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0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1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2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7" r:id="rId1"/>
    <p:sldMasterId id="2147483805" r:id="rId2"/>
    <p:sldMasterId id="2147483843" r:id="rId3"/>
    <p:sldMasterId id="2147483858" r:id="rId4"/>
    <p:sldMasterId id="2147483870" r:id="rId5"/>
    <p:sldMasterId id="2147483882" r:id="rId6"/>
    <p:sldMasterId id="2147483894" r:id="rId7"/>
    <p:sldMasterId id="2147483921" r:id="rId8"/>
    <p:sldMasterId id="2147483948" r:id="rId9"/>
    <p:sldMasterId id="2147483962" r:id="rId10"/>
    <p:sldMasterId id="2147483990" r:id="rId11"/>
    <p:sldMasterId id="2147484004" r:id="rId12"/>
    <p:sldMasterId id="2147484018" r:id="rId13"/>
  </p:sldMasterIdLst>
  <p:notesMasterIdLst>
    <p:notesMasterId r:id="rId36"/>
  </p:notesMasterIdLst>
  <p:handoutMasterIdLst>
    <p:handoutMasterId r:id="rId37"/>
  </p:handoutMasterIdLst>
  <p:sldIdLst>
    <p:sldId id="1533" r:id="rId14"/>
    <p:sldId id="1492" r:id="rId15"/>
    <p:sldId id="1490" r:id="rId16"/>
    <p:sldId id="1537" r:id="rId17"/>
    <p:sldId id="1491" r:id="rId18"/>
    <p:sldId id="1503" r:id="rId19"/>
    <p:sldId id="1523" r:id="rId20"/>
    <p:sldId id="1536" r:id="rId21"/>
    <p:sldId id="1519" r:id="rId22"/>
    <p:sldId id="1526" r:id="rId23"/>
    <p:sldId id="1527" r:id="rId24"/>
    <p:sldId id="1528" r:id="rId25"/>
    <p:sldId id="1501" r:id="rId26"/>
    <p:sldId id="1500" r:id="rId27"/>
    <p:sldId id="1532" r:id="rId28"/>
    <p:sldId id="1513" r:id="rId29"/>
    <p:sldId id="1538" r:id="rId30"/>
    <p:sldId id="1514" r:id="rId31"/>
    <p:sldId id="1539" r:id="rId32"/>
    <p:sldId id="1540" r:id="rId33"/>
    <p:sldId id="1541" r:id="rId34"/>
    <p:sldId id="1535" r:id="rId35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6943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3886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829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772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4718" algn="l" defTabSz="913886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1657" algn="l" defTabSz="913886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198600" algn="l" defTabSz="913886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5544" algn="l" defTabSz="913886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Стандартный раздел" id="{ADCC4E3D-BD70-7A46-B4CE-D2E75AA3CA4A}">
          <p14:sldIdLst>
            <p14:sldId id="1533"/>
            <p14:sldId id="1492"/>
            <p14:sldId id="1490"/>
            <p14:sldId id="1537"/>
            <p14:sldId id="1491"/>
            <p14:sldId id="1503"/>
            <p14:sldId id="1523"/>
            <p14:sldId id="1536"/>
            <p14:sldId id="1519"/>
            <p14:sldId id="1526"/>
            <p14:sldId id="1527"/>
            <p14:sldId id="1528"/>
            <p14:sldId id="1501"/>
            <p14:sldId id="1500"/>
            <p14:sldId id="1532"/>
            <p14:sldId id="1513"/>
            <p14:sldId id="1538"/>
            <p14:sldId id="1514"/>
            <p14:sldId id="1539"/>
            <p14:sldId id="1540"/>
            <p14:sldId id="1541"/>
            <p14:sldId id="1535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rasova_NS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3735"/>
    <a:srgbClr val="1F497D"/>
    <a:srgbClr val="D0D8E8"/>
    <a:srgbClr val="E9EDF4"/>
    <a:srgbClr val="E6B9B8"/>
    <a:srgbClr val="336699"/>
    <a:srgbClr val="2C4C72"/>
    <a:srgbClr val="033A79"/>
    <a:srgbClr val="4F81BD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86171" autoAdjust="0"/>
  </p:normalViewPr>
  <p:slideViewPr>
    <p:cSldViewPr>
      <p:cViewPr>
        <p:scale>
          <a:sx n="80" d="100"/>
          <a:sy n="80" d="100"/>
        </p:scale>
        <p:origin x="-2544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188" y="-9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nyazeva_tv\Desktop\&#1050;&#1086;&#1087;&#1080;&#1103;%20&#1050;&#1085;&#1080;&#1075;&#1072;1%20(7)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histilin_AA\&#1055;&#1088;&#1086;&#1077;&#1082;&#1090;&#1099;\&#1060;&#1080;&#1085;&#1072;&#1085;&#1089;&#1099;\_&#1050;&#1055;\&#1040;&#1085;&#1072;&#1083;&#1080;&#1079;\_&#1052;&#1086;&#1085;&#1080;&#1090;&#1086;&#1088;&#1080;&#1085;&#1075;\&#1050;&#1056;&#1055;\2015.03.01%20&#1050;&#1056;&#1055;\&#1040;&#1085;&#1072;&#1083;&#1080;&#1079;\&#1040;&#1085;&#1072;&#1083;&#1080;&#1079;%20&#1050;&#1056;&#1055;%2001.03.2015%20&#1074;.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683361544871799E-2"/>
          <c:y val="0.190390941437107"/>
          <c:w val="0.93645257219087896"/>
          <c:h val="0.6100109869897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6"/>
            <c:invertIfNegative val="0"/>
            <c:bubble3D val="0"/>
            <c:spPr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 w="25400">
                <a:noFill/>
              </a:ln>
            </c:spPr>
          </c:dPt>
          <c:dPt>
            <c:idx val="7"/>
            <c:invertIfNegative val="0"/>
            <c:bubble3D val="0"/>
            <c:spPr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 w="25400">
                <a:noFill/>
              </a:ln>
            </c:spPr>
          </c:dPt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0"/>
                  <c:y val="2.4674008425429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numFmt formatCode="0%" sourceLinked="0"/>
            <c:txPr>
              <a:bodyPr/>
              <a:lstStyle/>
              <a:p>
                <a:pPr>
                  <a:defRPr sz="14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Лист1!$B$2:$B$9</c:f>
              <c:numCache>
                <c:formatCode>0.0%</c:formatCode>
                <c:ptCount val="8"/>
                <c:pt idx="1">
                  <c:v>-0.03</c:v>
                </c:pt>
                <c:pt idx="2">
                  <c:v>-0.06</c:v>
                </c:pt>
                <c:pt idx="3">
                  <c:v>-0.15</c:v>
                </c:pt>
                <c:pt idx="4">
                  <c:v>-0.22</c:v>
                </c:pt>
                <c:pt idx="5">
                  <c:v>-0.3</c:v>
                </c:pt>
                <c:pt idx="6">
                  <c:v>-0.3</c:v>
                </c:pt>
                <c:pt idx="7">
                  <c:v>-0.3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numRef>
              <c:f>Лист1!$A$2:$A$9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Лист1!$C$2:$C$9</c:f>
              <c:numCache>
                <c:formatCode>0%</c:formatCode>
                <c:ptCount val="8"/>
                <c:pt idx="1">
                  <c:v>-0.1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1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Лист1!$D$2:$D$9</c:f>
              <c:numCache>
                <c:formatCode>0%</c:formatCode>
                <c:ptCount val="8"/>
                <c:pt idx="1">
                  <c:v>-0.17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48328576"/>
        <c:axId val="248330112"/>
      </c:barChart>
      <c:catAx>
        <c:axId val="24832857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high"/>
        <c:txPr>
          <a:bodyPr/>
          <a:lstStyle/>
          <a:p>
            <a:pPr>
              <a:defRPr sz="1000"/>
            </a:pPr>
            <a:endParaRPr lang="ru-RU"/>
          </a:p>
        </c:txPr>
        <c:crossAx val="248330112"/>
        <c:crosses val="autoZero"/>
        <c:auto val="1"/>
        <c:lblAlgn val="ctr"/>
        <c:lblOffset val="100"/>
        <c:noMultiLvlLbl val="0"/>
      </c:catAx>
      <c:valAx>
        <c:axId val="24833011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48328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68841111800672"/>
          <c:y val="0.10029098275800079"/>
          <c:w val="0.45559769464806066"/>
          <c:h val="0.73140890454352159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  <c:explosion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explosion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2"/>
            <c:bubble3D val="0"/>
            <c:explosion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Pt>
            <c:idx val="3"/>
            <c:bubble3D val="0"/>
            <c:explosion val="1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explosion val="10"/>
            <c:spPr>
              <a:solidFill>
                <a:srgbClr val="FF5050"/>
              </a:solidFill>
            </c:spPr>
          </c:dPt>
          <c:dPt>
            <c:idx val="6"/>
            <c:bubble3D val="0"/>
            <c:explosion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7"/>
            <c:bubble3D val="0"/>
            <c:explosion val="0"/>
            <c:spPr>
              <a:solidFill>
                <a:schemeClr val="tx2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-1.0473677105539635E-2"/>
                  <c:y val="8.433639937662491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spPr>
                <a:gradFill rotWithShape="1">
                  <a:gsLst>
                    <a:gs pos="0">
                      <a:schemeClr val="accent2">
                        <a:shade val="51000"/>
                        <a:satMod val="130000"/>
                      </a:schemeClr>
                    </a:gs>
                    <a:gs pos="80000">
                      <a:schemeClr val="accent2">
                        <a:shade val="93000"/>
                        <a:satMod val="130000"/>
                      </a:schemeClr>
                    </a:gs>
                    <a:gs pos="100000">
                      <a:schemeClr val="accent2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 w="9525" cap="flat" cmpd="sng" algn="ctr">
                  <a:solidFill>
                    <a:schemeClr val="accent2">
                      <a:shade val="95000"/>
                      <a:satMod val="105000"/>
                    </a:scheme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.12592777273351227"/>
                  <c:y val="-0.12951337163935589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Лист1!$A$5:$A$12</c:f>
              <c:strCache>
                <c:ptCount val="8"/>
                <c:pt idx="0">
                  <c:v>сбыт, инфраструктура</c:v>
                </c:pt>
                <c:pt idx="1">
                  <c:v>ФСК</c:v>
                </c:pt>
                <c:pt idx="2">
                  <c:v>амортизация</c:v>
                </c:pt>
                <c:pt idx="3">
                  <c:v>неуправляемые расходы</c:v>
                </c:pt>
                <c:pt idx="4">
                  <c:v>операционные расходы (сокращение на 15% к 2017 году)</c:v>
                </c:pt>
                <c:pt idx="5">
                  <c:v>операционные расходы</c:v>
                </c:pt>
                <c:pt idx="6">
                  <c:v>независимые ТСО</c:v>
                </c:pt>
                <c:pt idx="7">
                  <c:v>производители, с учетом доходов от продажи э/э на потери</c:v>
                </c:pt>
              </c:strCache>
            </c:strRef>
          </c:cat>
          <c:val>
            <c:numRef>
              <c:f>Лист1!$B$5:$B$12</c:f>
              <c:numCache>
                <c:formatCode>0%</c:formatCode>
                <c:ptCount val="8"/>
                <c:pt idx="0">
                  <c:v>0.04</c:v>
                </c:pt>
                <c:pt idx="1">
                  <c:v>0.06</c:v>
                </c:pt>
                <c:pt idx="2">
                  <c:v>0.04</c:v>
                </c:pt>
                <c:pt idx="3">
                  <c:v>0.04</c:v>
                </c:pt>
                <c:pt idx="4">
                  <c:v>0.01</c:v>
                </c:pt>
                <c:pt idx="5">
                  <c:v>0.06</c:v>
                </c:pt>
                <c:pt idx="6">
                  <c:v>0.08</c:v>
                </c:pt>
                <c:pt idx="7">
                  <c:v>0.67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1.0578081058310611E-2"/>
          <c:y val="0.53971561301648818"/>
          <c:w val="0.5704200982535127"/>
          <c:h val="0.45083705585455575"/>
        </c:manualLayout>
      </c:layout>
      <c:overlay val="0"/>
      <c:spPr>
        <a:ln w="3175"/>
      </c:spPr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Лист1!$A$4</c:f>
              <c:strCache>
                <c:ptCount val="1"/>
                <c:pt idx="0">
                  <c:v>Норматив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2.1481482264562639E-2"/>
                  <c:y val="-4.3724124871969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851852830703299E-3"/>
                  <c:y val="-5.8298833162625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851852830703299E-3"/>
                  <c:y val="-6.5586187307953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Лист1!$B$1:$I$1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Лист1!$B$5:$I$5</c:f>
              <c:numCache>
                <c:formatCode>0.00%</c:formatCode>
                <c:ptCount val="8"/>
                <c:pt idx="0">
                  <c:v>9.9000000000000005E-2</c:v>
                </c:pt>
                <c:pt idx="1">
                  <c:v>9.8299999999999998E-2</c:v>
                </c:pt>
                <c:pt idx="2">
                  <c:v>9.7900000000000001E-2</c:v>
                </c:pt>
              </c:numCache>
            </c:numRef>
          </c:val>
        </c:ser>
        <c:ser>
          <c:idx val="0"/>
          <c:order val="1"/>
          <c:tx>
            <c:strRef>
              <c:f>Лист1!$A$2</c:f>
              <c:strCache>
                <c:ptCount val="1"/>
                <c:pt idx="0">
                  <c:v>Факт и прогноз</c:v>
                </c:pt>
              </c:strCache>
            </c:strRef>
          </c:tx>
          <c:spPr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1.6111111698421977E-2"/>
                  <c:y val="1.4574708290656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481482264562611E-2"/>
                  <c:y val="2.9149416581312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481482264562639E-2"/>
                  <c:y val="2.1862062435984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370370566140659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Лист1!$B$3:$I$3</c:f>
              <c:numCache>
                <c:formatCode>0.00%</c:formatCode>
                <c:ptCount val="8"/>
                <c:pt idx="0">
                  <c:v>9.8799999999999999E-2</c:v>
                </c:pt>
                <c:pt idx="1">
                  <c:v>9.6500000000000002E-2</c:v>
                </c:pt>
                <c:pt idx="2">
                  <c:v>9.5200000000000007E-2</c:v>
                </c:pt>
                <c:pt idx="3">
                  <c:v>9.2675843202806002E-2</c:v>
                </c:pt>
                <c:pt idx="4">
                  <c:v>9.0746692909733306E-2</c:v>
                </c:pt>
                <c:pt idx="5">
                  <c:v>8.8118087653173305E-2</c:v>
                </c:pt>
                <c:pt idx="6">
                  <c:v>8.5695434814885896E-2</c:v>
                </c:pt>
                <c:pt idx="7">
                  <c:v>8.3122887614831303E-2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5860096"/>
        <c:axId val="295861632"/>
      </c:barChart>
      <c:catAx>
        <c:axId val="295860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5861632"/>
        <c:crosses val="autoZero"/>
        <c:auto val="1"/>
        <c:lblAlgn val="ctr"/>
        <c:lblOffset val="100"/>
        <c:noMultiLvlLbl val="0"/>
      </c:catAx>
      <c:valAx>
        <c:axId val="29586163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29586009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669890580589307E-2"/>
          <c:y val="0.17468094892240407"/>
          <c:w val="0.82557934144242329"/>
          <c:h val="0.633647441784115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PowerPoint]Лист1'!$G$1</c:f>
              <c:strCache>
                <c:ptCount val="1"/>
                <c:pt idx="0">
                  <c:v>Накопленное "Сглаживание" на 2015 год, млн. руб.</c:v>
                </c:pt>
              </c:strCache>
            </c:strRef>
          </c:tx>
          <c:spPr>
            <a:ln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96000">
                    <a:srgbClr val="D7E2F1"/>
                  </a:gs>
                  <a:gs pos="92000">
                    <a:srgbClr val="CDDBED"/>
                  </a:gs>
                  <a:gs pos="84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  <a:scene3d>
              <a:camera prst="orthographicFront"/>
              <a:lightRig rig="threePt" dir="t"/>
            </a:scene3d>
            <a:sp3d>
              <a:bevelT w="50800" h="25400" prst="convex"/>
            </a:sp3d>
          </c:spPr>
          <c:invertIfNegative val="0"/>
          <c:cat>
            <c:strRef>
              <c:f>'[Диаграмма в Microsoft PowerPoint]Лист1'!$A$1:$A$24</c:f>
              <c:strCache>
                <c:ptCount val="24"/>
                <c:pt idx="0">
                  <c:v>Ленэнерго, ЛО</c:v>
                </c:pt>
                <c:pt idx="1">
                  <c:v>Ленэнерго, СПБ</c:v>
                </c:pt>
                <c:pt idx="2">
                  <c:v>Ростовэнерго</c:v>
                </c:pt>
                <c:pt idx="3">
                  <c:v>Пермэнерго</c:v>
                </c:pt>
                <c:pt idx="4">
                  <c:v>Нижновэнерго</c:v>
                </c:pt>
                <c:pt idx="5">
                  <c:v>Кубаньэнерго</c:v>
                </c:pt>
                <c:pt idx="6">
                  <c:v>МОЭСК, Москва</c:v>
                </c:pt>
                <c:pt idx="7">
                  <c:v>Саратовские РС</c:v>
                </c:pt>
                <c:pt idx="8">
                  <c:v>Тулэнерго</c:v>
                </c:pt>
                <c:pt idx="9">
                  <c:v>Белгородэнерго</c:v>
                </c:pt>
                <c:pt idx="10">
                  <c:v>Астраханьэнерго</c:v>
                </c:pt>
                <c:pt idx="11">
                  <c:v>Воронежэнерго</c:v>
                </c:pt>
                <c:pt idx="12">
                  <c:v>Челябэнерго</c:v>
                </c:pt>
                <c:pt idx="13">
                  <c:v>Ставропольэнерго</c:v>
                </c:pt>
                <c:pt idx="14">
                  <c:v>Рязаньэнерго</c:v>
                </c:pt>
                <c:pt idx="15">
                  <c:v>Мариэнерго</c:v>
                </c:pt>
                <c:pt idx="16">
                  <c:v>Калмэнерго</c:v>
                </c:pt>
                <c:pt idx="17">
                  <c:v>Оренбургэнерго</c:v>
                </c:pt>
                <c:pt idx="18">
                  <c:v>Новгородэнерго</c:v>
                </c:pt>
                <c:pt idx="19">
                  <c:v>Смоленскэнерго</c:v>
                </c:pt>
                <c:pt idx="20">
                  <c:v>Самарские РС</c:v>
                </c:pt>
                <c:pt idx="21">
                  <c:v>Калугаэнерго</c:v>
                </c:pt>
                <c:pt idx="22">
                  <c:v>Ивэнерго</c:v>
                </c:pt>
                <c:pt idx="23">
                  <c:v>Тамбовэнерго</c:v>
                </c:pt>
              </c:strCache>
            </c:strRef>
          </c:cat>
          <c:val>
            <c:numRef>
              <c:f>'[Диаграмма в Microsoft PowerPoint]Лист1'!$B$1:$B$24</c:f>
              <c:numCache>
                <c:formatCode>_(* #,##0.00_);_(* \(#,##0.00\);_(* "-"??_);_(@_)</c:formatCode>
                <c:ptCount val="24"/>
                <c:pt idx="0">
                  <c:v>12851.349500199516</c:v>
                </c:pt>
                <c:pt idx="1">
                  <c:v>11487.334362239113</c:v>
                </c:pt>
                <c:pt idx="2">
                  <c:v>9290.5388815522692</c:v>
                </c:pt>
                <c:pt idx="3">
                  <c:v>7814.2280263687189</c:v>
                </c:pt>
                <c:pt idx="4">
                  <c:v>5223.4849784500793</c:v>
                </c:pt>
                <c:pt idx="5">
                  <c:v>5003.5777271637398</c:v>
                </c:pt>
                <c:pt idx="6">
                  <c:v>3661.7365778812227</c:v>
                </c:pt>
                <c:pt idx="7">
                  <c:v>3597.2293813026999</c:v>
                </c:pt>
                <c:pt idx="8">
                  <c:v>3569.1959686829505</c:v>
                </c:pt>
                <c:pt idx="9">
                  <c:v>3286.6386608847802</c:v>
                </c:pt>
                <c:pt idx="10">
                  <c:v>3020.2807710303427</c:v>
                </c:pt>
                <c:pt idx="11">
                  <c:v>2971.6555746768108</c:v>
                </c:pt>
                <c:pt idx="12">
                  <c:v>2689.0292534415494</c:v>
                </c:pt>
                <c:pt idx="13">
                  <c:v>2643.0788298787797</c:v>
                </c:pt>
                <c:pt idx="14">
                  <c:v>2504.8828195048272</c:v>
                </c:pt>
                <c:pt idx="15">
                  <c:v>2453.0720308165796</c:v>
                </c:pt>
                <c:pt idx="16">
                  <c:v>2446.1008105243868</c:v>
                </c:pt>
                <c:pt idx="17">
                  <c:v>2307.3011963784438</c:v>
                </c:pt>
                <c:pt idx="18">
                  <c:v>2189.5089236778317</c:v>
                </c:pt>
                <c:pt idx="19">
                  <c:v>1928.4248309885852</c:v>
                </c:pt>
                <c:pt idx="20">
                  <c:v>1741.4855591419939</c:v>
                </c:pt>
                <c:pt idx="21">
                  <c:v>1557.1764658885713</c:v>
                </c:pt>
                <c:pt idx="22">
                  <c:v>1491.2772362614339</c:v>
                </c:pt>
                <c:pt idx="23">
                  <c:v>1274.6516990717828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14"/>
        <c:axId val="296416000"/>
        <c:axId val="296417920"/>
      </c:barChart>
      <c:lineChart>
        <c:grouping val="standard"/>
        <c:varyColors val="0"/>
        <c:ser>
          <c:idx val="1"/>
          <c:order val="1"/>
          <c:tx>
            <c:strRef>
              <c:f>'[Диаграмма в Microsoft PowerPoint]Лист1'!$G$2</c:f>
              <c:strCache>
                <c:ptCount val="1"/>
                <c:pt idx="0">
                  <c:v>Рост тарифа, обеспечивающий "сглаживания" в 2017 году</c:v>
                </c:pt>
              </c:strCache>
            </c:strRef>
          </c:tx>
          <c:marker>
            <c:symbol val="none"/>
          </c:marker>
          <c:val>
            <c:numRef>
              <c:f>'[Диаграмма в Microsoft PowerPoint]Лист1'!$E$1:$E$24</c:f>
              <c:numCache>
                <c:formatCode>0.0%</c:formatCode>
                <c:ptCount val="24"/>
                <c:pt idx="0">
                  <c:v>0.87391788033942763</c:v>
                </c:pt>
                <c:pt idx="1">
                  <c:v>0.46537385056366853</c:v>
                </c:pt>
                <c:pt idx="2">
                  <c:v>0.54440209134206852</c:v>
                </c:pt>
                <c:pt idx="3">
                  <c:v>0.58599302152803312</c:v>
                </c:pt>
                <c:pt idx="4">
                  <c:v>0.36235598829665461</c:v>
                </c:pt>
                <c:pt idx="5">
                  <c:v>6.1897341763062864E-2</c:v>
                </c:pt>
                <c:pt idx="6">
                  <c:v>0.32530941520791717</c:v>
                </c:pt>
                <c:pt idx="7">
                  <c:v>0.40468488892305893</c:v>
                </c:pt>
                <c:pt idx="8">
                  <c:v>0.42696353741193255</c:v>
                </c:pt>
                <c:pt idx="9">
                  <c:v>0.39241649374961718</c:v>
                </c:pt>
                <c:pt idx="10">
                  <c:v>0.72539406711739662</c:v>
                </c:pt>
                <c:pt idx="11">
                  <c:v>0.32653960708128976</c:v>
                </c:pt>
                <c:pt idx="12">
                  <c:v>0.22130152243074536</c:v>
                </c:pt>
                <c:pt idx="13">
                  <c:v>0.33723352646886845</c:v>
                </c:pt>
                <c:pt idx="14">
                  <c:v>0.35480743039946122</c:v>
                </c:pt>
                <c:pt idx="15">
                  <c:v>1.1095085404086409</c:v>
                </c:pt>
                <c:pt idx="16">
                  <c:v>2.6745087085327981</c:v>
                </c:pt>
                <c:pt idx="17">
                  <c:v>0.34186969165465558</c:v>
                </c:pt>
                <c:pt idx="18">
                  <c:v>0.81274272669904202</c:v>
                </c:pt>
                <c:pt idx="19">
                  <c:v>0.31293139642874407</c:v>
                </c:pt>
                <c:pt idx="20">
                  <c:v>0.117517125538992</c:v>
                </c:pt>
                <c:pt idx="21">
                  <c:v>0.15217839411873663</c:v>
                </c:pt>
                <c:pt idx="22">
                  <c:v>0.68138621077736583</c:v>
                </c:pt>
                <c:pt idx="23">
                  <c:v>0.21188348608832183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4390400"/>
        <c:axId val="294388480"/>
      </c:lineChart>
      <c:catAx>
        <c:axId val="2964160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 rtl="0">
                  <a:defRPr lang="ru-RU" sz="1400" b="1" i="0" u="none" strike="noStrike" kern="1200" baseline="0">
                    <a:solidFill>
                      <a:prstClr val="black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ru-RU" sz="1400" b="1" i="0" u="none" strike="noStrike" kern="1200" baseline="0">
                    <a:solidFill>
                      <a:prstClr val="black"/>
                    </a:solidFill>
                    <a:latin typeface="Arial Narrow" panose="020B0606020202030204" pitchFamily="34" charset="0"/>
                    <a:ea typeface="+mn-ea"/>
                    <a:cs typeface="+mn-cs"/>
                  </a:rPr>
                  <a:t>филиалы ДЗО ОАО "Россети", субъекты регулирования</a:t>
                </a:r>
              </a:p>
            </c:rich>
          </c:tx>
          <c:layout>
            <c:manualLayout>
              <c:xMode val="edge"/>
              <c:yMode val="edge"/>
              <c:x val="0.18116204386368798"/>
              <c:y val="0.96406605452571048"/>
            </c:manualLayout>
          </c:layout>
          <c:overlay val="0"/>
        </c:title>
        <c:majorTickMark val="out"/>
        <c:minorTickMark val="none"/>
        <c:tickLblPos val="nextTo"/>
        <c:txPr>
          <a:bodyPr rot="-2700000" vert="horz"/>
          <a:lstStyle/>
          <a:p>
            <a:pPr>
              <a:defRPr kern="700" baseline="0"/>
            </a:pPr>
            <a:endParaRPr lang="ru-RU"/>
          </a:p>
        </c:txPr>
        <c:crossAx val="296417920"/>
        <c:crossesAt val="0"/>
        <c:auto val="0"/>
        <c:lblAlgn val="ctr"/>
        <c:lblOffset val="100"/>
        <c:noMultiLvlLbl val="0"/>
      </c:catAx>
      <c:valAx>
        <c:axId val="296417920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Dot"/>
            </a:ln>
            <a:effectLst>
              <a:glow>
                <a:schemeClr val="accent1">
                  <a:alpha val="40000"/>
                </a:schemeClr>
              </a:glow>
            </a:effectLst>
          </c:spPr>
        </c:majorGridlines>
        <c:title>
          <c:tx>
            <c:rich>
              <a:bodyPr rot="-5400000" vert="horz"/>
              <a:lstStyle/>
              <a:p>
                <a:pPr algn="ctr" rtl="0">
                  <a:defRPr lang="ru-RU" sz="1400" b="1" i="0" u="none" strike="noStrike" kern="1200" baseline="0">
                    <a:solidFill>
                      <a:prstClr val="black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ru-RU" sz="1400" b="1" i="0" u="none" strike="noStrike" kern="1200" baseline="0">
                    <a:solidFill>
                      <a:prstClr val="black"/>
                    </a:solidFill>
                    <a:latin typeface="Arial Narrow" panose="020B0606020202030204" pitchFamily="34" charset="0"/>
                    <a:ea typeface="+mn-ea"/>
                    <a:cs typeface="+mn-cs"/>
                  </a:rPr>
                  <a:t>Объем накопленного "сглаживания", млн. рублей</a:t>
                </a:r>
              </a:p>
            </c:rich>
          </c:tx>
          <c:layout/>
          <c:overlay val="0"/>
        </c:title>
        <c:numFmt formatCode="_(* #,##0_);_(* \(#,##0\);_(* &quot;-&quot;_);_(@_)" sourceLinked="0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296416000"/>
        <c:crosses val="autoZero"/>
        <c:crossBetween val="between"/>
      </c:valAx>
      <c:valAx>
        <c:axId val="294388480"/>
        <c:scaling>
          <c:orientation val="minMax"/>
          <c:max val="2.7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 algn="ctr" rtl="0">
                  <a:defRPr lang="ru-RU" sz="1400" b="1" i="0" u="none" strike="noStrike" kern="1200" baseline="0">
                    <a:solidFill>
                      <a:prstClr val="black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ru-RU" sz="1400" b="1" i="0" u="none" strike="noStrike" kern="1200" baseline="0">
                    <a:solidFill>
                      <a:prstClr val="black"/>
                    </a:solidFill>
                    <a:latin typeface="Arial Narrow" panose="020B0606020202030204" pitchFamily="34" charset="0"/>
                    <a:ea typeface="+mn-ea"/>
                    <a:cs typeface="+mn-cs"/>
                  </a:rPr>
                  <a:t>Рост тарифа, обеспечивающий возврат накопленного "сглаживания" в 2017 году</a:t>
                </a:r>
              </a:p>
            </c:rich>
          </c:tx>
          <c:layout/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7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4390400"/>
        <c:crosses val="max"/>
        <c:crossBetween val="between"/>
      </c:valAx>
      <c:catAx>
        <c:axId val="294390400"/>
        <c:scaling>
          <c:orientation val="minMax"/>
        </c:scaling>
        <c:delete val="1"/>
        <c:axPos val="b"/>
        <c:majorTickMark val="out"/>
        <c:minorTickMark val="none"/>
        <c:tickLblPos val="nextTo"/>
        <c:crossAx val="294388480"/>
        <c:crossesAt val="0"/>
        <c:auto val="1"/>
        <c:lblAlgn val="ctr"/>
        <c:lblOffset val="100"/>
        <c:noMultiLvlLbl val="0"/>
      </c:catAx>
    </c:plotArea>
    <c:legend>
      <c:legendPos val="r"/>
      <c:legendEntry>
        <c:idx val="0"/>
        <c:txPr>
          <a:bodyPr/>
          <a:lstStyle/>
          <a:p>
            <a:pPr>
              <a:defRPr lang="ru-RU" sz="1600" b="0" i="0" u="none" strike="noStrike" kern="1200" baseline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lang="ru-RU" sz="1600" b="0" i="0" u="none" strike="noStrike" kern="1200" baseline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9.8082739529399721E-2"/>
          <c:y val="5.4959768987075622E-2"/>
          <c:w val="0.60907765303623196"/>
          <c:h val="0.1602088484566466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1758455484155E-2"/>
          <c:y val="5.7509728189792601E-2"/>
          <c:w val="0.91579631572542197"/>
          <c:h val="0.794008177467204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осн.динамика!$B$11</c:f>
              <c:strCache>
                <c:ptCount val="1"/>
                <c:pt idx="0">
                  <c:v>Средневзвешенные ставки по Группе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Pt>
            <c:idx val="10"/>
            <c:invertIfNegative val="0"/>
            <c:bubble3D val="0"/>
            <c:spPr>
              <a:pattFill prst="dkUpDiag">
                <a:fgClr>
                  <a:schemeClr val="tx2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</c:spPr>
          </c:dPt>
          <c:dLbls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осн.динамика!$E$4:$O$4</c:f>
              <c:strCache>
                <c:ptCount val="11"/>
                <c:pt idx="0">
                  <c:v>01.01.2013</c:v>
                </c:pt>
                <c:pt idx="1">
                  <c:v>01.04.2013</c:v>
                </c:pt>
                <c:pt idx="2">
                  <c:v>01.07.2013</c:v>
                </c:pt>
                <c:pt idx="3">
                  <c:v>01.10.2013</c:v>
                </c:pt>
                <c:pt idx="4">
                  <c:v>01.01.2014</c:v>
                </c:pt>
                <c:pt idx="5">
                  <c:v>01.04.2014</c:v>
                </c:pt>
                <c:pt idx="6">
                  <c:v>01.07.2014</c:v>
                </c:pt>
                <c:pt idx="7">
                  <c:v>01.10.2014</c:v>
                </c:pt>
                <c:pt idx="8">
                  <c:v> 01.01.2015</c:v>
                </c:pt>
                <c:pt idx="9">
                  <c:v>01.03.2015
(янв-фев 2015)</c:v>
                </c:pt>
                <c:pt idx="10">
                  <c:v>01.01.2016
(прогноз)*</c:v>
                </c:pt>
              </c:strCache>
            </c:strRef>
          </c:cat>
          <c:val>
            <c:numRef>
              <c:f>осн.динамика!$E$11:$O$11</c:f>
              <c:numCache>
                <c:formatCode>0.0%</c:formatCode>
                <c:ptCount val="11"/>
                <c:pt idx="0">
                  <c:v>8.5686211612490307E-2</c:v>
                </c:pt>
                <c:pt idx="1">
                  <c:v>8.4820193869855995E-2</c:v>
                </c:pt>
                <c:pt idx="2">
                  <c:v>8.4600851455897005E-2</c:v>
                </c:pt>
                <c:pt idx="3">
                  <c:v>8.3086747730201305E-2</c:v>
                </c:pt>
                <c:pt idx="4">
                  <c:v>8.1018739849265303E-2</c:v>
                </c:pt>
                <c:pt idx="5">
                  <c:v>8.1611802331551506E-2</c:v>
                </c:pt>
                <c:pt idx="6">
                  <c:v>8.35223872637397E-2</c:v>
                </c:pt>
                <c:pt idx="7">
                  <c:v>8.6725211598747701E-2</c:v>
                </c:pt>
                <c:pt idx="8">
                  <c:v>9.1250290719096294E-2</c:v>
                </c:pt>
                <c:pt idx="9">
                  <c:v>9.6062186907336394E-2</c:v>
                </c:pt>
                <c:pt idx="10">
                  <c:v>0.125</c:v>
                </c:pt>
              </c:numCache>
            </c:numRef>
          </c:val>
        </c:ser>
        <c:ser>
          <c:idx val="2"/>
          <c:order val="2"/>
          <c:tx>
            <c:strRef>
              <c:f>осн.динамика!$B$14</c:f>
              <c:strCache>
                <c:ptCount val="1"/>
                <c:pt idx="0">
                  <c:v>Максимальная ставка  по действующим кредитам и займам по Группе</c:v>
                </c:pt>
              </c:strCache>
            </c:strRef>
          </c:tx>
          <c:spPr>
            <a:solidFill>
              <a:srgbClr val="33CCFF"/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осн.динамика!$E$4:$O$4</c:f>
              <c:strCache>
                <c:ptCount val="11"/>
                <c:pt idx="0">
                  <c:v>01.01.2013</c:v>
                </c:pt>
                <c:pt idx="1">
                  <c:v>01.04.2013</c:v>
                </c:pt>
                <c:pt idx="2">
                  <c:v>01.07.2013</c:v>
                </c:pt>
                <c:pt idx="3">
                  <c:v>01.10.2013</c:v>
                </c:pt>
                <c:pt idx="4">
                  <c:v>01.01.2014</c:v>
                </c:pt>
                <c:pt idx="5">
                  <c:v>01.04.2014</c:v>
                </c:pt>
                <c:pt idx="6">
                  <c:v>01.07.2014</c:v>
                </c:pt>
                <c:pt idx="7">
                  <c:v>01.10.2014</c:v>
                </c:pt>
                <c:pt idx="8">
                  <c:v> 01.01.2015</c:v>
                </c:pt>
                <c:pt idx="9">
                  <c:v>01.03.2015
(янв-фев 2015)</c:v>
                </c:pt>
                <c:pt idx="10">
                  <c:v>01.01.2016
(прогноз)*</c:v>
                </c:pt>
              </c:strCache>
            </c:strRef>
          </c:cat>
          <c:val>
            <c:numRef>
              <c:f>осн.динамика!$E$14:$O$14</c:f>
              <c:numCache>
                <c:formatCode>0.0%</c:formatCode>
                <c:ptCount val="11"/>
                <c:pt idx="0">
                  <c:v>0.125</c:v>
                </c:pt>
                <c:pt idx="1">
                  <c:v>0.125</c:v>
                </c:pt>
                <c:pt idx="2">
                  <c:v>0.125</c:v>
                </c:pt>
                <c:pt idx="3">
                  <c:v>0.125</c:v>
                </c:pt>
                <c:pt idx="4">
                  <c:v>0.113</c:v>
                </c:pt>
                <c:pt idx="5">
                  <c:v>0.11</c:v>
                </c:pt>
                <c:pt idx="6">
                  <c:v>0.115</c:v>
                </c:pt>
                <c:pt idx="7">
                  <c:v>0.126</c:v>
                </c:pt>
                <c:pt idx="8">
                  <c:v>0.23</c:v>
                </c:pt>
                <c:pt idx="9">
                  <c:v>0.26079999999999998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94432128"/>
        <c:axId val="294442112"/>
      </c:barChart>
      <c:lineChart>
        <c:grouping val="standard"/>
        <c:varyColors val="0"/>
        <c:ser>
          <c:idx val="1"/>
          <c:order val="1"/>
          <c:tx>
            <c:strRef>
              <c:f>осн.динамика!$B$15</c:f>
              <c:strCache>
                <c:ptCount val="1"/>
                <c:pt idx="0">
                  <c:v>Средневзвешенная ставка по вновь привлеченным заимствованиям за отчетный период по Группе</c:v>
                </c:pt>
              </c:strCache>
            </c:strRef>
          </c:tx>
          <c:spPr>
            <a:ln>
              <a:solidFill>
                <a:srgbClr val="003366"/>
              </a:solidFill>
            </a:ln>
          </c:spPr>
          <c:marker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3366"/>
                </a:solidFill>
              </a:ln>
            </c:spPr>
          </c:marker>
          <c:dLbls>
            <c:dLbl>
              <c:idx val="5"/>
              <c:layout>
                <c:manualLayout>
                  <c:x val="0"/>
                  <c:y val="1.3888888888888999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>
                <a:ln>
                  <a:solidFill>
                    <a:schemeClr val="accent2"/>
                  </a:solidFill>
                </a:ln>
              </c:spPr>
              <c:txPr>
                <a:bodyPr/>
                <a:lstStyle/>
                <a:p>
                  <a:pPr>
                    <a:defRPr sz="2400" b="1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осн.динамика!$E$4:$O$4</c:f>
              <c:strCache>
                <c:ptCount val="11"/>
                <c:pt idx="0">
                  <c:v>01.01.2013</c:v>
                </c:pt>
                <c:pt idx="1">
                  <c:v>01.04.2013</c:v>
                </c:pt>
                <c:pt idx="2">
                  <c:v>01.07.2013</c:v>
                </c:pt>
                <c:pt idx="3">
                  <c:v>01.10.2013</c:v>
                </c:pt>
                <c:pt idx="4">
                  <c:v>01.01.2014</c:v>
                </c:pt>
                <c:pt idx="5">
                  <c:v>01.04.2014</c:v>
                </c:pt>
                <c:pt idx="6">
                  <c:v>01.07.2014</c:v>
                </c:pt>
                <c:pt idx="7">
                  <c:v>01.10.2014</c:v>
                </c:pt>
                <c:pt idx="8">
                  <c:v> 01.01.2015</c:v>
                </c:pt>
                <c:pt idx="9">
                  <c:v>01.03.2015
(янв-фев 2015)</c:v>
                </c:pt>
                <c:pt idx="10">
                  <c:v>01.01.2016
(прогноз)*</c:v>
                </c:pt>
              </c:strCache>
            </c:strRef>
          </c:cat>
          <c:val>
            <c:numRef>
              <c:f>осн.динамика!$E$15:$O$15</c:f>
              <c:numCache>
                <c:formatCode>0.0%</c:formatCode>
                <c:ptCount val="11"/>
                <c:pt idx="0">
                  <c:v>9.5748590103752695E-2</c:v>
                </c:pt>
                <c:pt idx="1">
                  <c:v>8.8781418638610402E-2</c:v>
                </c:pt>
                <c:pt idx="2">
                  <c:v>9.1374811190161498E-2</c:v>
                </c:pt>
                <c:pt idx="3">
                  <c:v>8.4148645810500106E-2</c:v>
                </c:pt>
                <c:pt idx="4">
                  <c:v>8.09E-2</c:v>
                </c:pt>
                <c:pt idx="5">
                  <c:v>8.5307304760953107E-2</c:v>
                </c:pt>
                <c:pt idx="6">
                  <c:v>9.0662875177213803E-2</c:v>
                </c:pt>
                <c:pt idx="7">
                  <c:v>0.110324775700891</c:v>
                </c:pt>
                <c:pt idx="8">
                  <c:v>0.12697728204016701</c:v>
                </c:pt>
                <c:pt idx="9">
                  <c:v>0.2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4432128"/>
        <c:axId val="294442112"/>
      </c:lineChart>
      <c:catAx>
        <c:axId val="29443212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 sz="1100" b="1"/>
            </a:pPr>
            <a:endParaRPr lang="ru-RU"/>
          </a:p>
        </c:txPr>
        <c:crossAx val="294442112"/>
        <c:crosses val="autoZero"/>
        <c:auto val="1"/>
        <c:lblAlgn val="ctr"/>
        <c:lblOffset val="100"/>
        <c:noMultiLvlLbl val="0"/>
      </c:catAx>
      <c:valAx>
        <c:axId val="294442112"/>
        <c:scaling>
          <c:orientation val="minMax"/>
          <c:max val="0.24"/>
          <c:min val="0.04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="1"/>
            </a:pPr>
            <a:endParaRPr lang="ru-RU"/>
          </a:p>
        </c:txPr>
        <c:crossAx val="294432128"/>
        <c:crosses val="autoZero"/>
        <c:crossBetween val="between"/>
        <c:majorUnit val="0.04"/>
      </c:valAx>
    </c:plotArea>
    <c:legend>
      <c:legendPos val="b"/>
      <c:layout>
        <c:manualLayout>
          <c:xMode val="edge"/>
          <c:yMode val="edge"/>
          <c:x val="5.5922280565748501E-2"/>
          <c:y val="5.2988453016857402E-2"/>
          <c:w val="0.66650340005547404"/>
          <c:h val="0.299535498153151"/>
        </c:manualLayout>
      </c:layout>
      <c:overlay val="0"/>
      <c:txPr>
        <a:bodyPr/>
        <a:lstStyle/>
        <a:p>
          <a:pPr>
            <a:defRPr sz="1400">
              <a:latin typeface="Arial Narrow"/>
              <a:cs typeface="Arial Narrow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учтенное в ТБР</c:v>
                </c:pt>
              </c:strCache>
            </c:strRef>
          </c:tx>
          <c:invertIfNegative val="0"/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318.10000000000002</c:v>
                </c:pt>
                <c:pt idx="1">
                  <c:v>254.5</c:v>
                </c:pt>
                <c:pt idx="2">
                  <c:v>242.5</c:v>
                </c:pt>
                <c:pt idx="3">
                  <c:v>189</c:v>
                </c:pt>
                <c:pt idx="4">
                  <c:v>152.4</c:v>
                </c:pt>
                <c:pt idx="5">
                  <c:v>130.30000000000001</c:v>
                </c:pt>
                <c:pt idx="6">
                  <c:v>142.6</c:v>
                </c:pt>
                <c:pt idx="7">
                  <c:v>133.4</c:v>
                </c:pt>
                <c:pt idx="8">
                  <c:v>152.30000000000001</c:v>
                </c:pt>
                <c:pt idx="9">
                  <c:v>238.7</c:v>
                </c:pt>
                <c:pt idx="10">
                  <c:v>318.60000000000002</c:v>
                </c:pt>
                <c:pt idx="11">
                  <c:v>344.4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новое оборудование</c:v>
                </c:pt>
              </c:strCache>
            </c:strRef>
          </c:tx>
          <c:invertIfNegative val="0"/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7085.63</c:v>
                </c:pt>
                <c:pt idx="1">
                  <c:v>6766.39</c:v>
                </c:pt>
                <c:pt idx="2">
                  <c:v>6809.76</c:v>
                </c:pt>
                <c:pt idx="3">
                  <c:v>6515.93</c:v>
                </c:pt>
                <c:pt idx="4">
                  <c:v>4385.6899999999996</c:v>
                </c:pt>
                <c:pt idx="5">
                  <c:v>6390.5</c:v>
                </c:pt>
                <c:pt idx="6">
                  <c:v>6886.75</c:v>
                </c:pt>
                <c:pt idx="7">
                  <c:v>7232.03</c:v>
                </c:pt>
                <c:pt idx="8">
                  <c:v>6977.41</c:v>
                </c:pt>
                <c:pt idx="9">
                  <c:v>6876.33</c:v>
                </c:pt>
                <c:pt idx="10">
                  <c:v>6876.33</c:v>
                </c:pt>
                <c:pt idx="11">
                  <c:v>6876.33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0666368"/>
        <c:axId val="330667904"/>
      </c:barChart>
      <c:catAx>
        <c:axId val="3306663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rial Narrow" panose="020B0606020202030204" pitchFamily="34" charset="0"/>
              </a:defRPr>
            </a:pPr>
            <a:endParaRPr lang="ru-RU"/>
          </a:p>
        </c:txPr>
        <c:crossAx val="330667904"/>
        <c:crosses val="autoZero"/>
        <c:auto val="1"/>
        <c:lblAlgn val="ctr"/>
        <c:lblOffset val="100"/>
        <c:noMultiLvlLbl val="0"/>
      </c:catAx>
      <c:valAx>
        <c:axId val="330667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rial Narrow" panose="020B0606020202030204" pitchFamily="34" charset="0"/>
              </a:defRPr>
            </a:pPr>
            <a:endParaRPr lang="ru-RU"/>
          </a:p>
        </c:txPr>
        <c:crossAx val="3306663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63562628950752"/>
          <c:y val="0.87660929831325929"/>
          <c:w val="0.47186662778263827"/>
          <c:h val="0.10196428738023491"/>
        </c:manualLayout>
      </c:layout>
      <c:overlay val="0"/>
      <c:txPr>
        <a:bodyPr/>
        <a:lstStyle/>
        <a:p>
          <a:pPr>
            <a:defRPr sz="12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9"/>
            <a:ext cx="2944958" cy="49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83" tIns="46391" rIns="92783" bIns="46391" numCol="1" anchor="t" anchorCtr="0" compatLnSpc="1">
            <a:prstTxWarp prst="textNoShape">
              <a:avLst/>
            </a:prstTxWarp>
          </a:bodyPr>
          <a:lstStyle>
            <a:lvl1pPr defTabSz="927937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3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103" y="9"/>
            <a:ext cx="2944958" cy="49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83" tIns="46391" rIns="92783" bIns="46391" numCol="1" anchor="t" anchorCtr="0" compatLnSpc="1">
            <a:prstTxWarp prst="textNoShape">
              <a:avLst/>
            </a:prstTxWarp>
          </a:bodyPr>
          <a:lstStyle>
            <a:lvl1pPr algn="r" defTabSz="927937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D9DAD67-DA0A-41E8-92FD-462214F0101C}" type="datetimeFigureOut">
              <a:rPr lang="ru-RU"/>
              <a:pPr>
                <a:defRPr/>
              </a:pPr>
              <a:t>01.04.2015</a:t>
            </a:fld>
            <a:endParaRPr lang="ru-RU" dirty="0"/>
          </a:p>
        </p:txBody>
      </p:sp>
      <p:sp>
        <p:nvSpPr>
          <p:cNvPr id="603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8544"/>
            <a:ext cx="2944958" cy="49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83" tIns="46391" rIns="92783" bIns="46391" numCol="1" anchor="b" anchorCtr="0" compatLnSpc="1">
            <a:prstTxWarp prst="textNoShape">
              <a:avLst/>
            </a:prstTxWarp>
          </a:bodyPr>
          <a:lstStyle>
            <a:lvl1pPr defTabSz="927937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3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103" y="9428544"/>
            <a:ext cx="2944958" cy="49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83" tIns="46391" rIns="92783" bIns="46391" numCol="1" anchor="b" anchorCtr="0" compatLnSpc="1">
            <a:prstTxWarp prst="textNoShape">
              <a:avLst/>
            </a:prstTxWarp>
          </a:bodyPr>
          <a:lstStyle>
            <a:lvl1pPr algn="r" defTabSz="927937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35A449-D099-4F8F-9758-CCBF850DB4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2344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9"/>
            <a:ext cx="2944958" cy="49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83" tIns="46391" rIns="92783" bIns="46391" numCol="1" anchor="t" anchorCtr="0" compatLnSpc="1">
            <a:prstTxWarp prst="textNoShape">
              <a:avLst/>
            </a:prstTxWarp>
          </a:bodyPr>
          <a:lstStyle>
            <a:lvl1pPr defTabSz="927937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103" y="9"/>
            <a:ext cx="2944958" cy="49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83" tIns="46391" rIns="92783" bIns="46391" numCol="1" anchor="t" anchorCtr="0" compatLnSpc="1">
            <a:prstTxWarp prst="textNoShape">
              <a:avLst/>
            </a:prstTxWarp>
          </a:bodyPr>
          <a:lstStyle>
            <a:lvl1pPr algn="r" defTabSz="927937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2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8" y="4715090"/>
            <a:ext cx="5438464" cy="44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83" tIns="46391" rIns="92783" bIns="463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544"/>
            <a:ext cx="2944958" cy="49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83" tIns="46391" rIns="92783" bIns="46391" numCol="1" anchor="b" anchorCtr="0" compatLnSpc="1">
            <a:prstTxWarp prst="textNoShape">
              <a:avLst/>
            </a:prstTxWarp>
          </a:bodyPr>
          <a:lstStyle>
            <a:lvl1pPr defTabSz="927937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103" y="9428544"/>
            <a:ext cx="2944958" cy="49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83" tIns="46391" rIns="92783" bIns="46391" numCol="1" anchor="b" anchorCtr="0" compatLnSpc="1">
            <a:prstTxWarp prst="textNoShape">
              <a:avLst/>
            </a:prstTxWarp>
          </a:bodyPr>
          <a:lstStyle>
            <a:lvl1pPr algn="r" defTabSz="927937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855562D-74E2-4EF1-BA21-C18D48684D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77505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694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388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82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77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4718" algn="l" defTabSz="9138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657" algn="l" defTabSz="9138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600" algn="l" defTabSz="9138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544" algn="l" defTabSz="9138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55562D-74E2-4EF1-BA21-C18D48684D13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2090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55562D-74E2-4EF1-BA21-C18D48684D13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8825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55562D-74E2-4EF1-BA21-C18D48684D13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8825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55562D-74E2-4EF1-BA21-C18D48684D1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547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55562D-74E2-4EF1-BA21-C18D48684D1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547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55562D-74E2-4EF1-BA21-C18D48684D1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547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55562D-74E2-4EF1-BA21-C18D48684D1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5471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55562D-74E2-4EF1-BA21-C18D48684D1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5471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55562D-74E2-4EF1-BA21-C18D48684D1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090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0A11B-7034-4ACA-8D41-6D41859D7105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2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853"/>
            <a:r>
              <a:rPr lang="ru-RU" dirty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Постановление Правительства РФ от 31.07.2014 № 750 предусматривает:</a:t>
            </a:r>
          </a:p>
          <a:p>
            <a:pPr marL="285706" indent="-285706" defTabSz="912853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фиксацию величины перекрестного субсидирования на уровне 2013 года </a:t>
            </a:r>
            <a:r>
              <a:rPr lang="ru-RU" dirty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без возможности ее корректировки в последующих периодах;</a:t>
            </a:r>
          </a:p>
          <a:p>
            <a:pPr marL="285706" indent="-285706" defTabSz="912853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разработку </a:t>
            </a: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графика снижения </a:t>
            </a:r>
            <a:r>
              <a:rPr lang="ru-RU" dirty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величины перекрестного субсидирования.</a:t>
            </a:r>
            <a:endParaRPr lang="ru-RU" dirty="0">
              <a:solidFill>
                <a:srgbClr val="1F497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55562D-74E2-4EF1-BA21-C18D48684D1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547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55562D-74E2-4EF1-BA21-C18D48684D1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547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55562D-74E2-4EF1-BA21-C18D48684D1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547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55562D-74E2-4EF1-BA21-C18D48684D1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547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55562D-74E2-4EF1-BA21-C18D48684D1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547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B9E6-D56F-456B-8177-50FD27A9E340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637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/>
                </a:solidFill>
              </a:rPr>
              <a:t>Механизм реализации:</a:t>
            </a:r>
          </a:p>
          <a:p>
            <a:pPr marL="180947" indent="-180947" algn="just" defTabSz="913086">
              <a:lnSpc>
                <a:spcPct val="80000"/>
              </a:lnSpc>
              <a:buFontTx/>
              <a:buAutoNum type="arabicPeriod"/>
            </a:pPr>
            <a:r>
              <a:rPr lang="ru-RU" dirty="0">
                <a:solidFill>
                  <a:srgbClr val="1F497D"/>
                </a:solidFill>
                <a:cs typeface="Arial" panose="020B0604020202020204" pitchFamily="34" charset="0"/>
              </a:rPr>
              <a:t>Изменение договорной схемы взаимоотношений между ЕТСО, потребителями и ТСО.</a:t>
            </a:r>
          </a:p>
          <a:p>
            <a:pPr marL="180947" indent="-180947" algn="just" defTabSz="913086">
              <a:lnSpc>
                <a:spcPct val="80000"/>
              </a:lnSpc>
              <a:buFont typeface="+mj-lt"/>
              <a:buAutoNum type="arabicPeriod" startAt="2"/>
            </a:pPr>
            <a:r>
              <a:rPr lang="ru-RU" dirty="0">
                <a:solidFill>
                  <a:srgbClr val="1F497D"/>
                </a:solidFill>
                <a:cs typeface="Arial" panose="020B0604020202020204" pitchFamily="34" charset="0"/>
              </a:rPr>
              <a:t>Приобретение ГТСО электрической энергии в целях компенсации потерь во всех объектах электросетевого хозяйства на территории субъекта Российской Федерации.</a:t>
            </a:r>
          </a:p>
          <a:p>
            <a:pPr marL="180947" indent="-180947" defTabSz="913086">
              <a:lnSpc>
                <a:spcPct val="80000"/>
              </a:lnSpc>
              <a:buAutoNum type="arabicPeriod" startAt="2"/>
            </a:pPr>
            <a:r>
              <a:rPr lang="ru-RU" dirty="0">
                <a:solidFill>
                  <a:srgbClr val="1F497D"/>
                </a:solidFill>
                <a:cs typeface="Arial" panose="020B0604020202020204" pitchFamily="34" charset="0"/>
              </a:rPr>
              <a:t>Организация взаимодействия по оборудованию объектов электросетевого хозяйства приборами учета электрической энергии и мощности и осуществления учета электрической энергии </a:t>
            </a:r>
          </a:p>
          <a:p>
            <a:pPr marL="180947" indent="-180947" defTabSz="913086">
              <a:lnSpc>
                <a:spcPct val="80000"/>
              </a:lnSpc>
              <a:buAutoNum type="arabicPeriod" startAt="2"/>
            </a:pPr>
            <a:r>
              <a:rPr lang="ru-RU" dirty="0">
                <a:solidFill>
                  <a:srgbClr val="1F497D"/>
                </a:solidFill>
                <a:cs typeface="Arial" panose="020B0604020202020204" pitchFamily="34" charset="0"/>
              </a:rPr>
              <a:t>Изменение правил формирования балансов электрической энергии (мощности)</a:t>
            </a:r>
          </a:p>
          <a:p>
            <a:pPr marL="17461" algn="just">
              <a:tabLst>
                <a:tab pos="361895" algn="l"/>
              </a:tabLst>
            </a:pPr>
            <a:endParaRPr lang="ru-RU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55562D-74E2-4EF1-BA21-C18D48684D13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4410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79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1887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99968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70353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316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4846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20815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02156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37734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55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62726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06564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891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48682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  <a:prstGeom prst="rect">
            <a:avLst/>
          </a:prstGeom>
        </p:spPr>
        <p:txBody>
          <a:bodyPr lIns="91389" tIns="45695" rIns="91389" bIns="4569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389" tIns="45695" rIns="91389" bIns="4569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lIns="91389" tIns="45695" rIns="91389" bIns="45695"/>
          <a:lstStyle/>
          <a:p>
            <a:pPr defTabSz="913886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3886"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 lIns="91389" tIns="45695" rIns="91389" bIns="45695"/>
          <a:lstStyle/>
          <a:p>
            <a:pPr defTabSz="913886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5948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89" tIns="45695" rIns="91389" bIns="4569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389" tIns="45695" rIns="91389" bIns="4569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lIns="91389" tIns="45695" rIns="91389" bIns="45695"/>
          <a:lstStyle/>
          <a:p>
            <a:pPr defTabSz="913886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3886"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 lIns="91389" tIns="45695" rIns="91389" bIns="45695"/>
          <a:lstStyle/>
          <a:p>
            <a:pPr defTabSz="913886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56619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  <a:prstGeom prst="rect">
            <a:avLst/>
          </a:prstGeom>
        </p:spPr>
        <p:txBody>
          <a:bodyPr lIns="91389" tIns="45695" rIns="91389" bIns="45695"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  <a:prstGeom prst="rect">
            <a:avLst/>
          </a:prstGeom>
        </p:spPr>
        <p:txBody>
          <a:bodyPr lIns="91389" tIns="45695" rIns="91389" bIns="45695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6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5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lIns="91389" tIns="45695" rIns="91389" bIns="45695"/>
          <a:lstStyle/>
          <a:p>
            <a:pPr defTabSz="913886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3886"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 lIns="91389" tIns="45695" rIns="91389" bIns="45695"/>
          <a:lstStyle/>
          <a:p>
            <a:pPr defTabSz="913886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41819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89" tIns="45695" rIns="91389" bIns="4569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91389" tIns="45695" rIns="91389" bIns="4569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lIns="91389" tIns="45695" rIns="91389" bIns="4569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lIns="91389" tIns="45695" rIns="91389" bIns="45695"/>
          <a:lstStyle/>
          <a:p>
            <a:pPr defTabSz="913886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3886"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 lIns="91389" tIns="45695" rIns="91389" bIns="45695"/>
          <a:lstStyle/>
          <a:p>
            <a:pPr defTabSz="913886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36681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89" tIns="45695" rIns="91389" bIns="45695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  <a:prstGeom prst="rect">
            <a:avLst/>
          </a:prstGeom>
        </p:spPr>
        <p:txBody>
          <a:bodyPr lIns="91389" tIns="45695" rIns="91389" bIns="45695" anchor="b"/>
          <a:lstStyle>
            <a:lvl1pPr marL="0" indent="0">
              <a:buNone/>
              <a:defRPr sz="2400" b="1"/>
            </a:lvl1pPr>
            <a:lvl2pPr marL="456943" indent="0">
              <a:buNone/>
              <a:defRPr sz="2000" b="1"/>
            </a:lvl2pPr>
            <a:lvl3pPr marL="913886" indent="0">
              <a:buNone/>
              <a:defRPr sz="1800" b="1"/>
            </a:lvl3pPr>
            <a:lvl4pPr marL="1370829" indent="0">
              <a:buNone/>
              <a:defRPr sz="1600" b="1"/>
            </a:lvl4pPr>
            <a:lvl5pPr marL="1827772" indent="0">
              <a:buNone/>
              <a:defRPr sz="1600" b="1"/>
            </a:lvl5pPr>
            <a:lvl6pPr marL="2284718" indent="0">
              <a:buNone/>
              <a:defRPr sz="1600" b="1"/>
            </a:lvl6pPr>
            <a:lvl7pPr marL="2741657" indent="0">
              <a:buNone/>
              <a:defRPr sz="1600" b="1"/>
            </a:lvl7pPr>
            <a:lvl8pPr marL="3198600" indent="0">
              <a:buNone/>
              <a:defRPr sz="1600" b="1"/>
            </a:lvl8pPr>
            <a:lvl9pPr marL="365554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  <a:prstGeom prst="rect">
            <a:avLst/>
          </a:prstGeom>
        </p:spPr>
        <p:txBody>
          <a:bodyPr lIns="91389" tIns="45695" rIns="91389" bIns="4569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535117"/>
            <a:ext cx="4041775" cy="639762"/>
          </a:xfrm>
          <a:prstGeom prst="rect">
            <a:avLst/>
          </a:prstGeom>
        </p:spPr>
        <p:txBody>
          <a:bodyPr lIns="91389" tIns="45695" rIns="91389" bIns="45695" anchor="b"/>
          <a:lstStyle>
            <a:lvl1pPr marL="0" indent="0">
              <a:buNone/>
              <a:defRPr sz="2400" b="1"/>
            </a:lvl1pPr>
            <a:lvl2pPr marL="456943" indent="0">
              <a:buNone/>
              <a:defRPr sz="2000" b="1"/>
            </a:lvl2pPr>
            <a:lvl3pPr marL="913886" indent="0">
              <a:buNone/>
              <a:defRPr sz="1800" b="1"/>
            </a:lvl3pPr>
            <a:lvl4pPr marL="1370829" indent="0">
              <a:buNone/>
              <a:defRPr sz="1600" b="1"/>
            </a:lvl4pPr>
            <a:lvl5pPr marL="1827772" indent="0">
              <a:buNone/>
              <a:defRPr sz="1600" b="1"/>
            </a:lvl5pPr>
            <a:lvl6pPr marL="2284718" indent="0">
              <a:buNone/>
              <a:defRPr sz="1600" b="1"/>
            </a:lvl6pPr>
            <a:lvl7pPr marL="2741657" indent="0">
              <a:buNone/>
              <a:defRPr sz="1600" b="1"/>
            </a:lvl7pPr>
            <a:lvl8pPr marL="3198600" indent="0">
              <a:buNone/>
              <a:defRPr sz="1600" b="1"/>
            </a:lvl8pPr>
            <a:lvl9pPr marL="365554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4" y="2174879"/>
            <a:ext cx="4041775" cy="3951288"/>
          </a:xfrm>
          <a:prstGeom prst="rect">
            <a:avLst/>
          </a:prstGeom>
        </p:spPr>
        <p:txBody>
          <a:bodyPr lIns="91389" tIns="45695" rIns="91389" bIns="4569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lIns="91389" tIns="45695" rIns="91389" bIns="45695"/>
          <a:lstStyle/>
          <a:p>
            <a:pPr defTabSz="913886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3886"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 lIns="91389" tIns="45695" rIns="91389" bIns="45695"/>
          <a:lstStyle/>
          <a:p>
            <a:pPr defTabSz="913886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99734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89" tIns="45695" rIns="91389" bIns="4569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lIns="91389" tIns="45695" rIns="91389" bIns="45695"/>
          <a:lstStyle/>
          <a:p>
            <a:pPr defTabSz="913886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3886"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 lIns="91389" tIns="45695" rIns="91389" bIns="45695"/>
          <a:lstStyle/>
          <a:p>
            <a:pPr defTabSz="913886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66391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lIns="91389" tIns="45695" rIns="91389" bIns="45695"/>
          <a:lstStyle/>
          <a:p>
            <a:pPr defTabSz="913886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3886"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 lIns="91389" tIns="45695" rIns="91389" bIns="45695"/>
          <a:lstStyle/>
          <a:p>
            <a:pPr defTabSz="913886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34161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81053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567936" y="332665"/>
            <a:ext cx="576064" cy="365125"/>
          </a:xfrm>
        </p:spPr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5111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73050"/>
            <a:ext cx="3008313" cy="1162050"/>
          </a:xfrm>
          <a:prstGeom prst="rect">
            <a:avLst/>
          </a:prstGeom>
        </p:spPr>
        <p:txBody>
          <a:bodyPr lIns="91389" tIns="45695" rIns="91389" bIns="45695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59"/>
            <a:ext cx="5111750" cy="5853113"/>
          </a:xfrm>
          <a:prstGeom prst="rect">
            <a:avLst/>
          </a:prstGeom>
        </p:spPr>
        <p:txBody>
          <a:bodyPr lIns="91389" tIns="45695" rIns="91389" bIns="45695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435109"/>
            <a:ext cx="3008313" cy="4691063"/>
          </a:xfrm>
          <a:prstGeom prst="rect">
            <a:avLst/>
          </a:prstGeom>
        </p:spPr>
        <p:txBody>
          <a:bodyPr lIns="91389" tIns="45695" rIns="91389" bIns="45695"/>
          <a:lstStyle>
            <a:lvl1pPr marL="0" indent="0">
              <a:buNone/>
              <a:defRPr sz="1400"/>
            </a:lvl1pPr>
            <a:lvl2pPr marL="456943" indent="0">
              <a:buNone/>
              <a:defRPr sz="1200"/>
            </a:lvl2pPr>
            <a:lvl3pPr marL="913886" indent="0">
              <a:buNone/>
              <a:defRPr sz="1000"/>
            </a:lvl3pPr>
            <a:lvl4pPr marL="1370829" indent="0">
              <a:buNone/>
              <a:defRPr sz="900"/>
            </a:lvl4pPr>
            <a:lvl5pPr marL="1827772" indent="0">
              <a:buNone/>
              <a:defRPr sz="900"/>
            </a:lvl5pPr>
            <a:lvl6pPr marL="2284718" indent="0">
              <a:buNone/>
              <a:defRPr sz="900"/>
            </a:lvl6pPr>
            <a:lvl7pPr marL="2741657" indent="0">
              <a:buNone/>
              <a:defRPr sz="900"/>
            </a:lvl7pPr>
            <a:lvl8pPr marL="3198600" indent="0">
              <a:buNone/>
              <a:defRPr sz="900"/>
            </a:lvl8pPr>
            <a:lvl9pPr marL="365554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lIns="91389" tIns="45695" rIns="91389" bIns="45695"/>
          <a:lstStyle/>
          <a:p>
            <a:pPr defTabSz="913886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3886"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 lIns="91389" tIns="45695" rIns="91389" bIns="45695"/>
          <a:lstStyle/>
          <a:p>
            <a:pPr defTabSz="913886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227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04350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  <a:prstGeom prst="rect">
            <a:avLst/>
          </a:prstGeom>
        </p:spPr>
        <p:txBody>
          <a:bodyPr lIns="91389" tIns="45695" rIns="91389" bIns="45695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389" tIns="45695" rIns="91389" bIns="45695"/>
          <a:lstStyle>
            <a:lvl1pPr marL="0" indent="0">
              <a:buNone/>
              <a:defRPr sz="3200"/>
            </a:lvl1pPr>
            <a:lvl2pPr marL="456943" indent="0">
              <a:buNone/>
              <a:defRPr sz="2800"/>
            </a:lvl2pPr>
            <a:lvl3pPr marL="913886" indent="0">
              <a:buNone/>
              <a:defRPr sz="2400"/>
            </a:lvl3pPr>
            <a:lvl4pPr marL="1370829" indent="0">
              <a:buNone/>
              <a:defRPr sz="2000"/>
            </a:lvl4pPr>
            <a:lvl5pPr marL="1827772" indent="0">
              <a:buNone/>
              <a:defRPr sz="2000"/>
            </a:lvl5pPr>
            <a:lvl6pPr marL="2284718" indent="0">
              <a:buNone/>
              <a:defRPr sz="2000"/>
            </a:lvl6pPr>
            <a:lvl7pPr marL="2741657" indent="0">
              <a:buNone/>
              <a:defRPr sz="2000"/>
            </a:lvl7pPr>
            <a:lvl8pPr marL="3198600" indent="0">
              <a:buNone/>
              <a:defRPr sz="2000"/>
            </a:lvl8pPr>
            <a:lvl9pPr marL="3655544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  <a:prstGeom prst="rect">
            <a:avLst/>
          </a:prstGeom>
        </p:spPr>
        <p:txBody>
          <a:bodyPr lIns="91389" tIns="45695" rIns="91389" bIns="45695"/>
          <a:lstStyle>
            <a:lvl1pPr marL="0" indent="0">
              <a:buNone/>
              <a:defRPr sz="1400"/>
            </a:lvl1pPr>
            <a:lvl2pPr marL="456943" indent="0">
              <a:buNone/>
              <a:defRPr sz="1200"/>
            </a:lvl2pPr>
            <a:lvl3pPr marL="913886" indent="0">
              <a:buNone/>
              <a:defRPr sz="1000"/>
            </a:lvl3pPr>
            <a:lvl4pPr marL="1370829" indent="0">
              <a:buNone/>
              <a:defRPr sz="900"/>
            </a:lvl4pPr>
            <a:lvl5pPr marL="1827772" indent="0">
              <a:buNone/>
              <a:defRPr sz="900"/>
            </a:lvl5pPr>
            <a:lvl6pPr marL="2284718" indent="0">
              <a:buNone/>
              <a:defRPr sz="900"/>
            </a:lvl6pPr>
            <a:lvl7pPr marL="2741657" indent="0">
              <a:buNone/>
              <a:defRPr sz="900"/>
            </a:lvl7pPr>
            <a:lvl8pPr marL="3198600" indent="0">
              <a:buNone/>
              <a:defRPr sz="900"/>
            </a:lvl8pPr>
            <a:lvl9pPr marL="365554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lIns="91389" tIns="45695" rIns="91389" bIns="45695"/>
          <a:lstStyle/>
          <a:p>
            <a:pPr defTabSz="913886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3886"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 lIns="91389" tIns="45695" rIns="91389" bIns="45695"/>
          <a:lstStyle/>
          <a:p>
            <a:pPr defTabSz="913886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80687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89" tIns="45695" rIns="91389" bIns="4569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 lIns="91389" tIns="45695" rIns="91389" bIns="4569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lIns="91389" tIns="45695" rIns="91389" bIns="45695"/>
          <a:lstStyle/>
          <a:p>
            <a:pPr defTabSz="913886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3886"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 lIns="91389" tIns="45695" rIns="91389" bIns="45695"/>
          <a:lstStyle/>
          <a:p>
            <a:pPr defTabSz="913886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63394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  <a:prstGeom prst="rect">
            <a:avLst/>
          </a:prstGeom>
        </p:spPr>
        <p:txBody>
          <a:bodyPr vert="eaVert" lIns="91389" tIns="45695" rIns="91389" bIns="4569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  <a:prstGeom prst="rect">
            <a:avLst/>
          </a:prstGeom>
        </p:spPr>
        <p:txBody>
          <a:bodyPr vert="eaVert" lIns="91389" tIns="45695" rIns="91389" bIns="4569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lIns="91389" tIns="45695" rIns="91389" bIns="45695"/>
          <a:lstStyle/>
          <a:p>
            <a:pPr defTabSz="913886"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defTabSz="913886"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 lIns="91389" tIns="45695" rIns="91389" bIns="45695"/>
          <a:lstStyle/>
          <a:p>
            <a:pPr defTabSz="913886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87925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2506" y="6356450"/>
            <a:ext cx="2132707" cy="364628"/>
          </a:xfrm>
          <a:prstGeom prst="rect">
            <a:avLst/>
          </a:prstGeom>
        </p:spPr>
        <p:txBody>
          <a:bodyPr lIns="90979" tIns="45477" rIns="90979" bIns="45477" anchor="ctr"/>
          <a:lstStyle>
            <a:lvl1pPr algn="l">
              <a:defRPr/>
            </a:lvl1pPr>
          </a:lstStyle>
          <a:p>
            <a:pPr defTabSz="909725"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71292" y="6356505"/>
            <a:ext cx="439048" cy="364629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093254"/>
      </p:ext>
    </p:extLst>
  </p:cSld>
  <p:clrMapOvr>
    <a:masterClrMapping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31449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41896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07916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38882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62402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103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80301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56100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754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27293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00721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55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14495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9866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61964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71774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7931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33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00243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59432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11280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87872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04183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36434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29722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2619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55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02714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3434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982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08419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46503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41703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9113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17017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34410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64613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85000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92058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5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9921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26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81246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71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618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444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921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956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5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523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578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381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493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693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440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7242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9351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6358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557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200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8432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3988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4303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55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5312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7194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4283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6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D3308E-0743-4D67-99F4-7BA24DB283D0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822A3A-D793-4F4F-AEBE-8C23ECAF1F31}" type="slidenum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2098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D3308E-0743-4D67-99F4-7BA24DB283D0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822A3A-D793-4F4F-AEBE-8C23ECAF1F31}" type="slidenum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2103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D3308E-0743-4D67-99F4-7BA24DB283D0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822A3A-D793-4F4F-AEBE-8C23ECAF1F31}" type="slidenum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85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D3308E-0743-4D67-99F4-7BA24DB283D0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822A3A-D793-4F4F-AEBE-8C23ECAF1F31}" type="slidenum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034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87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D3308E-0743-4D67-99F4-7BA24DB283D0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822A3A-D793-4F4F-AEBE-8C23ECAF1F31}" type="slidenum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3299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D3308E-0743-4D67-99F4-7BA24DB283D0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822A3A-D793-4F4F-AEBE-8C23ECAF1F31}" type="slidenum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7553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D3308E-0743-4D67-99F4-7BA24DB283D0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822A3A-D793-4F4F-AEBE-8C23ECAF1F31}" type="slidenum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3059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D3308E-0743-4D67-99F4-7BA24DB283D0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822A3A-D793-4F4F-AEBE-8C23ECAF1F31}" type="slidenum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8793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7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D3308E-0743-4D67-99F4-7BA24DB283D0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822A3A-D793-4F4F-AEBE-8C23ECAF1F31}" type="slidenum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5743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D3308E-0743-4D67-99F4-7BA24DB283D0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822A3A-D793-4F4F-AEBE-8C23ECAF1F31}" type="slidenum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1827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D3308E-0743-4D67-99F4-7BA24DB283D0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822A3A-D793-4F4F-AEBE-8C23ECAF1F31}" type="slidenum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9439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D3308E-0743-4D67-99F4-7BA24DB283D0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822A3A-D793-4F4F-AEBE-8C23ECAF1F31}" type="slidenum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2893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D3308E-0743-4D67-99F4-7BA24DB283D0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822A3A-D793-4F4F-AEBE-8C23ECAF1F31}" type="slidenum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3588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D3308E-0743-4D67-99F4-7BA24DB283D0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822A3A-D793-4F4F-AEBE-8C23ECAF1F31}" type="slidenum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88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7724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D3308E-0743-4D67-99F4-7BA24DB283D0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822A3A-D793-4F4F-AEBE-8C23ECAF1F31}" type="slidenum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1202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D3308E-0743-4D67-99F4-7BA24DB283D0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822A3A-D793-4F4F-AEBE-8C23ECAF1F31}" type="slidenum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5996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D3308E-0743-4D67-99F4-7BA24DB283D0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822A3A-D793-4F4F-AEBE-8C23ECAF1F31}" type="slidenum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2961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D3308E-0743-4D67-99F4-7BA24DB283D0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822A3A-D793-4F4F-AEBE-8C23ECAF1F31}" type="slidenum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3758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D3308E-0743-4D67-99F4-7BA24DB283D0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822A3A-D793-4F4F-AEBE-8C23ECAF1F31}" type="slidenum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7844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73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D3308E-0743-4D67-99F4-7BA24DB283D0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822A3A-D793-4F4F-AEBE-8C23ECAF1F31}" type="slidenum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7752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D3308E-0743-4D67-99F4-7BA24DB283D0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822A3A-D793-4F4F-AEBE-8C23ECAF1F31}" type="slidenum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3327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D3308E-0743-4D67-99F4-7BA24DB283D0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822A3A-D793-4F4F-AEBE-8C23ECAF1F31}" type="slidenum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7504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D3308E-0743-4D67-99F4-7BA24DB283D0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822A3A-D793-4F4F-AEBE-8C23ECAF1F31}" type="slidenum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8723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D3308E-0743-4D67-99F4-7BA24DB283D0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822A3A-D793-4F4F-AEBE-8C23ECAF1F31}" type="slidenum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85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200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D3308E-0743-4D67-99F4-7BA24DB283D0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822A3A-D793-4F4F-AEBE-8C23ECAF1F31}" type="slidenum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5139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D3308E-0743-4D67-99F4-7BA24DB283D0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822A3A-D793-4F4F-AEBE-8C23ECAF1F31}" type="slidenum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0141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D3308E-0743-4D67-99F4-7BA24DB283D0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822A3A-D793-4F4F-AEBE-8C23ECAF1F31}" type="slidenum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6768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D3308E-0743-4D67-99F4-7BA24DB283D0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822A3A-D793-4F4F-AEBE-8C23ECAF1F31}" type="slidenum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4654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D3308E-0743-4D67-99F4-7BA24DB283D0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822A3A-D793-4F4F-AEBE-8C23ECAF1F31}" type="slidenum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3306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D3308E-0743-4D67-99F4-7BA24DB283D0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822A3A-D793-4F4F-AEBE-8C23ECAF1F31}" type="slidenum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3661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66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D3308E-0743-4D67-99F4-7BA24DB283D0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822A3A-D793-4F4F-AEBE-8C23ECAF1F31}" type="slidenum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7330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D3308E-0743-4D67-99F4-7BA24DB283D0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822A3A-D793-4F4F-AEBE-8C23ECAF1F31}" type="slidenum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3747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D3308E-0743-4D67-99F4-7BA24DB283D0}" type="datetimeFigureOut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822A3A-D793-4F4F-AEBE-8C23ECAF1F31}" type="slidenum">
              <a:rPr lang="ru-RU" sz="180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0730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51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5620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234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0315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5898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292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5191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0442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4334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9989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0745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55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37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165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7121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3899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/>
          <p:cNvSpPr txBox="1">
            <a:spLocks/>
          </p:cNvSpPr>
          <p:nvPr userDrawn="1"/>
        </p:nvSpPr>
        <p:spPr>
          <a:xfrm>
            <a:off x="8659341" y="631503"/>
            <a:ext cx="458688" cy="30579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z="1400" smtClean="0">
                <a:solidFill>
                  <a:prstClr val="white">
                    <a:lumMod val="65000"/>
                  </a:prstClr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400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0" y="952500"/>
            <a:ext cx="9144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0" y="996624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435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8183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065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874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3276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3550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6463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252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5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99223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49270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495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3034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55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70175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7749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2383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/>
          <p:cNvSpPr txBox="1">
            <a:spLocks/>
          </p:cNvSpPr>
          <p:nvPr userDrawn="1"/>
        </p:nvSpPr>
        <p:spPr>
          <a:xfrm>
            <a:off x="8659341" y="631503"/>
            <a:ext cx="458688" cy="30579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z="1400" smtClean="0">
                <a:solidFill>
                  <a:prstClr val="white">
                    <a:lumMod val="65000"/>
                  </a:prstClr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400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0" y="952500"/>
            <a:ext cx="9144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0" y="996624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47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71503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33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D87EA47-6514-44F1-956A-60F80FDD24A3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896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1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12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13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microsoft.com/office/2007/relationships/hdphoto" Target="../media/hdphoto1.wdp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microsoft.com/office/2007/relationships/hdphoto" Target="../media/hdphoto1.wdp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7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8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9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76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5" rIns="91389" bIns="45695" rtlCol="0" anchor="ctr"/>
          <a:lstStyle/>
          <a:p>
            <a:pPr algn="ctr" defTabSz="913886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4" y="285404"/>
            <a:ext cx="576064" cy="365125"/>
          </a:xfrm>
          <a:prstGeom prst="rect">
            <a:avLst/>
          </a:prstGeom>
        </p:spPr>
        <p:txBody>
          <a:bodyPr vert="horz" lIns="91389" tIns="45695" rIns="91389" bIns="4569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86" fontAlgn="auto">
              <a:spcBef>
                <a:spcPts val="0"/>
              </a:spcBef>
              <a:spcAft>
                <a:spcPts val="0"/>
              </a:spcAft>
            </a:pPr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388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80" y="116637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8" y="340183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120043" y="406432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5" rIns="91389" bIns="45695" rtlCol="0" anchor="ctr"/>
          <a:lstStyle/>
          <a:p>
            <a:pPr algn="ctr" defTabSz="913886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452624" y="510550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5" rIns="91389" bIns="45695" rtlCol="0" anchor="ctr"/>
          <a:lstStyle/>
          <a:p>
            <a:pPr algn="ctr" defTabSz="913886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443102" y="351717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5" rIns="91389" bIns="45695" rtlCol="0" anchor="ctr"/>
          <a:lstStyle/>
          <a:p>
            <a:pPr algn="ctr" defTabSz="913886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1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  <p:sldLayoutId id="2147483975" r:id="rId13"/>
    <p:sldLayoutId id="2147483976" r:id="rId14"/>
  </p:sldLayoutIdLst>
  <p:txStyles>
    <p:titleStyle>
      <a:lvl1pPr algn="ctr" defTabSz="91388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07" indent="-342707" algn="l" defTabSz="91388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3" indent="-285590" algn="l" defTabSz="91388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59" indent="-228473" algn="l" defTabSz="9138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0" indent="-228473" algn="l" defTabSz="91388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3" algn="l" defTabSz="91388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84" indent="-228473" algn="l" defTabSz="9138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28" indent="-228473" algn="l" defTabSz="9138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72" indent="-228473" algn="l" defTabSz="9138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16" indent="-228473" algn="l" defTabSz="9138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8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3" algn="l" defTabSz="9138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86" algn="l" defTabSz="9138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29" algn="l" defTabSz="9138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72" algn="l" defTabSz="9138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18" algn="l" defTabSz="9138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57" algn="l" defTabSz="9138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0" algn="l" defTabSz="9138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4" algn="l" defTabSz="9138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019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4" y="285396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98" y="116640"/>
            <a:ext cx="817371" cy="86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9" y="340180"/>
            <a:ext cx="336917" cy="29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120037" y="406442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452624" y="510559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443096" y="351727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59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  <p:sldLayoutId id="214748400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019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4" y="285396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98" y="116640"/>
            <a:ext cx="817371" cy="86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9" y="340180"/>
            <a:ext cx="336917" cy="29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120037" y="406442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452624" y="510559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443096" y="351727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40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  <p:sldLayoutId id="214748401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583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BC73A3-2951-4290-9956-04E3E2CD859E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01.04.2015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ED51F35-E241-4BA3-8671-46CAADF85BEE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9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019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4" y="285396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98" y="116640"/>
            <a:ext cx="817371" cy="86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9" y="340180"/>
            <a:ext cx="336917" cy="29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120037" y="406442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452624" y="510559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443096" y="351727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49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390837"/>
            <a:ext cx="9144000" cy="43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pic>
        <p:nvPicPr>
          <p:cNvPr id="8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14" y="420424"/>
            <a:ext cx="324654" cy="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316" y="147523"/>
            <a:ext cx="764677" cy="107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08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390837"/>
            <a:ext cx="9144000" cy="43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pic>
        <p:nvPicPr>
          <p:cNvPr id="8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14" y="420424"/>
            <a:ext cx="324654" cy="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316" y="147523"/>
            <a:ext cx="764677" cy="107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9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390837"/>
            <a:ext cx="9144000" cy="43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pic>
        <p:nvPicPr>
          <p:cNvPr id="8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14" y="420424"/>
            <a:ext cx="324654" cy="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316" y="147523"/>
            <a:ext cx="764677" cy="107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551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019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4" y="285396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98" y="116640"/>
            <a:ext cx="817371" cy="86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9" y="340180"/>
            <a:ext cx="336917" cy="29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120037" y="406442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452624" y="510559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443096" y="351727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1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019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4" y="285396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98" y="116640"/>
            <a:ext cx="817371" cy="86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9" y="340180"/>
            <a:ext cx="336917" cy="29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120037" y="406442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452624" y="510559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443096" y="351727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86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019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4" y="285396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98" y="116640"/>
            <a:ext cx="817371" cy="86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9" y="340180"/>
            <a:ext cx="336917" cy="29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120037" y="406442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452624" y="510559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443096" y="351727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98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bogomolov_a\Documents\Фирменный_стиль\Россети flat 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67642"/>
            <a:ext cx="3528392" cy="134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2811789"/>
            <a:ext cx="9144000" cy="324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pic>
        <p:nvPicPr>
          <p:cNvPr id="9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70" y="2816189"/>
            <a:ext cx="336917" cy="29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 1"/>
          <p:cNvSpPr txBox="1">
            <a:spLocks/>
          </p:cNvSpPr>
          <p:nvPr/>
        </p:nvSpPr>
        <p:spPr>
          <a:xfrm>
            <a:off x="647564" y="3125725"/>
            <a:ext cx="7812868" cy="1815443"/>
          </a:xfrm>
          <a:prstGeom prst="rect">
            <a:avLst/>
          </a:prstGeom>
        </p:spPr>
        <p:txBody>
          <a:bodyPr vert="horz" wrap="square" lIns="33596" tIns="45503" rIns="91029" bIns="45503" rtlCol="0" anchor="ctr">
            <a:spAutoFit/>
          </a:bodyPr>
          <a:lstStyle>
            <a:defPPr>
              <a:defRPr lang="ru-RU"/>
            </a:defPPr>
            <a:lvl1pPr marL="0" algn="r" defTabSz="910238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>
                <a:latin typeface="Arial Narrow" panose="020B0606020202030204" pitchFamily="34" charset="0"/>
              </a:rPr>
              <a:t>Электросетевой комплекс Российской Федерации:</a:t>
            </a:r>
          </a:p>
          <a:p>
            <a:pPr algn="ctr"/>
            <a:r>
              <a:rPr lang="ru-RU" sz="2800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основные проблемы и предложения по </a:t>
            </a:r>
            <a:r>
              <a:rPr lang="ru-RU" sz="2800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 совершенствованию процессов государственного регулирования отрасли</a:t>
            </a:r>
            <a:endParaRPr lang="ru-RU" sz="2800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3273951" y="6309320"/>
            <a:ext cx="2592289" cy="360040"/>
          </a:xfrm>
          <a:prstGeom prst="rect">
            <a:avLst/>
          </a:prstGeom>
        </p:spPr>
        <p:txBody>
          <a:bodyPr/>
          <a:lstStyle>
            <a:lvl1pPr marL="340769" indent="-340769" algn="l" defTabSz="909701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lang="en-US" sz="2300" kern="1200" dirty="0">
                <a:solidFill>
                  <a:srgbClr val="10253F"/>
                </a:solidFill>
                <a:latin typeface="Arial" pitchFamily="34" charset="0"/>
                <a:ea typeface="+mn-ea"/>
                <a:cs typeface="+mn-cs"/>
              </a:defRPr>
            </a:lvl1pPr>
            <a:lvl2pPr marL="739328" indent="-282991" algn="l" defTabSz="909701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900" kern="1200" dirty="0">
                <a:solidFill>
                  <a:srgbClr val="10253F"/>
                </a:solidFill>
                <a:latin typeface="Arial" pitchFamily="34" charset="0"/>
                <a:ea typeface="+mn-ea"/>
                <a:cs typeface="+mn-cs"/>
              </a:defRPr>
            </a:lvl2pPr>
            <a:lvl3pPr marL="1136386" indent="-226628" algn="l" defTabSz="909701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 kern="1200">
                <a:solidFill>
                  <a:srgbClr val="10253F"/>
                </a:solidFill>
                <a:latin typeface="Arial" pitchFamily="34" charset="0"/>
                <a:ea typeface="+mn-ea"/>
                <a:cs typeface="+mn-cs"/>
              </a:defRPr>
            </a:lvl3pPr>
            <a:lvl4pPr marL="1592713" indent="-226628" algn="l" defTabSz="909701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rgbClr val="10253F"/>
                </a:solidFill>
                <a:latin typeface="Arial" pitchFamily="34" charset="0"/>
                <a:ea typeface="+mn-ea"/>
                <a:cs typeface="+mn-cs"/>
              </a:defRPr>
            </a:lvl4pPr>
            <a:lvl5pPr marL="2047574" indent="-226628" algn="l" defTabSz="909701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rgbClr val="10253F"/>
                </a:solidFill>
                <a:latin typeface="Arial" pitchFamily="34" charset="0"/>
                <a:ea typeface="+mn-ea"/>
                <a:cs typeface="+mn-cs"/>
              </a:defRPr>
            </a:lvl5pPr>
            <a:lvl6pPr marL="2503150" indent="-227513" algn="l" defTabSz="9102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8273" indent="-227513" algn="l" defTabSz="9102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3392" indent="-227513" algn="l" defTabSz="9102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8512" indent="-227513" algn="l" defTabSz="9102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ru-RU" sz="1800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02 апреля 2015 года</a:t>
            </a:r>
            <a:endParaRPr lang="ru-RU" sz="1800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179512" y="4748951"/>
            <a:ext cx="8640959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0769" indent="-340769" algn="l" defTabSz="909701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lang="en-US" sz="2300" kern="1200" dirty="0">
                <a:solidFill>
                  <a:srgbClr val="10253F"/>
                </a:solidFill>
                <a:latin typeface="Arial" pitchFamily="34" charset="0"/>
                <a:ea typeface="+mn-ea"/>
                <a:cs typeface="+mn-cs"/>
              </a:defRPr>
            </a:lvl1pPr>
            <a:lvl2pPr marL="739328" indent="-282991" algn="l" defTabSz="909701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900" kern="1200" dirty="0">
                <a:solidFill>
                  <a:srgbClr val="10253F"/>
                </a:solidFill>
                <a:latin typeface="Arial" pitchFamily="34" charset="0"/>
                <a:ea typeface="+mn-ea"/>
                <a:cs typeface="+mn-cs"/>
              </a:defRPr>
            </a:lvl2pPr>
            <a:lvl3pPr marL="1136386" indent="-226628" algn="l" defTabSz="909701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 kern="1200">
                <a:solidFill>
                  <a:srgbClr val="10253F"/>
                </a:solidFill>
                <a:latin typeface="Arial" pitchFamily="34" charset="0"/>
                <a:ea typeface="+mn-ea"/>
                <a:cs typeface="+mn-cs"/>
              </a:defRPr>
            </a:lvl3pPr>
            <a:lvl4pPr marL="1592713" indent="-226628" algn="l" defTabSz="909701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rgbClr val="10253F"/>
                </a:solidFill>
                <a:latin typeface="Arial" pitchFamily="34" charset="0"/>
                <a:ea typeface="+mn-ea"/>
                <a:cs typeface="+mn-cs"/>
              </a:defRPr>
            </a:lvl4pPr>
            <a:lvl5pPr marL="2047574" indent="-226628" algn="l" defTabSz="909701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rgbClr val="10253F"/>
                </a:solidFill>
                <a:latin typeface="Arial" pitchFamily="34" charset="0"/>
                <a:ea typeface="+mn-ea"/>
                <a:cs typeface="+mn-cs"/>
              </a:defRPr>
            </a:lvl5pPr>
            <a:lvl6pPr marL="2503150" indent="-227513" algn="l" defTabSz="9102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8273" indent="-227513" algn="l" defTabSz="9102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3392" indent="-227513" algn="l" defTabSz="9102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8512" indent="-227513" algn="l" defTabSz="9102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800" dirty="0" smtClean="0">
              <a:solidFill>
                <a:srgbClr val="1F497D"/>
              </a:solidFill>
            </a:endParaRP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ru-RU" sz="1800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Выступление на Всероссийском семинаре-совещании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ru-RU" sz="1800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Заместителя Генерального директора по экономике 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ru-RU" sz="1800" dirty="0" err="1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Шатохиной</a:t>
            </a:r>
            <a:r>
              <a:rPr lang="ru-RU" sz="1800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 Оксаны Владимировны</a:t>
            </a:r>
            <a:endParaRPr lang="ru-RU" sz="1800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19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2696"/>
            <a:ext cx="978052" cy="111229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878827" y="303232"/>
            <a:ext cx="3016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BC2B59FA-94E0-4A19-A130-819CA8969678}" type="slidenum">
              <a:rPr lang="ru-RU" sz="2000" b="1">
                <a:solidFill>
                  <a:prstClr val="white"/>
                </a:solidFill>
                <a:latin typeface="Arial Narrow" panose="020B0606020202030204" pitchFamily="34" charset="0"/>
                <a:cs typeface="Arial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sz="2000" b="1" dirty="0">
              <a:solidFill>
                <a:prstClr val="white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107504" y="1949007"/>
            <a:ext cx="3888432" cy="1512168"/>
            <a:chOff x="932452" y="2389734"/>
            <a:chExt cx="1989232" cy="2137673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932452" y="2389734"/>
              <a:ext cx="1989232" cy="173049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Прямоугольник 24"/>
            <p:cNvSpPr/>
            <p:nvPr/>
          </p:nvSpPr>
          <p:spPr>
            <a:xfrm>
              <a:off x="932452" y="2796910"/>
              <a:ext cx="1989232" cy="17304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algn="ctr" defTabSz="889000" fontAlgn="base">
                <a:lnSpc>
                  <a:spcPct val="11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/>
                  <a:cs typeface="Arial Narrow"/>
                </a:rPr>
                <a:t>НЕСООТВЕТСТВИЕ МОЩНОСТИ, ОБСЛУЖИВАЕМОЙ СЕТЯМИ, И МОЩНОСТИ, ОПЛАЧИВАЕМОЙ ПОТРЕБИТЕЛЯМИ УСЛУГ</a:t>
              </a:r>
            </a:p>
            <a:p>
              <a:pPr algn="ctr" defTabSz="889000" fontAlgn="base">
                <a:lnSpc>
                  <a:spcPct val="11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/>
                <a:cs typeface="Arial Narrow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3995936" y="1955972"/>
            <a:ext cx="4680520" cy="2108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spcAft>
                <a:spcPts val="300"/>
              </a:spcAft>
              <a:buFont typeface="Wingdings" charset="2"/>
              <a:buChar char="§"/>
              <a:defRPr/>
            </a:pPr>
            <a:r>
              <a:rPr lang="ru-RU" sz="1800" kern="0" dirty="0">
                <a:solidFill>
                  <a:prstClr val="black"/>
                </a:solidFill>
                <a:latin typeface="Arial Narrow"/>
                <a:cs typeface="Arial Narrow"/>
              </a:rPr>
              <a:t>Отсутствие ответственности потребителей за величину мощности, заявленной в процессе ТП</a:t>
            </a:r>
          </a:p>
          <a:p>
            <a:pPr marL="285750" indent="-285750" defTabSz="914400">
              <a:spcAft>
                <a:spcPts val="300"/>
              </a:spcAft>
              <a:buFont typeface="Wingdings" charset="2"/>
              <a:buChar char="§"/>
              <a:defRPr/>
            </a:pPr>
            <a:r>
              <a:rPr lang="ru-RU" sz="1800" kern="0" dirty="0">
                <a:solidFill>
                  <a:prstClr val="black"/>
                </a:solidFill>
                <a:latin typeface="Arial Narrow"/>
                <a:cs typeface="Arial Narrow"/>
              </a:rPr>
              <a:t>Обязанность сетевых организаций содержать всю сетевую мощность</a:t>
            </a:r>
          </a:p>
          <a:p>
            <a:pPr marL="285750" indent="-285750" defTabSz="914400">
              <a:spcAft>
                <a:spcPts val="300"/>
              </a:spcAft>
              <a:buFont typeface="Wingdings" charset="2"/>
              <a:buChar char="§"/>
              <a:defRPr/>
            </a:pPr>
            <a:r>
              <a:rPr lang="ru-RU" sz="1800" kern="0" dirty="0">
                <a:solidFill>
                  <a:prstClr val="black"/>
                </a:solidFill>
                <a:latin typeface="Arial Narrow"/>
                <a:cs typeface="Arial Narrow"/>
              </a:rPr>
              <a:t>Оплата потребителями фактической мощности, которая значительно ниже максимальной мощности</a:t>
            </a:r>
          </a:p>
        </p:txBody>
      </p:sp>
      <p:sp>
        <p:nvSpPr>
          <p:cNvPr id="34" name="Стрелка вниз 33"/>
          <p:cNvSpPr/>
          <p:nvPr/>
        </p:nvSpPr>
        <p:spPr>
          <a:xfrm>
            <a:off x="1259633" y="3429000"/>
            <a:ext cx="1296143" cy="648072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Минус 35"/>
          <p:cNvSpPr/>
          <p:nvPr/>
        </p:nvSpPr>
        <p:spPr>
          <a:xfrm>
            <a:off x="-1332656" y="3789040"/>
            <a:ext cx="11881320" cy="781353"/>
          </a:xfrm>
          <a:prstGeom prst="mathMinus">
            <a:avLst>
              <a:gd name="adj1" fmla="val 11682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Прямоугольник 36"/>
          <p:cNvSpPr/>
          <p:nvPr/>
        </p:nvSpPr>
        <p:spPr>
          <a:xfrm>
            <a:off x="35496" y="4149080"/>
            <a:ext cx="9217026" cy="5760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142240" rIns="142240" bIns="142240" numCol="1" spcCol="1270" anchor="ctr" anchorCtr="0">
            <a:noAutofit/>
          </a:bodyPr>
          <a:lstStyle/>
          <a:p>
            <a:pPr algn="ctr" defTabSz="8890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rgbClr val="1F497D"/>
                </a:solidFill>
                <a:latin typeface="Arial Narrow"/>
                <a:cs typeface="Arial Narrow"/>
              </a:rPr>
              <a:t>РЕШЕНИЕ ПРОБЛЕМЫ НЕИСПОЛЬЗУЕМОГО РЕЗЕРВА МОЩНОСТИ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39553" y="4653136"/>
            <a:ext cx="77048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base">
              <a:spcBef>
                <a:spcPct val="0"/>
              </a:spcBef>
            </a:pPr>
            <a:r>
              <a:rPr lang="ru-RU" sz="2000" dirty="0">
                <a:solidFill>
                  <a:srgbClr val="1F497D"/>
                </a:solidFill>
                <a:latin typeface="Arial Narrow" panose="020B0606020202030204" pitchFamily="34" charset="0"/>
                <a:cs typeface="Arial" charset="0"/>
              </a:rPr>
              <a:t>Введение обязательного 2-ставочного тарифа для всех потребителей </a:t>
            </a:r>
            <a:r>
              <a:rPr lang="ru-RU" sz="2000" dirty="0" smtClean="0">
                <a:solidFill>
                  <a:srgbClr val="1F497D"/>
                </a:solidFill>
                <a:latin typeface="Arial Narrow" panose="020B0606020202030204" pitchFamily="34" charset="0"/>
                <a:cs typeface="Arial" charset="0"/>
              </a:rPr>
              <a:t>услуг</a:t>
            </a:r>
            <a:endParaRPr lang="ru-RU" sz="2000" dirty="0">
              <a:solidFill>
                <a:srgbClr val="1F497D"/>
              </a:solidFill>
              <a:latin typeface="Arial Narrow" panose="020B0606020202030204" pitchFamily="34" charset="0"/>
              <a:cs typeface="Arial" charset="0"/>
            </a:endParaRPr>
          </a:p>
          <a:p>
            <a:pPr algn="just" defTabSz="914400" fontAlgn="base">
              <a:spcBef>
                <a:spcPct val="0"/>
              </a:spcBef>
            </a:pPr>
            <a:endParaRPr lang="ru-RU" sz="2000" b="1" dirty="0">
              <a:solidFill>
                <a:srgbClr val="1F497D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292586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white"/>
                </a:solidFill>
                <a:latin typeface="Arial Narrow" panose="020B0606020202030204" pitchFamily="34" charset="0"/>
                <a:cs typeface="Arial" charset="0"/>
              </a:rPr>
              <a:t> ПОДДЕРЖКА НЕИСПОЛЬЗУЕМОГО РЕЗЕРВА МОЩНОСТИ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8052" y="908720"/>
            <a:ext cx="7914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800" spc="-40" dirty="0">
                <a:latin typeface="Arial Narrow"/>
                <a:cs typeface="Arial Narrow"/>
              </a:rPr>
              <a:t>При государственном регулировании </a:t>
            </a:r>
            <a:r>
              <a:rPr lang="ru-RU" sz="1800" u="sng" spc="-40" dirty="0">
                <a:latin typeface="Arial Narrow"/>
                <a:cs typeface="Arial Narrow"/>
              </a:rPr>
              <a:t>должен</a:t>
            </a:r>
            <a:r>
              <a:rPr lang="ru-RU" sz="1800" spc="-40" dirty="0">
                <a:latin typeface="Arial Narrow"/>
                <a:cs typeface="Arial Narrow"/>
              </a:rPr>
              <a:t> соблюдаться принцип… </a:t>
            </a:r>
            <a:r>
              <a:rPr lang="ru-RU" sz="1800" spc="-40" dirty="0">
                <a:solidFill>
                  <a:srgbClr val="C0504D">
                    <a:lumMod val="75000"/>
                  </a:srgbClr>
                </a:solidFill>
                <a:latin typeface="Arial Narrow"/>
                <a:cs typeface="Arial Narrow"/>
              </a:rPr>
              <a:t>«достижения баланса экономических интересов поставщиков и потребителей электрической </a:t>
            </a:r>
            <a:r>
              <a:rPr lang="ru-RU" sz="1800" spc="-40" dirty="0" smtClean="0">
                <a:solidFill>
                  <a:srgbClr val="C0504D">
                    <a:lumMod val="75000"/>
                  </a:srgbClr>
                </a:solidFill>
                <a:latin typeface="Arial Narrow"/>
                <a:cs typeface="Arial Narrow"/>
              </a:rPr>
              <a:t>энергии»  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spc="-40" dirty="0" smtClean="0">
                <a:latin typeface="Arial Narrow"/>
                <a:cs typeface="Arial Narrow"/>
              </a:rPr>
              <a:t>(пункт </a:t>
            </a:r>
            <a:r>
              <a:rPr lang="ru-RU" sz="1600" i="1" spc="-40" dirty="0">
                <a:latin typeface="Arial Narrow"/>
                <a:cs typeface="Arial Narrow"/>
              </a:rPr>
              <a:t>2 статьи 23 ФЗ «Об электроэнергетике»)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39552" y="5157192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base">
              <a:spcBef>
                <a:spcPct val="0"/>
              </a:spcBef>
            </a:pPr>
            <a:r>
              <a:rPr lang="ru-RU" sz="2000" dirty="0">
                <a:solidFill>
                  <a:srgbClr val="1F497D"/>
                </a:solidFill>
                <a:latin typeface="Arial Narrow" panose="020B0606020202030204" pitchFamily="34" charset="0"/>
                <a:cs typeface="Arial" charset="0"/>
              </a:rPr>
              <a:t>Поэтапный переход на расчет тарифа и оплату услуг потребителями </a:t>
            </a:r>
            <a:r>
              <a:rPr lang="ru-RU" sz="2000" dirty="0" smtClean="0">
                <a:solidFill>
                  <a:srgbClr val="1F497D"/>
                </a:solidFill>
                <a:latin typeface="Arial Narrow" panose="020B0606020202030204" pitchFamily="34" charset="0"/>
                <a:cs typeface="Arial" charset="0"/>
              </a:rPr>
              <a:t>с учетом </a:t>
            </a:r>
            <a:r>
              <a:rPr lang="ru-RU" sz="2000" dirty="0">
                <a:solidFill>
                  <a:srgbClr val="1F497D"/>
                </a:solidFill>
                <a:latin typeface="Arial Narrow" panose="020B0606020202030204" pitchFamily="34" charset="0"/>
                <a:cs typeface="Arial" charset="0"/>
              </a:rPr>
              <a:t>максимальной (присоединенной) </a:t>
            </a:r>
            <a:r>
              <a:rPr lang="ru-RU" sz="2000" dirty="0" smtClean="0">
                <a:solidFill>
                  <a:srgbClr val="1F497D"/>
                </a:solidFill>
                <a:latin typeface="Arial Narrow" panose="020B0606020202030204" pitchFamily="34" charset="0"/>
                <a:cs typeface="Arial" charset="0"/>
              </a:rPr>
              <a:t>мощности</a:t>
            </a:r>
            <a:endParaRPr lang="ru-RU" sz="2000" dirty="0">
              <a:solidFill>
                <a:srgbClr val="1F497D"/>
              </a:solidFill>
              <a:latin typeface="Arial Narrow" panose="020B0606020202030204" pitchFamily="34" charset="0"/>
              <a:cs typeface="Arial" charset="0"/>
            </a:endParaRPr>
          </a:p>
          <a:p>
            <a:pPr algn="just" defTabSz="914400" fontAlgn="base">
              <a:spcBef>
                <a:spcPct val="0"/>
              </a:spcBef>
            </a:pPr>
            <a:r>
              <a:rPr lang="ru-RU" sz="2000" dirty="0">
                <a:solidFill>
                  <a:srgbClr val="1F497D"/>
                </a:solidFill>
                <a:latin typeface="Arial Narrow" panose="020B0606020202030204" pitchFamily="34" charset="0"/>
                <a:cs typeface="Arial" charset="0"/>
              </a:rPr>
              <a:t> </a:t>
            </a:r>
          </a:p>
        </p:txBody>
      </p:sp>
      <p:sp>
        <p:nvSpPr>
          <p:cNvPr id="35" name="Стрелка вправо 34"/>
          <p:cNvSpPr/>
          <p:nvPr/>
        </p:nvSpPr>
        <p:spPr>
          <a:xfrm>
            <a:off x="179512" y="4692045"/>
            <a:ext cx="309514" cy="311015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Стрелка вправо 39"/>
          <p:cNvSpPr/>
          <p:nvPr/>
        </p:nvSpPr>
        <p:spPr>
          <a:xfrm>
            <a:off x="179512" y="5278225"/>
            <a:ext cx="309514" cy="311015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5949280"/>
            <a:ext cx="8796762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C0504D">
                    <a:lumMod val="75000"/>
                  </a:srgbClr>
                </a:solidFill>
                <a:latin typeface="Arial Narrow" panose="020B0606020202030204" pitchFamily="34" charset="0"/>
                <a:cs typeface="Arial" charset="0"/>
              </a:rPr>
              <a:t>ДЛЯ ПОТРЕБИТЕЛЕЙ С ЭФФЕКТИВНОЙ ЗАГРУЗКОЙ СТОИМОСТЬ УСЛУГ СНИЗИТСЯ,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C0504D">
                    <a:lumMod val="75000"/>
                  </a:srgbClr>
                </a:solidFill>
                <a:latin typeface="Arial Narrow" panose="020B0606020202030204" pitchFamily="34" charset="0"/>
                <a:cs typeface="Arial" charset="0"/>
              </a:rPr>
              <a:t>А ДЛЯ ПОТРЕБИТЕЛЕЙ С НИЗКОЙ ЗАГРУЗКОЙ МОЩНОСТЕЙ – СТОИМОСТЬ УСЛУГ ВОЗРАСТЕТ,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C0504D">
                    <a:lumMod val="75000"/>
                  </a:srgbClr>
                </a:solidFill>
                <a:latin typeface="Arial Narrow" panose="020B0606020202030204" pitchFamily="34" charset="0"/>
                <a:cs typeface="Arial" charset="0"/>
              </a:rPr>
              <a:t>ЧТО СОЗДАСТ АДЕКВАТНЫЕ СТИМУЛЫ ОТКАЗА ОТ НЕИСПОЛЬЗУЕМОЙ МОЩНОСТИ</a:t>
            </a:r>
            <a:endParaRPr lang="ru-RU" sz="1600" dirty="0">
              <a:solidFill>
                <a:srgbClr val="C0504D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50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0521"/>
            <a:ext cx="978052" cy="111229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878827" y="303232"/>
            <a:ext cx="3016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BC2B59FA-94E0-4A19-A130-819CA8969678}" type="slidenum">
              <a:rPr lang="ru-RU" sz="2000" b="1">
                <a:solidFill>
                  <a:prstClr val="white"/>
                </a:solidFill>
                <a:latin typeface="Arial Narrow" panose="020B0606020202030204" pitchFamily="34" charset="0"/>
                <a:cs typeface="Arial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sz="2000" b="1" dirty="0">
              <a:solidFill>
                <a:prstClr val="white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179512" y="2523967"/>
            <a:ext cx="3600400" cy="1409089"/>
            <a:chOff x="932452" y="2389734"/>
            <a:chExt cx="1989232" cy="1991955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932452" y="2389734"/>
              <a:ext cx="1989232" cy="173049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Прямоугольник 24"/>
            <p:cNvSpPr/>
            <p:nvPr/>
          </p:nvSpPr>
          <p:spPr>
            <a:xfrm>
              <a:off x="932452" y="2651192"/>
              <a:ext cx="1989232" cy="17304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algn="ctr" defTabSz="889000" fontAlgn="base">
                <a:lnSpc>
                  <a:spcPct val="11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/>
                  <a:cs typeface="Arial Narrow"/>
                </a:rPr>
                <a:t>РЕЗКИЙ РОСТ ПРОЦЕНТНЫХ СТАВОК ПО КРЕДИТАМ</a:t>
              </a:r>
            </a:p>
            <a:p>
              <a:pPr algn="ctr" defTabSz="889000" fontAlgn="base">
                <a:lnSpc>
                  <a:spcPct val="11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/>
                <a:cs typeface="Arial Narrow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3779912" y="2677849"/>
            <a:ext cx="5184576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spcAft>
                <a:spcPts val="300"/>
              </a:spcAft>
              <a:buFont typeface="Wingdings" charset="2"/>
              <a:buChar char="§"/>
              <a:defRPr/>
            </a:pPr>
            <a:r>
              <a:rPr lang="ru-RU" sz="1800" kern="0" spc="-30" dirty="0">
                <a:solidFill>
                  <a:prstClr val="black"/>
                </a:solidFill>
                <a:latin typeface="Arial Narrow"/>
                <a:cs typeface="Arial Narrow"/>
              </a:rPr>
              <a:t>Экономически необоснованный уровень доходности инвестированного капитала</a:t>
            </a:r>
          </a:p>
          <a:p>
            <a:pPr marL="285750" indent="-285750" defTabSz="914400">
              <a:spcAft>
                <a:spcPts val="300"/>
              </a:spcAft>
              <a:buFont typeface="Wingdings" charset="2"/>
              <a:buChar char="§"/>
              <a:defRPr/>
            </a:pPr>
            <a:r>
              <a:rPr lang="ru-RU" sz="1800" kern="0" spc="-30" dirty="0">
                <a:solidFill>
                  <a:prstClr val="black"/>
                </a:solidFill>
                <a:latin typeface="Arial Narrow"/>
                <a:cs typeface="Arial Narrow"/>
              </a:rPr>
              <a:t>Дополнительные расходы на обслуживание текущего долга, неучтенные при тарифном регулировании</a:t>
            </a:r>
          </a:p>
          <a:p>
            <a:pPr marL="285750" indent="-285750" defTabSz="914400">
              <a:spcAft>
                <a:spcPts val="300"/>
              </a:spcAft>
              <a:buFont typeface="Wingdings" charset="2"/>
              <a:buChar char="§"/>
              <a:defRPr/>
            </a:pPr>
            <a:r>
              <a:rPr lang="ru-RU" sz="1800" kern="0" spc="-30" dirty="0">
                <a:solidFill>
                  <a:prstClr val="black"/>
                </a:solidFill>
                <a:latin typeface="Arial Narrow"/>
                <a:cs typeface="Arial Narrow"/>
              </a:rPr>
              <a:t>Неблагоприятные условия для привлечения инвестиций в отрасль</a:t>
            </a:r>
          </a:p>
        </p:txBody>
      </p:sp>
      <p:sp>
        <p:nvSpPr>
          <p:cNvPr id="34" name="Стрелка вниз 33"/>
          <p:cNvSpPr/>
          <p:nvPr/>
        </p:nvSpPr>
        <p:spPr>
          <a:xfrm>
            <a:off x="1331641" y="3789040"/>
            <a:ext cx="1296143" cy="648072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Минус 35"/>
          <p:cNvSpPr/>
          <p:nvPr/>
        </p:nvSpPr>
        <p:spPr>
          <a:xfrm>
            <a:off x="-1332656" y="4231823"/>
            <a:ext cx="11881320" cy="781353"/>
          </a:xfrm>
          <a:prstGeom prst="mathMinus">
            <a:avLst>
              <a:gd name="adj1" fmla="val 11682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Прямоугольник 36"/>
          <p:cNvSpPr/>
          <p:nvPr/>
        </p:nvSpPr>
        <p:spPr>
          <a:xfrm>
            <a:off x="35496" y="4653136"/>
            <a:ext cx="9217026" cy="5760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142240" rIns="142240" bIns="142240" numCol="1" spcCol="1270" anchor="ctr" anchorCtr="0">
            <a:noAutofit/>
          </a:bodyPr>
          <a:lstStyle/>
          <a:p>
            <a:pPr algn="ctr" defTabSz="8890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rgbClr val="1F497D"/>
                </a:solidFill>
                <a:latin typeface="Arial Narrow"/>
                <a:cs typeface="Arial Narrow"/>
              </a:rPr>
              <a:t>РЕШЕНИЕ </a:t>
            </a:r>
            <a:r>
              <a:rPr lang="ru-RU" sz="20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ПРОБЛЕМЫ РОСТА ПРОЦЕНТНЫХ СТАВОК</a:t>
            </a:r>
            <a:endParaRPr lang="ru-RU" sz="2000" b="1" dirty="0">
              <a:solidFill>
                <a:srgbClr val="1F497D"/>
              </a:solidFill>
              <a:latin typeface="Arial Narrow"/>
              <a:cs typeface="Arial Narrow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39553" y="5060503"/>
            <a:ext cx="7704855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base">
              <a:spcBef>
                <a:spcPct val="0"/>
              </a:spcBef>
            </a:pPr>
            <a:r>
              <a:rPr lang="ru-RU" sz="1900" dirty="0">
                <a:solidFill>
                  <a:srgbClr val="1F497D"/>
                </a:solidFill>
                <a:latin typeface="Arial Narrow" panose="020B0606020202030204" pitchFamily="34" charset="0"/>
                <a:cs typeface="Arial" charset="0"/>
              </a:rPr>
              <a:t>Пересмотр нормы доходности инвестированного капитала </a:t>
            </a:r>
            <a:endParaRPr lang="ru-RU" sz="1900" b="1" dirty="0">
              <a:solidFill>
                <a:srgbClr val="1F497D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292586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white"/>
                </a:solidFill>
                <a:latin typeface="Arial Narrow" panose="020B0606020202030204" pitchFamily="34" charset="0"/>
                <a:cs typeface="Arial" charset="0"/>
              </a:rPr>
              <a:t> РОСТ ПРОЦЕНТНЫХ СТАВОК ПО КРЕДИТАМ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860519"/>
            <a:ext cx="8202085" cy="844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800" spc="-30" dirty="0">
                <a:latin typeface="Arial Narrow"/>
                <a:cs typeface="Arial Narrow"/>
              </a:rPr>
              <a:t>При государственном регулировании </a:t>
            </a:r>
            <a:r>
              <a:rPr lang="ru-RU" sz="1800" u="sng" spc="-30" dirty="0">
                <a:latin typeface="Arial Narrow"/>
                <a:cs typeface="Arial Narrow"/>
              </a:rPr>
              <a:t>должны</a:t>
            </a:r>
            <a:r>
              <a:rPr lang="ru-RU" sz="1800" spc="-30" dirty="0">
                <a:latin typeface="Arial Narrow"/>
                <a:cs typeface="Arial Narrow"/>
              </a:rPr>
              <a:t> соблюдаться принципы… «возврата инвестированного капитала в полном объеме с учетом </a:t>
            </a:r>
            <a:r>
              <a:rPr lang="ru-RU" sz="1800" spc="-30" dirty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экономически обоснованного уровня доходности инвестированного капитала</a:t>
            </a:r>
            <a:r>
              <a:rPr lang="ru-RU" sz="1800" spc="-30" dirty="0">
                <a:latin typeface="Arial Narrow"/>
                <a:cs typeface="Arial Narrow"/>
              </a:rPr>
              <a:t>» </a:t>
            </a:r>
            <a:r>
              <a:rPr lang="ru-RU" sz="1600" i="1" spc="-30" dirty="0">
                <a:latin typeface="Arial Narrow"/>
                <a:cs typeface="Arial Narrow"/>
              </a:rPr>
              <a:t>(пункт 3 статьи 23 ФЗ «Об электроэнергетике»)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39552" y="5488196"/>
            <a:ext cx="842493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base">
              <a:spcBef>
                <a:spcPct val="0"/>
              </a:spcBef>
            </a:pPr>
            <a:r>
              <a:rPr lang="ru-RU" sz="1900" dirty="0">
                <a:solidFill>
                  <a:srgbClr val="1F497D"/>
                </a:solidFill>
                <a:latin typeface="Arial Narrow" panose="020B0606020202030204" pitchFamily="34" charset="0"/>
                <a:cs typeface="Arial" charset="0"/>
              </a:rPr>
              <a:t>Учет расходов на обслуживание заемных средств исходя из </a:t>
            </a:r>
            <a:r>
              <a:rPr lang="ru-RU" sz="1900" dirty="0" smtClean="0">
                <a:solidFill>
                  <a:srgbClr val="1F497D"/>
                </a:solidFill>
                <a:latin typeface="Arial Narrow" panose="020B0606020202030204" pitchFamily="34" charset="0"/>
                <a:cs typeface="Arial" charset="0"/>
              </a:rPr>
              <a:t>ключевой ставки ЦБ </a:t>
            </a:r>
            <a:r>
              <a:rPr lang="ru-RU" sz="1900" dirty="0">
                <a:solidFill>
                  <a:srgbClr val="1F497D"/>
                </a:solidFill>
                <a:latin typeface="Arial Narrow" panose="020B0606020202030204" pitchFamily="34" charset="0"/>
                <a:cs typeface="Arial" charset="0"/>
              </a:rPr>
              <a:t>РФ, увеличенной на 2 процентных пункта </a:t>
            </a:r>
          </a:p>
        </p:txBody>
      </p:sp>
      <p:sp>
        <p:nvSpPr>
          <p:cNvPr id="35" name="Стрелка вправо 34"/>
          <p:cNvSpPr/>
          <p:nvPr/>
        </p:nvSpPr>
        <p:spPr>
          <a:xfrm>
            <a:off x="179512" y="5110827"/>
            <a:ext cx="309514" cy="334397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Стрелка вправо 39"/>
          <p:cNvSpPr/>
          <p:nvPr/>
        </p:nvSpPr>
        <p:spPr>
          <a:xfrm>
            <a:off x="179512" y="5686891"/>
            <a:ext cx="309514" cy="334397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723771"/>
            <a:ext cx="8850157" cy="844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800" spc="-30" dirty="0">
                <a:latin typeface="Arial Narrow"/>
                <a:cs typeface="Arial Narrow"/>
              </a:rPr>
              <a:t>«</a:t>
            </a:r>
            <a:r>
              <a:rPr lang="ru-RU" sz="1800" spc="-30" dirty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создания необходимых условий для привлечения инвестиций </a:t>
            </a:r>
            <a:r>
              <a:rPr lang="ru-RU" sz="1800" spc="-30" dirty="0">
                <a:latin typeface="Arial Narrow"/>
                <a:cs typeface="Arial Narrow"/>
              </a:rPr>
              <a:t>в целях развития и функционирования российской электроэнергетической системы»</a:t>
            </a:r>
            <a:r>
              <a:rPr lang="ru-RU" sz="1800" i="1" spc="-30" dirty="0">
                <a:latin typeface="Arial Narrow"/>
                <a:cs typeface="Arial Narrow"/>
              </a:rPr>
              <a:t> </a:t>
            </a:r>
            <a:r>
              <a:rPr lang="ru-RU" sz="1600" i="1" spc="-30" dirty="0">
                <a:latin typeface="Arial Narrow"/>
                <a:cs typeface="Arial Narrow"/>
              </a:rPr>
              <a:t>(пункт 1 статьи 20 ФЗ «Об электроэнергетике»)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1800" spc="-30" dirty="0">
              <a:solidFill>
                <a:srgbClr val="953735"/>
              </a:solidFill>
              <a:latin typeface="Arial Narrow"/>
              <a:cs typeface="Arial Narrow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6136268"/>
            <a:ext cx="828092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900" dirty="0">
                <a:solidFill>
                  <a:srgbClr val="1F497D"/>
                </a:solidFill>
                <a:latin typeface="Arial Narrow" panose="020B0606020202030204" pitchFamily="34" charset="0"/>
                <a:cs typeface="Arial" charset="0"/>
              </a:rPr>
              <a:t>Включение Группы компаний </a:t>
            </a:r>
            <a:r>
              <a:rPr lang="ru-RU" sz="1900" dirty="0" err="1">
                <a:solidFill>
                  <a:srgbClr val="1F497D"/>
                </a:solidFill>
                <a:latin typeface="Arial Narrow" panose="020B0606020202030204" pitchFamily="34" charset="0"/>
                <a:cs typeface="Arial" charset="0"/>
              </a:rPr>
              <a:t>Россети</a:t>
            </a:r>
            <a:r>
              <a:rPr lang="ru-RU" sz="1900" dirty="0">
                <a:solidFill>
                  <a:srgbClr val="1F497D"/>
                </a:solidFill>
                <a:latin typeface="Arial Narrow" panose="020B0606020202030204" pitchFamily="34" charset="0"/>
                <a:cs typeface="Arial" charset="0"/>
              </a:rPr>
              <a:t> в список предприятий для льготного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900" dirty="0">
                <a:solidFill>
                  <a:srgbClr val="1F497D"/>
                </a:solidFill>
                <a:latin typeface="Arial Narrow" panose="020B0606020202030204" pitchFamily="34" charset="0"/>
                <a:cs typeface="Arial" charset="0"/>
              </a:rPr>
              <a:t>и гарантированного кредитования</a:t>
            </a:r>
            <a:endParaRPr lang="ru-RU" sz="19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179512" y="6262955"/>
            <a:ext cx="309514" cy="334397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177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0738649"/>
              </p:ext>
            </p:extLst>
          </p:nvPr>
        </p:nvGraphicFramePr>
        <p:xfrm>
          <a:off x="107504" y="1340768"/>
          <a:ext cx="914501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Прямоугольник 38"/>
          <p:cNvSpPr/>
          <p:nvPr/>
        </p:nvSpPr>
        <p:spPr>
          <a:xfrm>
            <a:off x="539552" y="266361"/>
            <a:ext cx="8449014" cy="498343"/>
          </a:xfrm>
          <a:prstGeom prst="rect">
            <a:avLst/>
          </a:prstGeom>
          <a:solidFill>
            <a:schemeClr val="bg1">
              <a:alpha val="0"/>
            </a:schemeClr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179775" tIns="0" rIns="0" bIns="0" anchor="ctr"/>
          <a:lstStyle/>
          <a:p>
            <a:pPr defTabSz="913227">
              <a:lnSpc>
                <a:spcPct val="95000"/>
              </a:lnSpc>
            </a:pP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ДИНАМИКА СРЕДНЕВЗВЕШЕННЫХ ПРОЦЕНТНЫХ СТАВОК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12"/>
          <p:cNvSpPr txBox="1">
            <a:spLocks noChangeArrowheads="1"/>
          </p:cNvSpPr>
          <p:nvPr/>
        </p:nvSpPr>
        <p:spPr bwMode="auto">
          <a:xfrm>
            <a:off x="107504" y="1052736"/>
            <a:ext cx="1003224" cy="27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200" i="1" dirty="0"/>
              <a:t>% годовых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878827" y="260648"/>
            <a:ext cx="3016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BC2B59FA-94E0-4A19-A130-819CA8969678}" type="slidenum">
              <a:rPr lang="ru-RU" sz="2000" b="1">
                <a:solidFill>
                  <a:prstClr val="white"/>
                </a:solidFill>
                <a:latin typeface="Arial Narrow" panose="020B0606020202030204" pitchFamily="34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sz="2000" b="1" dirty="0">
              <a:solidFill>
                <a:prstClr val="white"/>
              </a:solidFill>
              <a:latin typeface="Arial Narrow" panose="020B0606020202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4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8761808" y="303232"/>
            <a:ext cx="4187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C2B59FA-94E0-4A19-A130-819CA8969678}" type="slidenum">
              <a:rPr lang="ru-RU" b="1">
                <a:solidFill>
                  <a:prstClr val="white"/>
                </a:solidFill>
                <a:latin typeface="Arial Narrow" panose="020B0606020202030204" pitchFamily="34" charset="0"/>
              </a:rPr>
              <a:pPr algn="r"/>
              <a:t>13</a:t>
            </a:fld>
            <a:endParaRPr lang="ru-RU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60648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white"/>
                </a:solidFill>
                <a:latin typeface="Arial Narrow" panose="020B0606020202030204" pitchFamily="34" charset="0"/>
              </a:rPr>
              <a:t>РЕШЕНИЕ ПРОБЛЕМ, СВЯЗАННЫХ С РЕГУЛИРОВАНИЕМ ТСО</a:t>
            </a:r>
          </a:p>
        </p:txBody>
      </p:sp>
      <p:sp>
        <p:nvSpPr>
          <p:cNvPr id="10" name="object 44"/>
          <p:cNvSpPr/>
          <p:nvPr/>
        </p:nvSpPr>
        <p:spPr>
          <a:xfrm rot="5400000">
            <a:off x="6397727" y="5237204"/>
            <a:ext cx="733787" cy="114300"/>
          </a:xfrm>
          <a:custGeom>
            <a:avLst/>
            <a:gdLst/>
            <a:ahLst/>
            <a:cxnLst/>
            <a:rect l="l" t="t" r="r" b="b"/>
            <a:pathLst>
              <a:path w="791972" h="127000">
                <a:moveTo>
                  <a:pt x="127000" y="0"/>
                </a:moveTo>
                <a:lnTo>
                  <a:pt x="0" y="63500"/>
                </a:lnTo>
                <a:lnTo>
                  <a:pt x="127000" y="127000"/>
                </a:lnTo>
                <a:lnTo>
                  <a:pt x="127000" y="73025"/>
                </a:lnTo>
                <a:lnTo>
                  <a:pt x="114300" y="73025"/>
                </a:lnTo>
                <a:lnTo>
                  <a:pt x="114300" y="53975"/>
                </a:lnTo>
                <a:lnTo>
                  <a:pt x="127000" y="53975"/>
                </a:lnTo>
                <a:lnTo>
                  <a:pt x="127000" y="0"/>
                </a:lnTo>
                <a:close/>
              </a:path>
              <a:path w="791972" h="127000">
                <a:moveTo>
                  <a:pt x="127000" y="53975"/>
                </a:moveTo>
                <a:lnTo>
                  <a:pt x="114300" y="53975"/>
                </a:lnTo>
                <a:lnTo>
                  <a:pt x="114300" y="73025"/>
                </a:lnTo>
                <a:lnTo>
                  <a:pt x="127000" y="73025"/>
                </a:lnTo>
                <a:lnTo>
                  <a:pt x="127000" y="53975"/>
                </a:lnTo>
                <a:close/>
              </a:path>
              <a:path w="791972" h="127000">
                <a:moveTo>
                  <a:pt x="791972" y="53975"/>
                </a:moveTo>
                <a:lnTo>
                  <a:pt x="127000" y="53975"/>
                </a:lnTo>
                <a:lnTo>
                  <a:pt x="127000" y="73025"/>
                </a:lnTo>
                <a:lnTo>
                  <a:pt x="791972" y="73025"/>
                </a:lnTo>
                <a:lnTo>
                  <a:pt x="791972" y="53975"/>
                </a:lnTo>
                <a:close/>
              </a:path>
            </a:pathLst>
          </a:custGeom>
          <a:solidFill>
            <a:srgbClr val="00698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" name="object 44"/>
          <p:cNvSpPr/>
          <p:nvPr/>
        </p:nvSpPr>
        <p:spPr>
          <a:xfrm rot="16200000">
            <a:off x="5560205" y="5206857"/>
            <a:ext cx="733787" cy="102870"/>
          </a:xfrm>
          <a:custGeom>
            <a:avLst/>
            <a:gdLst/>
            <a:ahLst/>
            <a:cxnLst/>
            <a:rect l="l" t="t" r="r" b="b"/>
            <a:pathLst>
              <a:path w="791972" h="127000">
                <a:moveTo>
                  <a:pt x="127000" y="0"/>
                </a:moveTo>
                <a:lnTo>
                  <a:pt x="0" y="63500"/>
                </a:lnTo>
                <a:lnTo>
                  <a:pt x="127000" y="127000"/>
                </a:lnTo>
                <a:lnTo>
                  <a:pt x="127000" y="73025"/>
                </a:lnTo>
                <a:lnTo>
                  <a:pt x="114300" y="73025"/>
                </a:lnTo>
                <a:lnTo>
                  <a:pt x="114300" y="53975"/>
                </a:lnTo>
                <a:lnTo>
                  <a:pt x="127000" y="53975"/>
                </a:lnTo>
                <a:lnTo>
                  <a:pt x="127000" y="0"/>
                </a:lnTo>
                <a:close/>
              </a:path>
              <a:path w="791972" h="127000">
                <a:moveTo>
                  <a:pt x="127000" y="53975"/>
                </a:moveTo>
                <a:lnTo>
                  <a:pt x="114300" y="53975"/>
                </a:lnTo>
                <a:lnTo>
                  <a:pt x="114300" y="73025"/>
                </a:lnTo>
                <a:lnTo>
                  <a:pt x="127000" y="73025"/>
                </a:lnTo>
                <a:lnTo>
                  <a:pt x="127000" y="53975"/>
                </a:lnTo>
                <a:close/>
              </a:path>
              <a:path w="791972" h="127000">
                <a:moveTo>
                  <a:pt x="791972" y="53975"/>
                </a:moveTo>
                <a:lnTo>
                  <a:pt x="127000" y="53975"/>
                </a:lnTo>
                <a:lnTo>
                  <a:pt x="127000" y="73025"/>
                </a:lnTo>
                <a:lnTo>
                  <a:pt x="791972" y="73025"/>
                </a:lnTo>
                <a:lnTo>
                  <a:pt x="791972" y="53975"/>
                </a:lnTo>
                <a:close/>
              </a:path>
            </a:pathLst>
          </a:custGeom>
          <a:solidFill>
            <a:srgbClr val="00698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2"/>
          <p:cNvSpPr/>
          <p:nvPr/>
        </p:nvSpPr>
        <p:spPr>
          <a:xfrm>
            <a:off x="3923928" y="5661248"/>
            <a:ext cx="5004048" cy="1152128"/>
          </a:xfrm>
          <a:custGeom>
            <a:avLst/>
            <a:gdLst/>
            <a:ahLst/>
            <a:cxnLst/>
            <a:rect l="l" t="t" r="r" b="b"/>
            <a:pathLst>
              <a:path w="6624320" h="1583474">
                <a:moveTo>
                  <a:pt x="6509765" y="0"/>
                </a:moveTo>
                <a:lnTo>
                  <a:pt x="103343" y="542"/>
                </a:lnTo>
                <a:lnTo>
                  <a:pt x="62732" y="12375"/>
                </a:lnTo>
                <a:lnTo>
                  <a:pt x="29925" y="37382"/>
                </a:lnTo>
                <a:lnTo>
                  <a:pt x="7992" y="72502"/>
                </a:lnTo>
                <a:lnTo>
                  <a:pt x="0" y="114681"/>
                </a:lnTo>
                <a:lnTo>
                  <a:pt x="533" y="1480035"/>
                </a:lnTo>
                <a:lnTo>
                  <a:pt x="12344" y="1520687"/>
                </a:lnTo>
                <a:lnTo>
                  <a:pt x="37332" y="1553523"/>
                </a:lnTo>
                <a:lnTo>
                  <a:pt x="72426" y="1575475"/>
                </a:lnTo>
                <a:lnTo>
                  <a:pt x="114554" y="1583474"/>
                </a:lnTo>
                <a:lnTo>
                  <a:pt x="6520889" y="1582940"/>
                </a:lnTo>
                <a:lnTo>
                  <a:pt x="6561532" y="1571131"/>
                </a:lnTo>
                <a:lnTo>
                  <a:pt x="6594366" y="1546144"/>
                </a:lnTo>
                <a:lnTo>
                  <a:pt x="6616319" y="1511047"/>
                </a:lnTo>
                <a:lnTo>
                  <a:pt x="6624320" y="1468907"/>
                </a:lnTo>
                <a:lnTo>
                  <a:pt x="6623777" y="103449"/>
                </a:lnTo>
                <a:lnTo>
                  <a:pt x="6611947" y="62776"/>
                </a:lnTo>
                <a:lnTo>
                  <a:pt x="6586956" y="29939"/>
                </a:lnTo>
                <a:lnTo>
                  <a:pt x="6551873" y="7994"/>
                </a:lnTo>
                <a:lnTo>
                  <a:pt x="650976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" name="object 3"/>
          <p:cNvSpPr/>
          <p:nvPr/>
        </p:nvSpPr>
        <p:spPr>
          <a:xfrm>
            <a:off x="3923928" y="5661248"/>
            <a:ext cx="5004048" cy="1152128"/>
          </a:xfrm>
          <a:custGeom>
            <a:avLst/>
            <a:gdLst/>
            <a:ahLst/>
            <a:cxnLst/>
            <a:rect l="l" t="t" r="r" b="b"/>
            <a:pathLst>
              <a:path w="6624320" h="1583474">
                <a:moveTo>
                  <a:pt x="0" y="114681"/>
                </a:moveTo>
                <a:lnTo>
                  <a:pt x="7992" y="72502"/>
                </a:lnTo>
                <a:lnTo>
                  <a:pt x="29925" y="37382"/>
                </a:lnTo>
                <a:lnTo>
                  <a:pt x="62732" y="12375"/>
                </a:lnTo>
                <a:lnTo>
                  <a:pt x="103343" y="542"/>
                </a:lnTo>
                <a:lnTo>
                  <a:pt x="6509765" y="0"/>
                </a:lnTo>
                <a:lnTo>
                  <a:pt x="6524393" y="926"/>
                </a:lnTo>
                <a:lnTo>
                  <a:pt x="6564500" y="13910"/>
                </a:lnTo>
                <a:lnTo>
                  <a:pt x="6596559" y="39825"/>
                </a:lnTo>
                <a:lnTo>
                  <a:pt x="6617504" y="75614"/>
                </a:lnTo>
                <a:lnTo>
                  <a:pt x="6624320" y="1468907"/>
                </a:lnTo>
                <a:lnTo>
                  <a:pt x="6623393" y="1483547"/>
                </a:lnTo>
                <a:lnTo>
                  <a:pt x="6610400" y="1523680"/>
                </a:lnTo>
                <a:lnTo>
                  <a:pt x="6584478" y="1555748"/>
                </a:lnTo>
                <a:lnTo>
                  <a:pt x="6548700" y="1576683"/>
                </a:lnTo>
                <a:lnTo>
                  <a:pt x="114554" y="1583474"/>
                </a:lnTo>
                <a:lnTo>
                  <a:pt x="99919" y="1582547"/>
                </a:lnTo>
                <a:lnTo>
                  <a:pt x="59795" y="1569556"/>
                </a:lnTo>
                <a:lnTo>
                  <a:pt x="27728" y="1543635"/>
                </a:lnTo>
                <a:lnTo>
                  <a:pt x="6791" y="1507853"/>
                </a:lnTo>
                <a:lnTo>
                  <a:pt x="0" y="114681"/>
                </a:lnTo>
                <a:close/>
              </a:path>
            </a:pathLst>
          </a:custGeom>
          <a:ln w="9525">
            <a:solidFill>
              <a:srgbClr val="7E7E7E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" name="object 19"/>
          <p:cNvSpPr/>
          <p:nvPr/>
        </p:nvSpPr>
        <p:spPr>
          <a:xfrm>
            <a:off x="4932040" y="4365104"/>
            <a:ext cx="2808312" cy="526295"/>
          </a:xfrm>
          <a:custGeom>
            <a:avLst/>
            <a:gdLst/>
            <a:ahLst/>
            <a:cxnLst/>
            <a:rect l="l" t="t" r="r" b="b"/>
            <a:pathLst>
              <a:path w="1656080" h="1030351">
                <a:moveTo>
                  <a:pt x="0" y="79121"/>
                </a:moveTo>
                <a:lnTo>
                  <a:pt x="11251" y="38437"/>
                </a:lnTo>
                <a:lnTo>
                  <a:pt x="40714" y="9934"/>
                </a:lnTo>
                <a:lnTo>
                  <a:pt x="1576959" y="0"/>
                </a:lnTo>
                <a:lnTo>
                  <a:pt x="1591476" y="1329"/>
                </a:lnTo>
                <a:lnTo>
                  <a:pt x="1628814" y="19366"/>
                </a:lnTo>
                <a:lnTo>
                  <a:pt x="1651826" y="53469"/>
                </a:lnTo>
                <a:lnTo>
                  <a:pt x="1656080" y="951229"/>
                </a:lnTo>
                <a:lnTo>
                  <a:pt x="1654750" y="965747"/>
                </a:lnTo>
                <a:lnTo>
                  <a:pt x="1636713" y="1003085"/>
                </a:lnTo>
                <a:lnTo>
                  <a:pt x="1602610" y="1026097"/>
                </a:lnTo>
                <a:lnTo>
                  <a:pt x="79121" y="1030351"/>
                </a:lnTo>
                <a:lnTo>
                  <a:pt x="64603" y="1029021"/>
                </a:lnTo>
                <a:lnTo>
                  <a:pt x="27265" y="1010984"/>
                </a:lnTo>
                <a:lnTo>
                  <a:pt x="4253" y="976881"/>
                </a:lnTo>
                <a:lnTo>
                  <a:pt x="0" y="79121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6985"/>
            </a:solidFill>
            <a:prstDash val="dash"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1200" dirty="0" smtClean="0"/>
              <a:t>Энергосбытовые компании, гарантирующие поставщики</a:t>
            </a:r>
            <a:endParaRPr sz="1200" dirty="0"/>
          </a:p>
        </p:txBody>
      </p:sp>
      <p:sp>
        <p:nvSpPr>
          <p:cNvPr id="17" name="object 24"/>
          <p:cNvSpPr/>
          <p:nvPr/>
        </p:nvSpPr>
        <p:spPr>
          <a:xfrm>
            <a:off x="4139952" y="5858688"/>
            <a:ext cx="1007525" cy="790335"/>
          </a:xfrm>
          <a:custGeom>
            <a:avLst/>
            <a:gdLst/>
            <a:ahLst/>
            <a:cxnLst/>
            <a:rect l="l" t="t" r="r" b="b"/>
            <a:pathLst>
              <a:path w="1584059" h="1296035">
                <a:moveTo>
                  <a:pt x="1484624" y="0"/>
                </a:moveTo>
                <a:lnTo>
                  <a:pt x="98347" y="5"/>
                </a:lnTo>
                <a:lnTo>
                  <a:pt x="56864" y="9568"/>
                </a:lnTo>
                <a:lnTo>
                  <a:pt x="24103" y="34570"/>
                </a:lnTo>
                <a:lnTo>
                  <a:pt x="4154" y="70922"/>
                </a:lnTo>
                <a:lnTo>
                  <a:pt x="0" y="1197682"/>
                </a:lnTo>
                <a:lnTo>
                  <a:pt x="1219" y="1212226"/>
                </a:lnTo>
                <a:lnTo>
                  <a:pt x="16382" y="1251256"/>
                </a:lnTo>
                <a:lnTo>
                  <a:pt x="45622" y="1280201"/>
                </a:lnTo>
                <a:lnTo>
                  <a:pt x="84848" y="1294969"/>
                </a:lnTo>
                <a:lnTo>
                  <a:pt x="99435" y="1296034"/>
                </a:lnTo>
                <a:lnTo>
                  <a:pt x="1485714" y="1296029"/>
                </a:lnTo>
                <a:lnTo>
                  <a:pt x="1527250" y="1286466"/>
                </a:lnTo>
                <a:lnTo>
                  <a:pt x="1559998" y="1261464"/>
                </a:lnTo>
                <a:lnTo>
                  <a:pt x="1579914" y="1225112"/>
                </a:lnTo>
                <a:lnTo>
                  <a:pt x="1584059" y="98352"/>
                </a:lnTo>
                <a:lnTo>
                  <a:pt x="1582843" y="83808"/>
                </a:lnTo>
                <a:lnTo>
                  <a:pt x="1567709" y="44778"/>
                </a:lnTo>
                <a:lnTo>
                  <a:pt x="1538492" y="15833"/>
                </a:lnTo>
                <a:lnTo>
                  <a:pt x="1499239" y="1065"/>
                </a:lnTo>
                <a:lnTo>
                  <a:pt x="14846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endParaRPr lang="ru-RU" sz="1000" dirty="0" smtClean="0"/>
          </a:p>
          <a:p>
            <a:pPr algn="ctr"/>
            <a:endParaRPr lang="ru-RU" sz="1000" dirty="0"/>
          </a:p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ФСК</a:t>
            </a:r>
          </a:p>
        </p:txBody>
      </p:sp>
      <p:sp>
        <p:nvSpPr>
          <p:cNvPr id="18" name="object 25"/>
          <p:cNvSpPr/>
          <p:nvPr/>
        </p:nvSpPr>
        <p:spPr>
          <a:xfrm>
            <a:off x="4139952" y="5858688"/>
            <a:ext cx="1008112" cy="808894"/>
          </a:xfrm>
          <a:custGeom>
            <a:avLst/>
            <a:gdLst/>
            <a:ahLst/>
            <a:cxnLst/>
            <a:rect l="l" t="t" r="r" b="b"/>
            <a:pathLst>
              <a:path w="1584071" h="1296035">
                <a:moveTo>
                  <a:pt x="0" y="99440"/>
                </a:moveTo>
                <a:lnTo>
                  <a:pt x="9133" y="57796"/>
                </a:lnTo>
                <a:lnTo>
                  <a:pt x="33807" y="24773"/>
                </a:lnTo>
                <a:lnTo>
                  <a:pt x="69930" y="4463"/>
                </a:lnTo>
                <a:lnTo>
                  <a:pt x="1484630" y="0"/>
                </a:lnTo>
                <a:lnTo>
                  <a:pt x="1499245" y="1065"/>
                </a:lnTo>
                <a:lnTo>
                  <a:pt x="1538498" y="15833"/>
                </a:lnTo>
                <a:lnTo>
                  <a:pt x="1567714" y="44778"/>
                </a:lnTo>
                <a:lnTo>
                  <a:pt x="1582849" y="83808"/>
                </a:lnTo>
                <a:lnTo>
                  <a:pt x="1584070" y="1196593"/>
                </a:lnTo>
                <a:lnTo>
                  <a:pt x="1583008" y="1211180"/>
                </a:lnTo>
                <a:lnTo>
                  <a:pt x="1568268" y="1250406"/>
                </a:lnTo>
                <a:lnTo>
                  <a:pt x="1539348" y="1279646"/>
                </a:lnTo>
                <a:lnTo>
                  <a:pt x="1500292" y="1294809"/>
                </a:lnTo>
                <a:lnTo>
                  <a:pt x="99440" y="1296034"/>
                </a:lnTo>
                <a:lnTo>
                  <a:pt x="84854" y="1294969"/>
                </a:lnTo>
                <a:lnTo>
                  <a:pt x="45628" y="1280201"/>
                </a:lnTo>
                <a:lnTo>
                  <a:pt x="16388" y="1251256"/>
                </a:lnTo>
                <a:lnTo>
                  <a:pt x="1225" y="1212226"/>
                </a:lnTo>
                <a:lnTo>
                  <a:pt x="0" y="99440"/>
                </a:lnTo>
                <a:close/>
              </a:path>
            </a:pathLst>
          </a:custGeom>
          <a:ln w="12699">
            <a:solidFill>
              <a:srgbClr val="006985"/>
            </a:solidFill>
            <a:prstDash val="dash"/>
          </a:ln>
        </p:spPr>
        <p:txBody>
          <a:bodyPr wrap="square" lIns="0" tIns="0" rIns="0" bIns="0" rtlCol="0" anchor="ctr" anchorCtr="0">
            <a:noAutofit/>
          </a:bodyPr>
          <a:lstStyle/>
          <a:p>
            <a:endParaRPr dirty="0"/>
          </a:p>
        </p:txBody>
      </p:sp>
      <p:sp>
        <p:nvSpPr>
          <p:cNvPr id="19" name="object 27"/>
          <p:cNvSpPr/>
          <p:nvPr/>
        </p:nvSpPr>
        <p:spPr>
          <a:xfrm>
            <a:off x="7524328" y="5858688"/>
            <a:ext cx="1296144" cy="808894"/>
          </a:xfrm>
          <a:custGeom>
            <a:avLst/>
            <a:gdLst/>
            <a:ahLst/>
            <a:cxnLst/>
            <a:rect l="l" t="t" r="r" b="b"/>
            <a:pathLst>
              <a:path w="1583932" h="1296035">
                <a:moveTo>
                  <a:pt x="1484497" y="0"/>
                </a:moveTo>
                <a:lnTo>
                  <a:pt x="98347" y="5"/>
                </a:lnTo>
                <a:lnTo>
                  <a:pt x="56864" y="9568"/>
                </a:lnTo>
                <a:lnTo>
                  <a:pt x="24103" y="34570"/>
                </a:lnTo>
                <a:lnTo>
                  <a:pt x="4154" y="70922"/>
                </a:lnTo>
                <a:lnTo>
                  <a:pt x="0" y="1197682"/>
                </a:lnTo>
                <a:lnTo>
                  <a:pt x="1219" y="1212226"/>
                </a:lnTo>
                <a:lnTo>
                  <a:pt x="16382" y="1251256"/>
                </a:lnTo>
                <a:lnTo>
                  <a:pt x="45622" y="1280201"/>
                </a:lnTo>
                <a:lnTo>
                  <a:pt x="84848" y="1294969"/>
                </a:lnTo>
                <a:lnTo>
                  <a:pt x="99435" y="1296034"/>
                </a:lnTo>
                <a:lnTo>
                  <a:pt x="1485585" y="1296029"/>
                </a:lnTo>
                <a:lnTo>
                  <a:pt x="1527067" y="1286466"/>
                </a:lnTo>
                <a:lnTo>
                  <a:pt x="1559829" y="1261464"/>
                </a:lnTo>
                <a:lnTo>
                  <a:pt x="1579777" y="1225112"/>
                </a:lnTo>
                <a:lnTo>
                  <a:pt x="1583932" y="98352"/>
                </a:lnTo>
                <a:lnTo>
                  <a:pt x="1582713" y="83808"/>
                </a:lnTo>
                <a:lnTo>
                  <a:pt x="1567549" y="44778"/>
                </a:lnTo>
                <a:lnTo>
                  <a:pt x="1538309" y="15833"/>
                </a:lnTo>
                <a:lnTo>
                  <a:pt x="1499084" y="1065"/>
                </a:lnTo>
                <a:lnTo>
                  <a:pt x="1484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endParaRPr lang="ru-RU" sz="800" dirty="0"/>
          </a:p>
          <a:p>
            <a:pPr algn="ctr"/>
            <a:r>
              <a:rPr lang="ru-RU" sz="1100" b="1" dirty="0" smtClean="0">
                <a:solidFill>
                  <a:schemeClr val="tx2"/>
                </a:solidFill>
              </a:rPr>
              <a:t>Территориальные сетевые организации </a:t>
            </a:r>
          </a:p>
          <a:p>
            <a:pPr algn="ctr"/>
            <a:r>
              <a:rPr lang="ru-RU" sz="1000" b="1" dirty="0" smtClean="0">
                <a:solidFill>
                  <a:schemeClr val="tx2"/>
                </a:solidFill>
              </a:rPr>
              <a:t>(ТСО)</a:t>
            </a:r>
            <a:endParaRPr sz="1000" b="1" dirty="0">
              <a:solidFill>
                <a:schemeClr val="tx2"/>
              </a:solidFill>
            </a:endParaRPr>
          </a:p>
        </p:txBody>
      </p:sp>
      <p:sp>
        <p:nvSpPr>
          <p:cNvPr id="20" name="object 28"/>
          <p:cNvSpPr/>
          <p:nvPr/>
        </p:nvSpPr>
        <p:spPr>
          <a:xfrm>
            <a:off x="7524327" y="5858688"/>
            <a:ext cx="1296145" cy="808894"/>
          </a:xfrm>
          <a:custGeom>
            <a:avLst/>
            <a:gdLst/>
            <a:ahLst/>
            <a:cxnLst/>
            <a:rect l="l" t="t" r="r" b="b"/>
            <a:pathLst>
              <a:path w="1583944" h="1296035">
                <a:moveTo>
                  <a:pt x="0" y="99440"/>
                </a:moveTo>
                <a:lnTo>
                  <a:pt x="9133" y="57796"/>
                </a:lnTo>
                <a:lnTo>
                  <a:pt x="33807" y="24773"/>
                </a:lnTo>
                <a:lnTo>
                  <a:pt x="69930" y="4463"/>
                </a:lnTo>
                <a:lnTo>
                  <a:pt x="1484503" y="0"/>
                </a:lnTo>
                <a:lnTo>
                  <a:pt x="1499089" y="1065"/>
                </a:lnTo>
                <a:lnTo>
                  <a:pt x="1538315" y="15833"/>
                </a:lnTo>
                <a:lnTo>
                  <a:pt x="1567555" y="44778"/>
                </a:lnTo>
                <a:lnTo>
                  <a:pt x="1582718" y="83808"/>
                </a:lnTo>
                <a:lnTo>
                  <a:pt x="1583944" y="1196593"/>
                </a:lnTo>
                <a:lnTo>
                  <a:pt x="1582878" y="1211180"/>
                </a:lnTo>
                <a:lnTo>
                  <a:pt x="1568110" y="1250406"/>
                </a:lnTo>
                <a:lnTo>
                  <a:pt x="1539165" y="1279646"/>
                </a:lnTo>
                <a:lnTo>
                  <a:pt x="1500135" y="1294809"/>
                </a:lnTo>
                <a:lnTo>
                  <a:pt x="99441" y="1296034"/>
                </a:lnTo>
                <a:lnTo>
                  <a:pt x="84854" y="1294969"/>
                </a:lnTo>
                <a:lnTo>
                  <a:pt x="45628" y="1280201"/>
                </a:lnTo>
                <a:lnTo>
                  <a:pt x="16388" y="1251256"/>
                </a:lnTo>
                <a:lnTo>
                  <a:pt x="1225" y="1212226"/>
                </a:lnTo>
                <a:lnTo>
                  <a:pt x="0" y="99440"/>
                </a:lnTo>
                <a:close/>
              </a:path>
            </a:pathLst>
          </a:custGeom>
          <a:ln w="12700">
            <a:solidFill>
              <a:srgbClr val="006985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3" name="object 40"/>
          <p:cNvSpPr/>
          <p:nvPr/>
        </p:nvSpPr>
        <p:spPr>
          <a:xfrm>
            <a:off x="5815094" y="5858688"/>
            <a:ext cx="1152469" cy="810672"/>
          </a:xfrm>
          <a:custGeom>
            <a:avLst/>
            <a:gdLst/>
            <a:ahLst/>
            <a:cxnLst/>
            <a:rect l="l" t="t" r="r" b="b"/>
            <a:pathLst>
              <a:path w="1655942" h="1296035">
                <a:moveTo>
                  <a:pt x="1556633" y="0"/>
                </a:moveTo>
                <a:lnTo>
                  <a:pt x="98347" y="5"/>
                </a:lnTo>
                <a:lnTo>
                  <a:pt x="56864" y="9568"/>
                </a:lnTo>
                <a:lnTo>
                  <a:pt x="24103" y="34570"/>
                </a:lnTo>
                <a:lnTo>
                  <a:pt x="4154" y="70922"/>
                </a:lnTo>
                <a:lnTo>
                  <a:pt x="0" y="1197682"/>
                </a:lnTo>
                <a:lnTo>
                  <a:pt x="1219" y="1212226"/>
                </a:lnTo>
                <a:lnTo>
                  <a:pt x="16382" y="1251256"/>
                </a:lnTo>
                <a:lnTo>
                  <a:pt x="45622" y="1280201"/>
                </a:lnTo>
                <a:lnTo>
                  <a:pt x="84848" y="1294969"/>
                </a:lnTo>
                <a:lnTo>
                  <a:pt x="99435" y="1296034"/>
                </a:lnTo>
                <a:lnTo>
                  <a:pt x="1557616" y="1296030"/>
                </a:lnTo>
                <a:lnTo>
                  <a:pt x="1599115" y="1286497"/>
                </a:lnTo>
                <a:lnTo>
                  <a:pt x="1631863" y="1261497"/>
                </a:lnTo>
                <a:lnTo>
                  <a:pt x="1651792" y="1225130"/>
                </a:lnTo>
                <a:lnTo>
                  <a:pt x="1655942" y="98457"/>
                </a:lnTo>
                <a:lnTo>
                  <a:pt x="1654739" y="83899"/>
                </a:lnTo>
                <a:lnTo>
                  <a:pt x="1639631" y="44830"/>
                </a:lnTo>
                <a:lnTo>
                  <a:pt x="1610437" y="15853"/>
                </a:lnTo>
                <a:lnTo>
                  <a:pt x="1571226" y="1066"/>
                </a:lnTo>
                <a:lnTo>
                  <a:pt x="15566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4" name="object 41"/>
          <p:cNvSpPr/>
          <p:nvPr/>
        </p:nvSpPr>
        <p:spPr>
          <a:xfrm>
            <a:off x="5815325" y="5858688"/>
            <a:ext cx="1132939" cy="808894"/>
          </a:xfrm>
          <a:custGeom>
            <a:avLst/>
            <a:gdLst/>
            <a:ahLst/>
            <a:cxnLst/>
            <a:rect l="l" t="t" r="r" b="b"/>
            <a:pathLst>
              <a:path w="1655953" h="1296035">
                <a:moveTo>
                  <a:pt x="0" y="99440"/>
                </a:moveTo>
                <a:lnTo>
                  <a:pt x="9133" y="57796"/>
                </a:lnTo>
                <a:lnTo>
                  <a:pt x="33807" y="24773"/>
                </a:lnTo>
                <a:lnTo>
                  <a:pt x="69930" y="4463"/>
                </a:lnTo>
                <a:lnTo>
                  <a:pt x="1556639" y="0"/>
                </a:lnTo>
                <a:lnTo>
                  <a:pt x="1571232" y="1066"/>
                </a:lnTo>
                <a:lnTo>
                  <a:pt x="1610443" y="15853"/>
                </a:lnTo>
                <a:lnTo>
                  <a:pt x="1639637" y="44830"/>
                </a:lnTo>
                <a:lnTo>
                  <a:pt x="1654745" y="83899"/>
                </a:lnTo>
                <a:lnTo>
                  <a:pt x="1655953" y="1196593"/>
                </a:lnTo>
                <a:lnTo>
                  <a:pt x="1654889" y="1211190"/>
                </a:lnTo>
                <a:lnTo>
                  <a:pt x="1640137" y="1250435"/>
                </a:lnTo>
                <a:lnTo>
                  <a:pt x="1611210" y="1279680"/>
                </a:lnTo>
                <a:lnTo>
                  <a:pt x="1572176" y="1294824"/>
                </a:lnTo>
                <a:lnTo>
                  <a:pt x="99441" y="1296034"/>
                </a:lnTo>
                <a:lnTo>
                  <a:pt x="84854" y="1294969"/>
                </a:lnTo>
                <a:lnTo>
                  <a:pt x="45628" y="1280201"/>
                </a:lnTo>
                <a:lnTo>
                  <a:pt x="16388" y="1251256"/>
                </a:lnTo>
                <a:lnTo>
                  <a:pt x="1225" y="1212226"/>
                </a:lnTo>
                <a:lnTo>
                  <a:pt x="0" y="99440"/>
                </a:lnTo>
                <a:close/>
              </a:path>
            </a:pathLst>
          </a:custGeom>
          <a:ln w="12700">
            <a:solidFill>
              <a:srgbClr val="0069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5" name="object 44"/>
          <p:cNvSpPr/>
          <p:nvPr/>
        </p:nvSpPr>
        <p:spPr>
          <a:xfrm>
            <a:off x="5155851" y="6021288"/>
            <a:ext cx="568277" cy="127000"/>
          </a:xfrm>
          <a:custGeom>
            <a:avLst/>
            <a:gdLst/>
            <a:ahLst/>
            <a:cxnLst/>
            <a:rect l="l" t="t" r="r" b="b"/>
            <a:pathLst>
              <a:path w="791972" h="127000">
                <a:moveTo>
                  <a:pt x="127000" y="0"/>
                </a:moveTo>
                <a:lnTo>
                  <a:pt x="0" y="63500"/>
                </a:lnTo>
                <a:lnTo>
                  <a:pt x="127000" y="127000"/>
                </a:lnTo>
                <a:lnTo>
                  <a:pt x="127000" y="73025"/>
                </a:lnTo>
                <a:lnTo>
                  <a:pt x="114300" y="73025"/>
                </a:lnTo>
                <a:lnTo>
                  <a:pt x="114300" y="53975"/>
                </a:lnTo>
                <a:lnTo>
                  <a:pt x="127000" y="53975"/>
                </a:lnTo>
                <a:lnTo>
                  <a:pt x="127000" y="0"/>
                </a:lnTo>
                <a:close/>
              </a:path>
              <a:path w="791972" h="127000">
                <a:moveTo>
                  <a:pt x="127000" y="53975"/>
                </a:moveTo>
                <a:lnTo>
                  <a:pt x="114300" y="53975"/>
                </a:lnTo>
                <a:lnTo>
                  <a:pt x="114300" y="73025"/>
                </a:lnTo>
                <a:lnTo>
                  <a:pt x="127000" y="73025"/>
                </a:lnTo>
                <a:lnTo>
                  <a:pt x="127000" y="53975"/>
                </a:lnTo>
                <a:close/>
              </a:path>
              <a:path w="791972" h="127000">
                <a:moveTo>
                  <a:pt x="791972" y="53975"/>
                </a:moveTo>
                <a:lnTo>
                  <a:pt x="127000" y="53975"/>
                </a:lnTo>
                <a:lnTo>
                  <a:pt x="127000" y="73025"/>
                </a:lnTo>
                <a:lnTo>
                  <a:pt x="791972" y="73025"/>
                </a:lnTo>
                <a:lnTo>
                  <a:pt x="791972" y="53975"/>
                </a:lnTo>
                <a:close/>
              </a:path>
            </a:pathLst>
          </a:custGeom>
          <a:solidFill>
            <a:srgbClr val="00698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6" name="object 46"/>
          <p:cNvSpPr/>
          <p:nvPr/>
        </p:nvSpPr>
        <p:spPr>
          <a:xfrm>
            <a:off x="6955624" y="6279419"/>
            <a:ext cx="568704" cy="101909"/>
          </a:xfrm>
          <a:custGeom>
            <a:avLst/>
            <a:gdLst/>
            <a:ahLst/>
            <a:cxnLst/>
            <a:rect l="l" t="t" r="r" b="b"/>
            <a:pathLst>
              <a:path w="791972" h="127000">
                <a:moveTo>
                  <a:pt x="664972" y="0"/>
                </a:moveTo>
                <a:lnTo>
                  <a:pt x="664972" y="127000"/>
                </a:lnTo>
                <a:lnTo>
                  <a:pt x="772922" y="73025"/>
                </a:lnTo>
                <a:lnTo>
                  <a:pt x="677672" y="73025"/>
                </a:lnTo>
                <a:lnTo>
                  <a:pt x="677672" y="53975"/>
                </a:lnTo>
                <a:lnTo>
                  <a:pt x="772922" y="53975"/>
                </a:lnTo>
                <a:lnTo>
                  <a:pt x="664972" y="0"/>
                </a:lnTo>
                <a:close/>
              </a:path>
              <a:path w="791972" h="127000">
                <a:moveTo>
                  <a:pt x="664972" y="53975"/>
                </a:moveTo>
                <a:lnTo>
                  <a:pt x="0" y="53975"/>
                </a:lnTo>
                <a:lnTo>
                  <a:pt x="0" y="73025"/>
                </a:lnTo>
                <a:lnTo>
                  <a:pt x="664972" y="73025"/>
                </a:lnTo>
                <a:lnTo>
                  <a:pt x="664972" y="53975"/>
                </a:lnTo>
                <a:close/>
              </a:path>
              <a:path w="791972" h="127000">
                <a:moveTo>
                  <a:pt x="772922" y="53975"/>
                </a:moveTo>
                <a:lnTo>
                  <a:pt x="677672" y="53975"/>
                </a:lnTo>
                <a:lnTo>
                  <a:pt x="677672" y="73025"/>
                </a:lnTo>
                <a:lnTo>
                  <a:pt x="772922" y="73025"/>
                </a:lnTo>
                <a:lnTo>
                  <a:pt x="791972" y="63500"/>
                </a:lnTo>
                <a:lnTo>
                  <a:pt x="772922" y="53975"/>
                </a:lnTo>
                <a:close/>
              </a:path>
            </a:pathLst>
          </a:custGeom>
          <a:solidFill>
            <a:srgbClr val="00698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7" name="object 58"/>
          <p:cNvSpPr/>
          <p:nvPr/>
        </p:nvSpPr>
        <p:spPr>
          <a:xfrm>
            <a:off x="6419438" y="5098494"/>
            <a:ext cx="1536938" cy="415493"/>
          </a:xfrm>
          <a:custGeom>
            <a:avLst/>
            <a:gdLst/>
            <a:ahLst/>
            <a:cxnLst/>
            <a:rect l="l" t="t" r="r" b="b"/>
            <a:pathLst>
              <a:path w="720001" h="307771">
                <a:moveTo>
                  <a:pt x="0" y="307771"/>
                </a:moveTo>
                <a:lnTo>
                  <a:pt x="720001" y="307771"/>
                </a:lnTo>
                <a:lnTo>
                  <a:pt x="720001" y="0"/>
                </a:lnTo>
                <a:lnTo>
                  <a:pt x="0" y="0"/>
                </a:lnTo>
                <a:lnTo>
                  <a:pt x="0" y="30777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7E7E7E"/>
            </a:solidFill>
            <a:prstDash val="dash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26034" marR="12700" indent="-13970" algn="ctr">
              <a:lnSpc>
                <a:spcPct val="100000"/>
              </a:lnSpc>
            </a:pPr>
            <a:r>
              <a:rPr lang="ru-RU" sz="800" spc="-10" dirty="0">
                <a:latin typeface="Arial"/>
                <a:cs typeface="Arial"/>
              </a:rPr>
              <a:t>О</a:t>
            </a:r>
            <a:r>
              <a:rPr lang="ru-RU" sz="800" spc="-15" dirty="0">
                <a:latin typeface="Arial"/>
                <a:cs typeface="Arial"/>
              </a:rPr>
              <a:t>п</a:t>
            </a:r>
            <a:r>
              <a:rPr lang="ru-RU" sz="800" spc="-5" dirty="0">
                <a:latin typeface="Arial"/>
                <a:cs typeface="Arial"/>
              </a:rPr>
              <a:t>л</a:t>
            </a:r>
            <a:r>
              <a:rPr lang="ru-RU" sz="800" spc="-10" dirty="0">
                <a:latin typeface="Arial"/>
                <a:cs typeface="Arial"/>
              </a:rPr>
              <a:t>а</a:t>
            </a:r>
            <a:r>
              <a:rPr lang="ru-RU" sz="800" spc="-5" dirty="0">
                <a:latin typeface="Arial"/>
                <a:cs typeface="Arial"/>
              </a:rPr>
              <a:t>та </a:t>
            </a:r>
            <a:r>
              <a:rPr lang="ru-RU" sz="800" spc="-15" dirty="0">
                <a:latin typeface="Arial"/>
                <a:cs typeface="Arial"/>
              </a:rPr>
              <a:t>п</a:t>
            </a:r>
            <a:r>
              <a:rPr lang="ru-RU" sz="800" spc="-10" dirty="0">
                <a:latin typeface="Arial"/>
                <a:cs typeface="Arial"/>
              </a:rPr>
              <a:t>о</a:t>
            </a:r>
            <a:r>
              <a:rPr lang="ru-RU" sz="800" spc="-5" dirty="0">
                <a:latin typeface="Arial"/>
                <a:cs typeface="Arial"/>
              </a:rPr>
              <a:t>т</a:t>
            </a:r>
            <a:r>
              <a:rPr lang="ru-RU" sz="800" spc="-10" dirty="0">
                <a:latin typeface="Arial"/>
                <a:cs typeface="Arial"/>
              </a:rPr>
              <a:t>ер</a:t>
            </a:r>
            <a:r>
              <a:rPr lang="ru-RU" sz="800" spc="-5" dirty="0">
                <a:latin typeface="Arial"/>
                <a:cs typeface="Arial"/>
              </a:rPr>
              <a:t>ь </a:t>
            </a:r>
            <a:r>
              <a:rPr lang="ru-RU" sz="800" spc="-5" dirty="0" smtClean="0">
                <a:latin typeface="Arial"/>
                <a:cs typeface="Arial"/>
              </a:rPr>
              <a:t>ГТСО + </a:t>
            </a:r>
            <a:r>
              <a:rPr lang="ru-RU" sz="800" spc="-5" dirty="0">
                <a:latin typeface="Arial"/>
                <a:cs typeface="Arial"/>
              </a:rPr>
              <a:t>Агентский договор в части покупки потерь ТСО</a:t>
            </a:r>
          </a:p>
        </p:txBody>
      </p:sp>
      <p:sp>
        <p:nvSpPr>
          <p:cNvPr id="29" name="object 83"/>
          <p:cNvSpPr txBox="1"/>
          <p:nvPr/>
        </p:nvSpPr>
        <p:spPr>
          <a:xfrm>
            <a:off x="5652120" y="5877272"/>
            <a:ext cx="1413256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ctr">
              <a:lnSpc>
                <a:spcPct val="100000"/>
              </a:lnSpc>
            </a:pPr>
            <a:endParaRPr lang="ru-RU" sz="1600" b="1" dirty="0" smtClean="0">
              <a:solidFill>
                <a:schemeClr val="tx2"/>
              </a:solidFill>
            </a:endParaRPr>
          </a:p>
          <a:p>
            <a:pPr marR="12700" algn="ctr">
              <a:lnSpc>
                <a:spcPct val="100000"/>
              </a:lnSpc>
            </a:pPr>
            <a:r>
              <a:rPr lang="ru-RU" sz="1600" b="1" dirty="0" smtClean="0">
                <a:solidFill>
                  <a:schemeClr val="tx2"/>
                </a:solidFill>
              </a:rPr>
              <a:t>ГТСО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30" name="object 71"/>
          <p:cNvSpPr txBox="1"/>
          <p:nvPr/>
        </p:nvSpPr>
        <p:spPr>
          <a:xfrm>
            <a:off x="5104301" y="6093296"/>
            <a:ext cx="619827" cy="63243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37160">
              <a:lnSpc>
                <a:spcPct val="100000"/>
              </a:lnSpc>
            </a:pPr>
            <a:r>
              <a:rPr lang="ru-RU" sz="700" spc="-15" dirty="0" smtClean="0">
                <a:solidFill>
                  <a:srgbClr val="404040"/>
                </a:solidFill>
                <a:latin typeface="Arial"/>
                <a:cs typeface="Arial"/>
              </a:rPr>
              <a:t>П</a:t>
            </a:r>
            <a:r>
              <a:rPr sz="700" spc="-15" dirty="0" smtClean="0">
                <a:solidFill>
                  <a:srgbClr val="404040"/>
                </a:solidFill>
                <a:latin typeface="Arial"/>
                <a:cs typeface="Arial"/>
              </a:rPr>
              <a:t>лата </a:t>
            </a:r>
            <a:r>
              <a:rPr sz="700" spc="-15" dirty="0">
                <a:solidFill>
                  <a:srgbClr val="404040"/>
                </a:solidFill>
                <a:latin typeface="Arial"/>
                <a:cs typeface="Arial"/>
              </a:rPr>
              <a:t>за </a:t>
            </a:r>
            <a:endParaRPr lang="ru-RU" sz="700" spc="-15" dirty="0" smtClean="0">
              <a:solidFill>
                <a:srgbClr val="404040"/>
              </a:solidFill>
              <a:latin typeface="Arial"/>
              <a:cs typeface="Arial"/>
            </a:endParaRPr>
          </a:p>
          <a:p>
            <a:pPr marL="12700" marR="12700" indent="137160">
              <a:lnSpc>
                <a:spcPct val="100000"/>
              </a:lnSpc>
            </a:pPr>
            <a:r>
              <a:rPr lang="ru-RU" sz="700" spc="-15" dirty="0" smtClean="0">
                <a:solidFill>
                  <a:srgbClr val="404040"/>
                </a:solidFill>
                <a:latin typeface="Arial"/>
                <a:cs typeface="Arial"/>
              </a:rPr>
              <a:t>у</a:t>
            </a:r>
            <a:r>
              <a:rPr sz="700" spc="-15" dirty="0" smtClean="0">
                <a:solidFill>
                  <a:srgbClr val="404040"/>
                </a:solidFill>
                <a:latin typeface="Arial"/>
                <a:cs typeface="Arial"/>
              </a:rPr>
              <a:t>слуги</a:t>
            </a:r>
            <a:r>
              <a:rPr lang="ru-RU" sz="700" spc="-15" dirty="0" smtClean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sz="700" spc="-15" dirty="0" smtClean="0">
                <a:solidFill>
                  <a:srgbClr val="404040"/>
                </a:solidFill>
                <a:latin typeface="Arial"/>
                <a:cs typeface="Arial"/>
              </a:rPr>
              <a:t>по</a:t>
            </a:r>
            <a:endParaRPr lang="ru-RU" sz="700" spc="-15" dirty="0" smtClean="0">
              <a:solidFill>
                <a:srgbClr val="404040"/>
              </a:solidFill>
              <a:latin typeface="Arial"/>
              <a:cs typeface="Arial"/>
            </a:endParaRPr>
          </a:p>
          <a:p>
            <a:pPr marL="12700" marR="12700" indent="137160">
              <a:lnSpc>
                <a:spcPct val="100000"/>
              </a:lnSpc>
            </a:pPr>
            <a:r>
              <a:rPr lang="ru-RU" sz="700" spc="-15" dirty="0" smtClean="0">
                <a:solidFill>
                  <a:srgbClr val="404040"/>
                </a:solidFill>
                <a:latin typeface="Arial"/>
                <a:cs typeface="Arial"/>
              </a:rPr>
              <a:t>п</a:t>
            </a:r>
            <a:r>
              <a:rPr sz="700" spc="-15" dirty="0" smtClean="0">
                <a:solidFill>
                  <a:srgbClr val="404040"/>
                </a:solidFill>
                <a:latin typeface="Arial"/>
                <a:cs typeface="Arial"/>
              </a:rPr>
              <a:t>ередаче</a:t>
            </a:r>
            <a:endParaRPr lang="ru-RU" sz="700" spc="-15" dirty="0" smtClean="0">
              <a:solidFill>
                <a:srgbClr val="404040"/>
              </a:solidFill>
              <a:latin typeface="Arial"/>
              <a:cs typeface="Arial"/>
            </a:endParaRPr>
          </a:p>
          <a:p>
            <a:pPr marL="12700" marR="12700" indent="-119380">
              <a:lnSpc>
                <a:spcPts val="840"/>
              </a:lnSpc>
              <a:spcBef>
                <a:spcPts val="25"/>
              </a:spcBef>
            </a:pPr>
            <a:r>
              <a:rPr lang="ru-RU" sz="700" spc="-15" dirty="0" smtClean="0">
                <a:solidFill>
                  <a:srgbClr val="404040"/>
                </a:solidFill>
                <a:latin typeface="Arial"/>
                <a:cs typeface="Arial"/>
              </a:rPr>
              <a:t>       </a:t>
            </a:r>
            <a:r>
              <a:rPr sz="700" spc="-15" dirty="0" smtClean="0">
                <a:solidFill>
                  <a:srgbClr val="404040"/>
                </a:solidFill>
                <a:latin typeface="Arial"/>
                <a:cs typeface="Arial"/>
              </a:rPr>
              <a:t>э/энергии</a:t>
            </a:r>
            <a:r>
              <a:rPr lang="ru-RU" sz="700" spc="-15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endParaRPr lang="ru-RU" sz="700" spc="-15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31" name="object 55"/>
          <p:cNvSpPr/>
          <p:nvPr/>
        </p:nvSpPr>
        <p:spPr>
          <a:xfrm>
            <a:off x="4932040" y="5098494"/>
            <a:ext cx="1431683" cy="415493"/>
          </a:xfrm>
          <a:custGeom>
            <a:avLst/>
            <a:gdLst/>
            <a:ahLst/>
            <a:cxnLst/>
            <a:rect l="l" t="t" r="r" b="b"/>
            <a:pathLst>
              <a:path w="863993" h="415493">
                <a:moveTo>
                  <a:pt x="0" y="415493"/>
                </a:moveTo>
                <a:lnTo>
                  <a:pt x="863993" y="415493"/>
                </a:lnTo>
                <a:lnTo>
                  <a:pt x="863993" y="0"/>
                </a:lnTo>
                <a:lnTo>
                  <a:pt x="0" y="0"/>
                </a:lnTo>
                <a:lnTo>
                  <a:pt x="0" y="415493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6985"/>
            </a:solidFill>
            <a:prstDash val="dash"/>
          </a:ln>
        </p:spPr>
        <p:txBody>
          <a:bodyPr wrap="square" lIns="0" tIns="0" rIns="0" bIns="0" rtlCol="0" anchor="ctr">
            <a:noAutofit/>
          </a:bodyPr>
          <a:lstStyle/>
          <a:p>
            <a:pPr marL="12700" marR="12700" algn="ctr"/>
            <a:r>
              <a:rPr lang="ru-RU" sz="1000" spc="-15" dirty="0" smtClean="0">
                <a:solidFill>
                  <a:srgbClr val="404040"/>
                </a:solidFill>
                <a:latin typeface="Arial"/>
                <a:cs typeface="Arial"/>
              </a:rPr>
              <a:t>П</a:t>
            </a:r>
            <a:r>
              <a:rPr lang="ru-RU" sz="1000" spc="-5" dirty="0" smtClean="0">
                <a:solidFill>
                  <a:srgbClr val="404040"/>
                </a:solidFill>
                <a:latin typeface="Arial"/>
                <a:cs typeface="Arial"/>
              </a:rPr>
              <a:t>л</a:t>
            </a:r>
            <a:r>
              <a:rPr lang="ru-RU" sz="1000" spc="-10" dirty="0" smtClean="0">
                <a:solidFill>
                  <a:srgbClr val="404040"/>
                </a:solidFill>
                <a:latin typeface="Arial"/>
                <a:cs typeface="Arial"/>
              </a:rPr>
              <a:t>а</a:t>
            </a:r>
            <a:r>
              <a:rPr lang="ru-RU" sz="1000" spc="-5" dirty="0" smtClean="0">
                <a:solidFill>
                  <a:srgbClr val="404040"/>
                </a:solidFill>
                <a:latin typeface="Arial"/>
                <a:cs typeface="Arial"/>
              </a:rPr>
              <a:t>та</a:t>
            </a:r>
            <a:r>
              <a:rPr lang="ru-RU" sz="1000" spc="15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ru-RU" sz="1000" spc="-5" dirty="0">
                <a:solidFill>
                  <a:srgbClr val="404040"/>
                </a:solidFill>
                <a:latin typeface="Arial"/>
                <a:cs typeface="Arial"/>
              </a:rPr>
              <a:t>за</a:t>
            </a:r>
            <a:r>
              <a:rPr lang="ru-RU" sz="10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ru-RU" sz="1000" spc="-30" dirty="0">
                <a:solidFill>
                  <a:srgbClr val="404040"/>
                </a:solidFill>
                <a:latin typeface="Arial"/>
                <a:cs typeface="Arial"/>
              </a:rPr>
              <a:t>у</a:t>
            </a:r>
            <a:r>
              <a:rPr lang="ru-RU" sz="1000" spc="-5" dirty="0">
                <a:solidFill>
                  <a:srgbClr val="404040"/>
                </a:solidFill>
                <a:latin typeface="Arial"/>
                <a:cs typeface="Arial"/>
              </a:rPr>
              <a:t>сл</a:t>
            </a:r>
            <a:r>
              <a:rPr lang="ru-RU" sz="1000" spc="-30" dirty="0">
                <a:solidFill>
                  <a:srgbClr val="404040"/>
                </a:solidFill>
                <a:latin typeface="Arial"/>
                <a:cs typeface="Arial"/>
              </a:rPr>
              <a:t>у</a:t>
            </a:r>
            <a:r>
              <a:rPr lang="ru-RU" sz="1000" spc="-5" dirty="0">
                <a:solidFill>
                  <a:srgbClr val="404040"/>
                </a:solidFill>
                <a:latin typeface="Arial"/>
                <a:cs typeface="Arial"/>
              </a:rPr>
              <a:t>ги </a:t>
            </a:r>
            <a:r>
              <a:rPr lang="ru-RU" sz="1000" spc="-15" dirty="0">
                <a:solidFill>
                  <a:srgbClr val="404040"/>
                </a:solidFill>
                <a:latin typeface="Arial"/>
                <a:cs typeface="Arial"/>
              </a:rPr>
              <a:t>п</a:t>
            </a:r>
            <a:r>
              <a:rPr lang="ru-RU" sz="1000" spc="-5" dirty="0">
                <a:solidFill>
                  <a:srgbClr val="404040"/>
                </a:solidFill>
                <a:latin typeface="Arial"/>
                <a:cs typeface="Arial"/>
              </a:rPr>
              <a:t>о</a:t>
            </a:r>
            <a:r>
              <a:rPr lang="ru-RU" sz="10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ru-RU" sz="1000" spc="-15" dirty="0">
                <a:solidFill>
                  <a:srgbClr val="404040"/>
                </a:solidFill>
                <a:latin typeface="Arial"/>
                <a:cs typeface="Arial"/>
              </a:rPr>
              <a:t>п</a:t>
            </a:r>
            <a:r>
              <a:rPr lang="ru-RU" sz="1000" spc="-10" dirty="0">
                <a:solidFill>
                  <a:srgbClr val="404040"/>
                </a:solidFill>
                <a:latin typeface="Arial"/>
                <a:cs typeface="Arial"/>
              </a:rPr>
              <a:t>ере</a:t>
            </a:r>
            <a:r>
              <a:rPr lang="ru-RU" sz="1000" spc="-5" dirty="0">
                <a:solidFill>
                  <a:srgbClr val="404040"/>
                </a:solidFill>
                <a:latin typeface="Arial"/>
                <a:cs typeface="Arial"/>
              </a:rPr>
              <a:t>д</a:t>
            </a:r>
            <a:r>
              <a:rPr lang="ru-RU" sz="1000" spc="-10" dirty="0">
                <a:solidFill>
                  <a:srgbClr val="404040"/>
                </a:solidFill>
                <a:latin typeface="Arial"/>
                <a:cs typeface="Arial"/>
              </a:rPr>
              <a:t>ач</a:t>
            </a:r>
            <a:r>
              <a:rPr lang="ru-RU" sz="1000" spc="-5" dirty="0">
                <a:solidFill>
                  <a:srgbClr val="404040"/>
                </a:solidFill>
                <a:latin typeface="Arial"/>
                <a:cs typeface="Arial"/>
              </a:rPr>
              <a:t>е э/эн</a:t>
            </a:r>
            <a:r>
              <a:rPr lang="ru-RU" sz="1000" spc="-10" dirty="0">
                <a:solidFill>
                  <a:srgbClr val="404040"/>
                </a:solidFill>
                <a:latin typeface="Arial"/>
                <a:cs typeface="Arial"/>
              </a:rPr>
              <a:t>ер</a:t>
            </a:r>
            <a:r>
              <a:rPr lang="ru-RU" sz="1000" spc="-5" dirty="0">
                <a:solidFill>
                  <a:srgbClr val="404040"/>
                </a:solidFill>
                <a:latin typeface="Arial"/>
                <a:cs typeface="Arial"/>
              </a:rPr>
              <a:t>г</a:t>
            </a:r>
            <a:r>
              <a:rPr lang="ru-RU" sz="1000" spc="-15" dirty="0">
                <a:solidFill>
                  <a:srgbClr val="404040"/>
                </a:solidFill>
                <a:latin typeface="Arial"/>
                <a:cs typeface="Arial"/>
              </a:rPr>
              <a:t>и</a:t>
            </a:r>
            <a:r>
              <a:rPr lang="ru-RU" sz="1000" spc="-5" dirty="0">
                <a:solidFill>
                  <a:srgbClr val="404040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34" name="object 71"/>
          <p:cNvSpPr txBox="1"/>
          <p:nvPr/>
        </p:nvSpPr>
        <p:spPr>
          <a:xfrm>
            <a:off x="6876256" y="6324960"/>
            <a:ext cx="619827" cy="63243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37160">
              <a:lnSpc>
                <a:spcPct val="100000"/>
              </a:lnSpc>
            </a:pPr>
            <a:r>
              <a:rPr lang="ru-RU" sz="700" spc="-15" dirty="0" smtClean="0">
                <a:solidFill>
                  <a:srgbClr val="404040"/>
                </a:solidFill>
                <a:latin typeface="Arial"/>
                <a:cs typeface="Arial"/>
              </a:rPr>
              <a:t>П</a:t>
            </a:r>
            <a:r>
              <a:rPr sz="700" spc="-15" dirty="0" smtClean="0">
                <a:solidFill>
                  <a:srgbClr val="404040"/>
                </a:solidFill>
                <a:latin typeface="Arial"/>
                <a:cs typeface="Arial"/>
              </a:rPr>
              <a:t>лата </a:t>
            </a:r>
            <a:r>
              <a:rPr sz="700" spc="-15" dirty="0">
                <a:solidFill>
                  <a:srgbClr val="404040"/>
                </a:solidFill>
                <a:latin typeface="Arial"/>
                <a:cs typeface="Arial"/>
              </a:rPr>
              <a:t>за </a:t>
            </a:r>
            <a:endParaRPr lang="ru-RU" sz="700" spc="-15" dirty="0" smtClean="0">
              <a:solidFill>
                <a:srgbClr val="404040"/>
              </a:solidFill>
              <a:latin typeface="Arial"/>
              <a:cs typeface="Arial"/>
            </a:endParaRPr>
          </a:p>
          <a:p>
            <a:pPr marL="12700" marR="12700" indent="137160">
              <a:lnSpc>
                <a:spcPct val="100000"/>
              </a:lnSpc>
            </a:pPr>
            <a:r>
              <a:rPr lang="ru-RU" sz="700" spc="-15" dirty="0" smtClean="0">
                <a:solidFill>
                  <a:srgbClr val="404040"/>
                </a:solidFill>
                <a:latin typeface="Arial"/>
                <a:cs typeface="Arial"/>
              </a:rPr>
              <a:t>у</a:t>
            </a:r>
            <a:r>
              <a:rPr sz="700" spc="-15" dirty="0" smtClean="0">
                <a:solidFill>
                  <a:srgbClr val="404040"/>
                </a:solidFill>
                <a:latin typeface="Arial"/>
                <a:cs typeface="Arial"/>
              </a:rPr>
              <a:t>слуги</a:t>
            </a:r>
            <a:r>
              <a:rPr lang="ru-RU" sz="700" spc="-15" dirty="0" smtClean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sz="700" spc="-15" dirty="0" smtClean="0">
                <a:solidFill>
                  <a:srgbClr val="404040"/>
                </a:solidFill>
                <a:latin typeface="Arial"/>
                <a:cs typeface="Arial"/>
              </a:rPr>
              <a:t>по</a:t>
            </a:r>
            <a:endParaRPr lang="ru-RU" sz="700" spc="-15" dirty="0" smtClean="0">
              <a:solidFill>
                <a:srgbClr val="404040"/>
              </a:solidFill>
              <a:latin typeface="Arial"/>
              <a:cs typeface="Arial"/>
            </a:endParaRPr>
          </a:p>
          <a:p>
            <a:pPr marL="12700" marR="12700" indent="137160">
              <a:lnSpc>
                <a:spcPct val="100000"/>
              </a:lnSpc>
            </a:pPr>
            <a:r>
              <a:rPr lang="ru-RU" sz="700" spc="-15" dirty="0" smtClean="0">
                <a:solidFill>
                  <a:srgbClr val="404040"/>
                </a:solidFill>
                <a:latin typeface="Arial"/>
                <a:cs typeface="Arial"/>
              </a:rPr>
              <a:t>п</a:t>
            </a:r>
            <a:r>
              <a:rPr sz="700" spc="-15" dirty="0" smtClean="0">
                <a:solidFill>
                  <a:srgbClr val="404040"/>
                </a:solidFill>
                <a:latin typeface="Arial"/>
                <a:cs typeface="Arial"/>
              </a:rPr>
              <a:t>ередаче</a:t>
            </a:r>
            <a:endParaRPr lang="ru-RU" sz="700" spc="-15" dirty="0" smtClean="0">
              <a:solidFill>
                <a:srgbClr val="404040"/>
              </a:solidFill>
              <a:latin typeface="Arial"/>
              <a:cs typeface="Arial"/>
            </a:endParaRPr>
          </a:p>
          <a:p>
            <a:pPr marL="12700" marR="12700" indent="-119380">
              <a:lnSpc>
                <a:spcPts val="840"/>
              </a:lnSpc>
              <a:spcBef>
                <a:spcPts val="25"/>
              </a:spcBef>
            </a:pPr>
            <a:r>
              <a:rPr lang="ru-RU" sz="700" spc="-15" dirty="0" smtClean="0">
                <a:solidFill>
                  <a:srgbClr val="404040"/>
                </a:solidFill>
                <a:latin typeface="Arial"/>
                <a:cs typeface="Arial"/>
              </a:rPr>
              <a:t>       </a:t>
            </a:r>
            <a:r>
              <a:rPr sz="700" spc="-15" dirty="0" smtClean="0">
                <a:solidFill>
                  <a:srgbClr val="404040"/>
                </a:solidFill>
                <a:latin typeface="Arial"/>
                <a:cs typeface="Arial"/>
              </a:rPr>
              <a:t>э/энергии</a:t>
            </a:r>
            <a:r>
              <a:rPr lang="ru-RU" sz="700" spc="-15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endParaRPr lang="ru-RU" sz="700" spc="-15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35" name="object 46"/>
          <p:cNvSpPr/>
          <p:nvPr/>
        </p:nvSpPr>
        <p:spPr>
          <a:xfrm rot="10800000">
            <a:off x="6948264" y="6177509"/>
            <a:ext cx="568704" cy="101909"/>
          </a:xfrm>
          <a:custGeom>
            <a:avLst/>
            <a:gdLst/>
            <a:ahLst/>
            <a:cxnLst/>
            <a:rect l="l" t="t" r="r" b="b"/>
            <a:pathLst>
              <a:path w="791972" h="127000">
                <a:moveTo>
                  <a:pt x="664972" y="0"/>
                </a:moveTo>
                <a:lnTo>
                  <a:pt x="664972" y="127000"/>
                </a:lnTo>
                <a:lnTo>
                  <a:pt x="772922" y="73025"/>
                </a:lnTo>
                <a:lnTo>
                  <a:pt x="677672" y="73025"/>
                </a:lnTo>
                <a:lnTo>
                  <a:pt x="677672" y="53975"/>
                </a:lnTo>
                <a:lnTo>
                  <a:pt x="772922" y="53975"/>
                </a:lnTo>
                <a:lnTo>
                  <a:pt x="664972" y="0"/>
                </a:lnTo>
                <a:close/>
              </a:path>
              <a:path w="791972" h="127000">
                <a:moveTo>
                  <a:pt x="664972" y="53975"/>
                </a:moveTo>
                <a:lnTo>
                  <a:pt x="0" y="53975"/>
                </a:lnTo>
                <a:lnTo>
                  <a:pt x="0" y="73025"/>
                </a:lnTo>
                <a:lnTo>
                  <a:pt x="664972" y="73025"/>
                </a:lnTo>
                <a:lnTo>
                  <a:pt x="664972" y="53975"/>
                </a:lnTo>
                <a:close/>
              </a:path>
              <a:path w="791972" h="127000">
                <a:moveTo>
                  <a:pt x="772922" y="53975"/>
                </a:moveTo>
                <a:lnTo>
                  <a:pt x="677672" y="53975"/>
                </a:lnTo>
                <a:lnTo>
                  <a:pt x="677672" y="73025"/>
                </a:lnTo>
                <a:lnTo>
                  <a:pt x="772922" y="73025"/>
                </a:lnTo>
                <a:lnTo>
                  <a:pt x="791972" y="63500"/>
                </a:lnTo>
                <a:lnTo>
                  <a:pt x="772922" y="53975"/>
                </a:lnTo>
                <a:close/>
              </a:path>
            </a:pathLst>
          </a:custGeom>
          <a:solidFill>
            <a:srgbClr val="00698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6" name="object 71"/>
          <p:cNvSpPr txBox="1"/>
          <p:nvPr/>
        </p:nvSpPr>
        <p:spPr>
          <a:xfrm>
            <a:off x="6904501" y="5733256"/>
            <a:ext cx="619827" cy="63243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37160">
              <a:lnSpc>
                <a:spcPct val="100000"/>
              </a:lnSpc>
            </a:pPr>
            <a:r>
              <a:rPr lang="ru-RU" sz="700" spc="-15" dirty="0">
                <a:solidFill>
                  <a:srgbClr val="404040"/>
                </a:solidFill>
                <a:latin typeface="Arial"/>
                <a:cs typeface="Arial"/>
              </a:rPr>
              <a:t>Оплата </a:t>
            </a:r>
            <a:endParaRPr lang="ru-RU" sz="700" spc="-15" dirty="0" smtClean="0">
              <a:solidFill>
                <a:srgbClr val="404040"/>
              </a:solidFill>
              <a:latin typeface="Arial"/>
              <a:cs typeface="Arial"/>
            </a:endParaRPr>
          </a:p>
          <a:p>
            <a:pPr marL="12700" marR="12700" indent="137160">
              <a:lnSpc>
                <a:spcPct val="100000"/>
              </a:lnSpc>
            </a:pPr>
            <a:r>
              <a:rPr lang="ru-RU" sz="700" spc="-15" dirty="0" smtClean="0">
                <a:solidFill>
                  <a:srgbClr val="404040"/>
                </a:solidFill>
                <a:latin typeface="Arial"/>
                <a:cs typeface="Arial"/>
              </a:rPr>
              <a:t>потерь </a:t>
            </a:r>
            <a:r>
              <a:rPr lang="ru-RU" sz="700" spc="-15" dirty="0">
                <a:solidFill>
                  <a:srgbClr val="404040"/>
                </a:solidFill>
                <a:latin typeface="Arial"/>
                <a:cs typeface="Arial"/>
              </a:rPr>
              <a:t>по </a:t>
            </a:r>
            <a:endParaRPr lang="ru-RU" sz="700" spc="-15" dirty="0" smtClean="0">
              <a:solidFill>
                <a:srgbClr val="404040"/>
              </a:solidFill>
              <a:latin typeface="Arial"/>
              <a:cs typeface="Arial"/>
            </a:endParaRPr>
          </a:p>
          <a:p>
            <a:pPr marL="12700" marR="12700" indent="137160">
              <a:lnSpc>
                <a:spcPct val="100000"/>
              </a:lnSpc>
            </a:pPr>
            <a:r>
              <a:rPr lang="ru-RU" sz="700" spc="-15" dirty="0" smtClean="0">
                <a:solidFill>
                  <a:srgbClr val="404040"/>
                </a:solidFill>
                <a:latin typeface="Arial"/>
                <a:cs typeface="Arial"/>
              </a:rPr>
              <a:t>агентскому </a:t>
            </a:r>
          </a:p>
          <a:p>
            <a:pPr marL="12700" marR="12700" indent="137160">
              <a:lnSpc>
                <a:spcPct val="100000"/>
              </a:lnSpc>
            </a:pPr>
            <a:r>
              <a:rPr lang="ru-RU" sz="700" spc="-15" dirty="0" smtClean="0">
                <a:solidFill>
                  <a:srgbClr val="404040"/>
                </a:solidFill>
                <a:latin typeface="Arial"/>
                <a:cs typeface="Arial"/>
              </a:rPr>
              <a:t>договору</a:t>
            </a:r>
            <a:endParaRPr lang="ru-RU" sz="700" spc="-15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620688"/>
            <a:ext cx="5364088" cy="2962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Наличие спорных ситуаций </a:t>
            </a:r>
            <a:r>
              <a:rPr lang="ru-RU" sz="19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связи с  </a:t>
            </a:r>
          </a:p>
          <a:p>
            <a:r>
              <a:rPr lang="ru-RU" sz="19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неоднозначной трактовкой НПА (ПП РФ №179, №184):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35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порядок </a:t>
            </a:r>
            <a:r>
              <a:rPr lang="ru-RU" sz="1350" dirty="0">
                <a:solidFill>
                  <a:schemeClr val="tx2"/>
                </a:solidFill>
                <a:latin typeface="Arial Narrow" panose="020B0606020202030204" pitchFamily="34" charset="0"/>
              </a:rPr>
              <a:t>оплаты </a:t>
            </a:r>
            <a:r>
              <a:rPr lang="ru-RU" sz="1350" dirty="0" err="1">
                <a:solidFill>
                  <a:schemeClr val="tx2"/>
                </a:solidFill>
                <a:latin typeface="Arial Narrow" panose="020B0606020202030204" pitchFamily="34" charset="0"/>
              </a:rPr>
              <a:t>монопотребителем</a:t>
            </a:r>
            <a:r>
              <a:rPr lang="ru-RU" sz="1350" dirty="0">
                <a:solidFill>
                  <a:schemeClr val="tx2"/>
                </a:solidFill>
                <a:latin typeface="Arial Narrow" panose="020B0606020202030204" pitchFamily="34" charset="0"/>
              </a:rPr>
              <a:t> услуг по передаче </a:t>
            </a:r>
            <a:r>
              <a:rPr lang="ru-RU" sz="135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электроэнергии </a:t>
            </a:r>
            <a:endParaRPr lang="ru-RU" sz="135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182563" indent="-182563">
              <a:buFont typeface="+mj-lt"/>
              <a:buAutoNum type="arabicPeriod"/>
            </a:pPr>
            <a:r>
              <a:rPr lang="ru-RU" sz="135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порядок </a:t>
            </a:r>
            <a:r>
              <a:rPr lang="ru-RU" sz="1350" dirty="0">
                <a:solidFill>
                  <a:schemeClr val="tx2"/>
                </a:solidFill>
                <a:latin typeface="Arial Narrow" panose="020B0606020202030204" pitchFamily="34" charset="0"/>
              </a:rPr>
              <a:t>формирования полезного отпуска при «котловой» схеме  </a:t>
            </a:r>
            <a:r>
              <a:rPr lang="ru-RU" sz="1350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тарифообразования</a:t>
            </a:r>
            <a:r>
              <a:rPr lang="ru-RU" sz="135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1350" dirty="0">
                <a:solidFill>
                  <a:schemeClr val="tx2"/>
                </a:solidFill>
                <a:latin typeface="Arial Narrow" panose="020B0606020202030204" pitchFamily="34" charset="0"/>
              </a:rPr>
              <a:t>при наличии в регионе </a:t>
            </a:r>
            <a:r>
              <a:rPr lang="ru-RU" sz="1350" dirty="0" err="1">
                <a:solidFill>
                  <a:schemeClr val="tx2"/>
                </a:solidFill>
                <a:latin typeface="Arial Narrow" panose="020B0606020202030204" pitchFamily="34" charset="0"/>
              </a:rPr>
              <a:t>моносетей</a:t>
            </a:r>
            <a:r>
              <a:rPr lang="ru-RU" sz="1350" dirty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350" dirty="0">
                <a:solidFill>
                  <a:schemeClr val="tx2"/>
                </a:solidFill>
                <a:latin typeface="Arial Narrow" panose="020B0606020202030204" pitchFamily="34" charset="0"/>
              </a:rPr>
              <a:t>порядок расчета за услуги по передаче при опосредованном присоединении </a:t>
            </a:r>
            <a:r>
              <a:rPr lang="ru-RU" sz="1350" dirty="0" err="1">
                <a:solidFill>
                  <a:schemeClr val="tx2"/>
                </a:solidFill>
                <a:latin typeface="Arial Narrow" panose="020B0606020202030204" pitchFamily="34" charset="0"/>
              </a:rPr>
              <a:t>монопотребителей</a:t>
            </a:r>
            <a:endParaRPr lang="ru-RU" sz="135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182563" indent="-182563">
              <a:buFont typeface="+mj-lt"/>
              <a:buAutoNum type="arabicPeriod"/>
            </a:pPr>
            <a:r>
              <a:rPr lang="ru-RU" sz="1350" dirty="0">
                <a:solidFill>
                  <a:schemeClr val="tx2"/>
                </a:solidFill>
                <a:latin typeface="Arial Narrow" panose="020B0606020202030204" pitchFamily="34" charset="0"/>
              </a:rPr>
              <a:t>порядок действий регулятора при краткосрочной аренде оборудования (до 12 месяцев) 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350" dirty="0">
                <a:solidFill>
                  <a:schemeClr val="tx2"/>
                </a:solidFill>
                <a:latin typeface="Arial Narrow" panose="020B0606020202030204" pitchFamily="34" charset="0"/>
              </a:rPr>
              <a:t>порядок установления тарифов для ТСО, не соответствующих критериям (действия регулятора и ТСО) 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350" dirty="0">
                <a:solidFill>
                  <a:schemeClr val="tx2"/>
                </a:solidFill>
                <a:latin typeface="Arial Narrow" panose="020B0606020202030204" pitchFamily="34" charset="0"/>
              </a:rPr>
              <a:t>применение установленных тарифов на 2015 год для ТСО, которые не соответствуют </a:t>
            </a:r>
            <a:r>
              <a:rPr lang="ru-RU" sz="135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критериям</a:t>
            </a:r>
            <a:endParaRPr lang="ru-RU" sz="135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Минус 39"/>
          <p:cNvSpPr/>
          <p:nvPr/>
        </p:nvSpPr>
        <p:spPr>
          <a:xfrm>
            <a:off x="-1332656" y="3140968"/>
            <a:ext cx="11881320" cy="781353"/>
          </a:xfrm>
          <a:prstGeom prst="mathMinus">
            <a:avLst>
              <a:gd name="adj1" fmla="val 11682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Прямоугольник 40"/>
          <p:cNvSpPr/>
          <p:nvPr/>
        </p:nvSpPr>
        <p:spPr>
          <a:xfrm>
            <a:off x="-36512" y="3645024"/>
            <a:ext cx="9217026" cy="5760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142240" rIns="142240" bIns="142240" numCol="1" spcCol="1270" anchor="ctr" anchorCtr="0">
            <a:no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СИСТЕМНОЕ СОВЕРШЕНСТОВОВАНИЕ ПРИНЦИПОВ                                         «КОТЛОВОГО» ЦЕНООБРАЗОВАНИЯ </a:t>
            </a:r>
            <a:endParaRPr lang="ru-RU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-180528" y="4437112"/>
            <a:ext cx="42007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800" b="1" dirty="0">
                <a:solidFill>
                  <a:srgbClr val="1F497D"/>
                </a:solidFill>
                <a:latin typeface="Arial Narrow" panose="020B0606020202030204" pitchFamily="34" charset="0"/>
                <a:cs typeface="+mn-cs"/>
              </a:rPr>
              <a:t>Определение статуса и критериев «</a:t>
            </a:r>
            <a:r>
              <a:rPr lang="ru-RU" sz="1800" b="1" dirty="0" err="1">
                <a:solidFill>
                  <a:srgbClr val="1F497D"/>
                </a:solidFill>
                <a:latin typeface="Arial Narrow" panose="020B0606020202030204" pitchFamily="34" charset="0"/>
                <a:cs typeface="+mn-cs"/>
              </a:rPr>
              <a:t>котлодержателя</a:t>
            </a:r>
            <a:r>
              <a:rPr lang="ru-RU" sz="1800" b="1" dirty="0">
                <a:solidFill>
                  <a:srgbClr val="1F497D"/>
                </a:solidFill>
                <a:latin typeface="Arial Narrow" panose="020B0606020202030204" pitchFamily="34" charset="0"/>
                <a:cs typeface="+mn-cs"/>
              </a:rPr>
              <a:t>» </a:t>
            </a:r>
            <a:endParaRPr lang="ru-RU" sz="1800" b="1" dirty="0" smtClean="0">
              <a:solidFill>
                <a:srgbClr val="1F497D"/>
              </a:solidFill>
              <a:latin typeface="Arial Narrow" panose="020B0606020202030204" pitchFamily="34" charset="0"/>
              <a:cs typeface="+mn-cs"/>
            </a:endParaRPr>
          </a:p>
          <a:p>
            <a:pPr lvl="0" algn="ctr"/>
            <a:r>
              <a:rPr lang="ru-RU" sz="1800" b="1" dirty="0" smtClean="0">
                <a:solidFill>
                  <a:srgbClr val="1F497D"/>
                </a:solidFill>
                <a:latin typeface="Arial Narrow" panose="020B0606020202030204" pitchFamily="34" charset="0"/>
                <a:cs typeface="+mn-cs"/>
              </a:rPr>
              <a:t>(</a:t>
            </a:r>
            <a:r>
              <a:rPr lang="ru-RU" sz="1800" b="1" dirty="0">
                <a:solidFill>
                  <a:srgbClr val="1F497D"/>
                </a:solidFill>
                <a:latin typeface="Arial Narrow" panose="020B0606020202030204" pitchFamily="34" charset="0"/>
                <a:cs typeface="+mn-cs"/>
              </a:rPr>
              <a:t>Гарантирующей территориальной сетевой компании - ГТСО)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3512" y="1052736"/>
            <a:ext cx="3674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9F3735"/>
                </a:solidFill>
                <a:latin typeface="Arial Narrow" panose="020B0606020202030204" pitchFamily="34" charset="0"/>
              </a:rPr>
              <a:t>МАНИПУЛЯЦИЯ ОБЪЕМАМИ УСЛУГ ПУТЕМ АРЕНДЫ ЭЛЕКТРОСЕТЕВОГО ИМУЩЕСТВА</a:t>
            </a:r>
            <a:endParaRPr lang="ru-RU" sz="1800" b="1" dirty="0">
              <a:solidFill>
                <a:srgbClr val="9F3735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7504" y="2222029"/>
            <a:ext cx="3674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9F3735"/>
                </a:solidFill>
                <a:latin typeface="Arial Narrow" panose="020B0606020202030204" pitchFamily="34" charset="0"/>
              </a:rPr>
              <a:t>УСТАНОВЛЕНИЕ ТАРИФОВ НА УСЛУГИ ПО ПЕРЕДАЧЕ Э/Э НА БАЗЕ ГЕНЕРИРУЮЩИХ ОБЪЕКТОВ</a:t>
            </a:r>
            <a:endParaRPr lang="ru-RU" sz="1800" b="1" dirty="0">
              <a:solidFill>
                <a:srgbClr val="9F3735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15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8761808" y="303232"/>
            <a:ext cx="4187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C2B59FA-94E0-4A19-A130-819CA8969678}" type="slidenum">
              <a:rPr lang="ru-RU" b="1">
                <a:solidFill>
                  <a:prstClr val="white"/>
                </a:solidFill>
                <a:latin typeface="Arial Narrow" panose="020B0606020202030204" pitchFamily="34" charset="0"/>
              </a:rPr>
              <a:pPr algn="r"/>
              <a:t>14</a:t>
            </a:fld>
            <a:endParaRPr lang="ru-RU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6330" y="1412776"/>
            <a:ext cx="2466361" cy="194376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5433" tIns="32717" rIns="65433" bIns="32717" numCol="1" spcCol="1212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64084834"/>
              </p:ext>
            </p:extLst>
          </p:nvPr>
        </p:nvGraphicFramePr>
        <p:xfrm>
          <a:off x="578128" y="1420719"/>
          <a:ext cx="802632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68688" y="3933056"/>
            <a:ext cx="8723792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>
                <a:solidFill>
                  <a:schemeClr val="tx2"/>
                </a:solidFill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800" dirty="0" smtClean="0">
                <a:latin typeface="Arial Narrow" panose="020B0606020202030204" pitchFamily="34" charset="0"/>
              </a:rPr>
              <a:t>2.</a:t>
            </a:r>
            <a:r>
              <a:rPr lang="ru-RU" dirty="0" smtClean="0">
                <a:latin typeface="Arial Narrow" panose="020B0606020202030204" pitchFamily="34" charset="0"/>
              </a:rPr>
              <a:t> </a:t>
            </a:r>
            <a:r>
              <a:rPr lang="ru-RU" sz="1800" dirty="0" smtClean="0">
                <a:latin typeface="Arial Narrow" panose="020B0606020202030204" pitchFamily="34" charset="0"/>
              </a:rPr>
              <a:t>Появление </a:t>
            </a:r>
            <a:r>
              <a:rPr lang="ru-RU" sz="1800" dirty="0">
                <a:latin typeface="Arial Narrow" panose="020B0606020202030204" pitchFamily="34" charset="0"/>
              </a:rPr>
              <a:t>практики установления тарифов на услуги по передаче электрической энергии на базе генерирующих </a:t>
            </a:r>
            <a:r>
              <a:rPr lang="ru-RU" sz="1800" dirty="0" smtClean="0">
                <a:latin typeface="Arial Narrow" panose="020B0606020202030204" pitchFamily="34" charset="0"/>
              </a:rPr>
              <a:t>объектов,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формирование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транзитного межсетевого </a:t>
            </a:r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перетока</a:t>
            </a:r>
            <a:r>
              <a:rPr lang="ru-RU" sz="1800" dirty="0" smtClean="0">
                <a:latin typeface="Arial Narrow" panose="020B0606020202030204" pitchFamily="34" charset="0"/>
              </a:rPr>
              <a:t>, </a:t>
            </a:r>
            <a:r>
              <a:rPr lang="ru-RU" sz="1800" dirty="0">
                <a:latin typeface="Arial Narrow" panose="020B0606020202030204" pitchFamily="34" charset="0"/>
              </a:rPr>
              <a:t>который ранее не </a:t>
            </a:r>
            <a:r>
              <a:rPr lang="ru-RU" sz="1800" dirty="0" smtClean="0">
                <a:latin typeface="Arial Narrow" panose="020B0606020202030204" pitchFamily="34" charset="0"/>
              </a:rPr>
              <a:t>учитывался при определении «котловой» НВВ.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3852" y="764704"/>
            <a:ext cx="82325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ru-RU" sz="1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Манипуляция объемами услуг путем аренды </a:t>
            </a:r>
            <a:r>
              <a:rPr lang="ru-RU" sz="1800" dirty="0">
                <a:solidFill>
                  <a:schemeClr val="tx2"/>
                </a:solidFill>
                <a:latin typeface="Arial Narrow" panose="020B0606020202030204" pitchFamily="34" charset="0"/>
              </a:rPr>
              <a:t>электросетевого имущества по 2015 году </a:t>
            </a:r>
            <a:endParaRPr lang="ru-RU" sz="18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r>
              <a:rPr lang="ru-RU" sz="1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(</a:t>
            </a:r>
            <a:r>
              <a:rPr lang="ru-RU" sz="1200" dirty="0">
                <a:solidFill>
                  <a:schemeClr val="tx2"/>
                </a:solidFill>
                <a:latin typeface="Arial Narrow" panose="020B0606020202030204" pitchFamily="34" charset="0"/>
              </a:rPr>
              <a:t>пример по Ростовской </a:t>
            </a:r>
            <a:r>
              <a:rPr lang="ru-RU" sz="1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области</a:t>
            </a:r>
            <a:r>
              <a:rPr lang="en-US" sz="1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1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в результате </a:t>
            </a:r>
            <a:r>
              <a:rPr lang="ru-RU" sz="1200" dirty="0">
                <a:solidFill>
                  <a:schemeClr val="tx2"/>
                </a:solidFill>
                <a:latin typeface="Arial Narrow" panose="020B0606020202030204" pitchFamily="34" charset="0"/>
              </a:rPr>
              <a:t>заключения краткосрочных договоров аренды </a:t>
            </a:r>
            <a:r>
              <a:rPr lang="ru-RU" sz="1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оборудования, </a:t>
            </a:r>
            <a:r>
              <a:rPr lang="ru-RU" sz="1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тыс</a:t>
            </a:r>
            <a:r>
              <a:rPr lang="ru-RU" sz="1200" dirty="0">
                <a:solidFill>
                  <a:schemeClr val="tx2"/>
                </a:solidFill>
                <a:latin typeface="Arial Narrow" panose="020B0606020202030204" pitchFamily="34" charset="0"/>
              </a:rPr>
              <a:t>. </a:t>
            </a:r>
            <a:r>
              <a:rPr lang="ru-RU" sz="1200" dirty="0" err="1">
                <a:solidFill>
                  <a:schemeClr val="tx2"/>
                </a:solidFill>
                <a:latin typeface="Arial Narrow" panose="020B0606020202030204" pitchFamily="34" charset="0"/>
              </a:rPr>
              <a:t>кВтч</a:t>
            </a:r>
            <a:r>
              <a:rPr lang="ru-RU" sz="1200" dirty="0">
                <a:solidFill>
                  <a:schemeClr val="tx2"/>
                </a:solidFill>
                <a:latin typeface="Arial Narrow" panose="020B0606020202030204" pitchFamily="34" charset="0"/>
              </a:rPr>
              <a:t>.)</a:t>
            </a:r>
          </a:p>
          <a:p>
            <a:endParaRPr lang="ru-RU" sz="12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8128" y="260648"/>
            <a:ext cx="7738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ПРОБЛЕМЫ, СВЯЗАННЫЕ </a:t>
            </a:r>
            <a:r>
              <a:rPr lang="ru-RU" dirty="0">
                <a:solidFill>
                  <a:prstClr val="white"/>
                </a:solidFill>
                <a:latin typeface="Arial Narrow" panose="020B0606020202030204" pitchFamily="34" charset="0"/>
              </a:rPr>
              <a:t>С РЕГУЛИРОВАНИЕМ ТСО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5013176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800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itchFamily="18" charset="0"/>
              </a:rPr>
              <a:t>3. Действия ТСО в целях ухода от критериев </a:t>
            </a:r>
            <a:r>
              <a:rPr lang="ru-RU" sz="1800" dirty="0" err="1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itchFamily="18" charset="0"/>
              </a:rPr>
              <a:t>моносети</a:t>
            </a:r>
            <a:r>
              <a:rPr lang="ru-RU" sz="1800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itchFamily="18" charset="0"/>
              </a:rPr>
              <a:t>, сразу после установления ТБР на 2015 </a:t>
            </a:r>
            <a:endParaRPr lang="ru-RU" sz="1800" dirty="0">
              <a:solidFill>
                <a:srgbClr val="1F497D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1770361" y="5420707"/>
            <a:ext cx="648071" cy="383616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Стрелка вниз 26"/>
          <p:cNvSpPr/>
          <p:nvPr/>
        </p:nvSpPr>
        <p:spPr>
          <a:xfrm>
            <a:off x="6018833" y="5397131"/>
            <a:ext cx="648071" cy="383616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Прямоугольник 27"/>
          <p:cNvSpPr/>
          <p:nvPr/>
        </p:nvSpPr>
        <p:spPr>
          <a:xfrm>
            <a:off x="395536" y="5949280"/>
            <a:ext cx="33538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 smtClean="0">
                <a:solidFill>
                  <a:srgbClr val="9F3735"/>
                </a:solidFill>
                <a:latin typeface="Arial Narrow" panose="020B0606020202030204" pitchFamily="34" charset="0"/>
                <a:cs typeface="Times New Roman" pitchFamily="18" charset="0"/>
              </a:rPr>
              <a:t>Передача в </a:t>
            </a:r>
            <a:r>
              <a:rPr lang="ru-RU" sz="1600" dirty="0">
                <a:solidFill>
                  <a:srgbClr val="9F3735"/>
                </a:solidFill>
                <a:latin typeface="Arial Narrow" panose="020B0606020202030204" pitchFamily="34" charset="0"/>
                <a:cs typeface="Times New Roman" pitchFamily="18" charset="0"/>
              </a:rPr>
              <a:t>субаренду части </a:t>
            </a:r>
            <a:r>
              <a:rPr lang="ru-RU" sz="1600" dirty="0" smtClean="0">
                <a:solidFill>
                  <a:srgbClr val="9F3735"/>
                </a:solidFill>
                <a:latin typeface="Arial Narrow" panose="020B0606020202030204" pitchFamily="34" charset="0"/>
                <a:cs typeface="Times New Roman" pitchFamily="18" charset="0"/>
              </a:rPr>
              <a:t>имущества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002608" y="5910371"/>
            <a:ext cx="4966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 smtClean="0">
                <a:solidFill>
                  <a:srgbClr val="9F3735"/>
                </a:solidFill>
                <a:latin typeface="Arial Narrow" panose="020B0606020202030204" pitchFamily="34" charset="0"/>
                <a:cs typeface="Times New Roman" pitchFamily="18" charset="0"/>
              </a:rPr>
              <a:t>Аренда у субъектов генерации </a:t>
            </a:r>
            <a:r>
              <a:rPr lang="ru-RU" sz="1600" dirty="0">
                <a:solidFill>
                  <a:srgbClr val="9F3735"/>
                </a:solidFill>
                <a:latin typeface="Arial Narrow" panose="020B0606020202030204" pitchFamily="34" charset="0"/>
                <a:cs typeface="Times New Roman" pitchFamily="18" charset="0"/>
              </a:rPr>
              <a:t>пристанционного оборудования электростанций  </a:t>
            </a:r>
            <a:r>
              <a:rPr lang="ru-RU" sz="1600" dirty="0" smtClean="0">
                <a:solidFill>
                  <a:srgbClr val="9F3735"/>
                </a:solidFill>
                <a:latin typeface="Arial Narrow" panose="020B0606020202030204" pitchFamily="34" charset="0"/>
                <a:cs typeface="Times New Roman" pitchFamily="18" charset="0"/>
              </a:rPr>
              <a:t>- объектов, используемых </a:t>
            </a:r>
            <a:r>
              <a:rPr lang="ru-RU" sz="1600" dirty="0">
                <a:solidFill>
                  <a:srgbClr val="9F3735"/>
                </a:solidFill>
                <a:latin typeface="Arial Narrow" panose="020B0606020202030204" pitchFamily="34" charset="0"/>
                <a:cs typeface="Times New Roman" pitchFamily="18" charset="0"/>
              </a:rPr>
              <a:t>при производстве </a:t>
            </a:r>
            <a:r>
              <a:rPr lang="ru-RU" sz="1600" dirty="0" smtClean="0">
                <a:solidFill>
                  <a:srgbClr val="9F3735"/>
                </a:solidFill>
                <a:latin typeface="Arial Narrow" panose="020B0606020202030204" pitchFamily="34" charset="0"/>
                <a:cs typeface="Times New Roman" pitchFamily="18" charset="0"/>
              </a:rPr>
              <a:t>электроэнергии</a:t>
            </a:r>
            <a:endParaRPr lang="ru-RU" sz="1600" i="1" dirty="0">
              <a:solidFill>
                <a:srgbClr val="9F3735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44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8761808" y="303232"/>
            <a:ext cx="4187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C2B59FA-94E0-4A19-A130-819CA8969678}" type="slidenum">
              <a:rPr lang="ru-RU" b="1">
                <a:solidFill>
                  <a:prstClr val="white"/>
                </a:solidFill>
                <a:latin typeface="Arial Narrow" panose="020B0606020202030204" pitchFamily="34" charset="0"/>
              </a:rPr>
              <a:pPr algn="r"/>
              <a:t>15</a:t>
            </a:fld>
            <a:endParaRPr lang="ru-RU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8128" y="260648"/>
            <a:ext cx="7738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ВЫДЕЛЕНИЕ СЕТЕВОГО ОБОРУДОВАНИЯ  НА БАЗЕ ГЕНЕРАЦИИ</a:t>
            </a:r>
          </a:p>
          <a:p>
            <a:r>
              <a:rPr lang="ru-RU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И УВЕЛИЧЕНИЕ ТРАНЗИТНЫХ ПЕРЕТОКОВ</a:t>
            </a:r>
            <a:endParaRPr lang="ru-RU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8377" y="4005064"/>
            <a:ext cx="9166151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      </a:t>
            </a:r>
            <a:r>
              <a:rPr lang="ru-RU" sz="19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РЕШЕНИЕ ПРОБЛЕМЫ</a:t>
            </a:r>
            <a:r>
              <a:rPr lang="ru-RU" sz="1900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700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Переход </a:t>
            </a:r>
            <a:r>
              <a:rPr lang="ru-RU" sz="1700" dirty="0">
                <a:solidFill>
                  <a:srgbClr val="1F497D"/>
                </a:solidFill>
                <a:latin typeface="Arial Narrow" panose="020B0606020202030204" pitchFamily="34" charset="0"/>
              </a:rPr>
              <a:t>на оплату межсетевых тарифов по полезному </a:t>
            </a:r>
            <a:r>
              <a:rPr lang="ru-RU" sz="1700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отпуску, ежеквартальный пересмотр тарифов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700" dirty="0">
                <a:solidFill>
                  <a:srgbClr val="1F497D"/>
                </a:solidFill>
                <a:latin typeface="Arial Narrow" panose="020B0606020202030204" pitchFamily="34" charset="0"/>
              </a:rPr>
              <a:t>Д</a:t>
            </a:r>
            <a:r>
              <a:rPr lang="ru-RU" sz="1700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ирективный </a:t>
            </a:r>
            <a:r>
              <a:rPr lang="ru-RU" sz="1700" dirty="0">
                <a:solidFill>
                  <a:srgbClr val="1F497D"/>
                </a:solidFill>
                <a:latin typeface="Arial Narrow" panose="020B0606020202030204" pitchFamily="34" charset="0"/>
              </a:rPr>
              <a:t>запрет на изменение схемы выдачи мощности </a:t>
            </a:r>
            <a:r>
              <a:rPr lang="ru-RU" sz="1700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генерирующими компаниями</a:t>
            </a:r>
            <a:endParaRPr lang="ru-RU" sz="1700" dirty="0">
              <a:solidFill>
                <a:srgbClr val="1F497D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700" dirty="0">
                <a:solidFill>
                  <a:srgbClr val="1F497D"/>
                </a:solidFill>
                <a:latin typeface="Arial Narrow" panose="020B0606020202030204" pitchFamily="34" charset="0"/>
              </a:rPr>
              <a:t>К</a:t>
            </a:r>
            <a:r>
              <a:rPr lang="ru-RU" sz="1700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омпенсация </a:t>
            </a:r>
            <a:r>
              <a:rPr lang="ru-RU" sz="1700" dirty="0">
                <a:solidFill>
                  <a:srgbClr val="1F497D"/>
                </a:solidFill>
                <a:latin typeface="Arial Narrow" panose="020B0606020202030204" pitchFamily="34" charset="0"/>
              </a:rPr>
              <a:t>дополнительных затрат, возникающих у держателя «котла» на оплату услуг ТСО, со стороны генерирующих компаний, связанных с изменением схемы СВМ вследствие отчуждения пристанционных </a:t>
            </a:r>
            <a:r>
              <a:rPr lang="ru-RU" sz="1700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РУ</a:t>
            </a:r>
            <a:endParaRPr lang="ru-RU" sz="1700" dirty="0">
              <a:solidFill>
                <a:srgbClr val="1F497D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700" dirty="0">
                <a:solidFill>
                  <a:srgbClr val="1F497D"/>
                </a:solidFill>
                <a:latin typeface="Arial Narrow" panose="020B0606020202030204" pitchFamily="34" charset="0"/>
              </a:rPr>
              <a:t>В</a:t>
            </a:r>
            <a:r>
              <a:rPr lang="ru-RU" sz="1700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ведение </a:t>
            </a:r>
            <a:r>
              <a:rPr lang="ru-RU" sz="1700" dirty="0">
                <a:solidFill>
                  <a:srgbClr val="1F497D"/>
                </a:solidFill>
                <a:latin typeface="Arial Narrow" panose="020B0606020202030204" pitchFamily="34" charset="0"/>
              </a:rPr>
              <a:t>оплаты генерирующими компаниями услуг за передачу электрической энергии в случае изменения </a:t>
            </a:r>
            <a:r>
              <a:rPr lang="ru-RU" sz="1700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СВМ </a:t>
            </a:r>
            <a:r>
              <a:rPr lang="ru-RU" sz="1700" dirty="0">
                <a:solidFill>
                  <a:srgbClr val="1F497D"/>
                </a:solidFill>
                <a:latin typeface="Arial Narrow" panose="020B0606020202030204" pitchFamily="34" charset="0"/>
              </a:rPr>
              <a:t>вследствие отчуждения пристанционных </a:t>
            </a:r>
            <a:r>
              <a:rPr lang="ru-RU" sz="1700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РУ</a:t>
            </a:r>
            <a:endParaRPr lang="ru-RU" sz="1700" dirty="0">
              <a:solidFill>
                <a:srgbClr val="1F497D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700" dirty="0">
                <a:solidFill>
                  <a:srgbClr val="1F497D"/>
                </a:solidFill>
                <a:latin typeface="Arial Narrow" panose="020B0606020202030204" pitchFamily="34" charset="0"/>
              </a:rPr>
              <a:t>П</a:t>
            </a:r>
            <a:r>
              <a:rPr lang="ru-RU" sz="1700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ри </a:t>
            </a:r>
            <a:r>
              <a:rPr lang="ru-RU" sz="1700" dirty="0">
                <a:solidFill>
                  <a:srgbClr val="1F497D"/>
                </a:solidFill>
                <a:latin typeface="Arial Narrow" panose="020B0606020202030204" pitchFamily="34" charset="0"/>
              </a:rPr>
              <a:t>принятии тарифно-балансовых </a:t>
            </a:r>
            <a:r>
              <a:rPr lang="ru-RU" sz="1700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решений </a:t>
            </a:r>
            <a:r>
              <a:rPr lang="ru-RU" sz="1700" dirty="0">
                <a:solidFill>
                  <a:srgbClr val="1F497D"/>
                </a:solidFill>
                <a:latin typeface="Arial Narrow" panose="020B0606020202030204" pitchFamily="34" charset="0"/>
              </a:rPr>
              <a:t>учитывать в НВВ ТСО только затраты на компенсацию потерь, возникающих при передаче через приобретенное у генерации станционное </a:t>
            </a:r>
            <a:r>
              <a:rPr lang="ru-RU" sz="1700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оборудование   </a:t>
            </a:r>
            <a:endParaRPr lang="ru-RU" sz="1700" dirty="0">
              <a:solidFill>
                <a:srgbClr val="1F497D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1082933"/>
            <a:ext cx="4752528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5536" y="1586989"/>
            <a:ext cx="4464496" cy="12961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3648" y="1546919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i="1" dirty="0" smtClean="0">
                <a:solidFill>
                  <a:prstClr val="black"/>
                </a:solidFill>
                <a:latin typeface="Calibri"/>
              </a:rPr>
              <a:t>электростанция</a:t>
            </a:r>
            <a:endParaRPr lang="ru-RU" sz="1800" b="1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11560" y="2019037"/>
            <a:ext cx="1728192" cy="50405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3568" y="2091045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prstClr val="black"/>
                </a:solidFill>
                <a:latin typeface="Calibri"/>
              </a:rPr>
              <a:t>генераторы</a:t>
            </a: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843808" y="1947029"/>
            <a:ext cx="1728192" cy="72008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43808" y="1928445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i="1" dirty="0" smtClean="0">
                <a:solidFill>
                  <a:prstClr val="black"/>
                </a:solidFill>
                <a:latin typeface="Calibri"/>
              </a:rPr>
              <a:t>Пристанционное сетевое оборудование</a:t>
            </a:r>
            <a:endParaRPr lang="ru-RU" sz="1400" i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 flipV="1">
            <a:off x="4572000" y="2050975"/>
            <a:ext cx="2232248" cy="4007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47849" y="1074222"/>
            <a:ext cx="4456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Утвержденная схема выдачи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мощности в энергосистему</a:t>
            </a:r>
            <a:endParaRPr lang="ru-RU" sz="1600" i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804248" y="1731005"/>
            <a:ext cx="20882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prstClr val="white"/>
                </a:solidFill>
              </a:rPr>
              <a:t>Электросетевая компания</a:t>
            </a: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92080" y="1074222"/>
            <a:ext cx="3923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rgbClr val="C00000"/>
                </a:solidFill>
                <a:latin typeface="Calibri"/>
              </a:rPr>
              <a:t>Изменение (нарушение) схемы выдачи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rgbClr val="C00000"/>
                </a:solidFill>
                <a:latin typeface="Calibri"/>
              </a:rPr>
              <a:t> мощности в энергосистему!</a:t>
            </a:r>
            <a:endParaRPr lang="ru-RU" sz="160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11760" y="2050975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rgbClr val="FF0000"/>
                </a:solidFill>
                <a:latin typeface="Calibri"/>
              </a:rPr>
              <a:t>+</a:t>
            </a:r>
            <a:endParaRPr lang="ru-RU" sz="18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41" name="AutoShape 6"/>
          <p:cNvSpPr>
            <a:spLocks noChangeArrowheads="1"/>
          </p:cNvSpPr>
          <p:nvPr/>
        </p:nvSpPr>
        <p:spPr bwMode="auto">
          <a:xfrm>
            <a:off x="424508" y="2996952"/>
            <a:ext cx="8280920" cy="1055359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28800" rIns="36000" bIns="28800" anchor="ctr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Транзитный </a:t>
            </a:r>
            <a:r>
              <a:rPr lang="ru-RU" sz="1800" b="1" dirty="0" err="1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переток</a:t>
            </a:r>
            <a:r>
              <a:rPr lang="ru-RU" sz="1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«генерация - сеть» бесплатный и не учитывается в составе котловых затрат (НВВ электросетевого комплекса  региона).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Перевод этого перетока в разряд «сеть – сеть» является основанием для  включения объемов транзита и затрат в состав котлового НВВ региона. </a:t>
            </a:r>
            <a:endParaRPr lang="ru-RU" sz="1800" i="1" dirty="0">
              <a:solidFill>
                <a:srgbClr val="C0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061184" y="1794302"/>
            <a:ext cx="15990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i="1" dirty="0" smtClean="0">
                <a:solidFill>
                  <a:prstClr val="black"/>
                </a:solidFill>
                <a:latin typeface="Calibri"/>
              </a:rPr>
              <a:t>Продажа электросетевого оборудования</a:t>
            </a:r>
            <a:endParaRPr lang="ru-RU" sz="14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Стрелка вправо 47"/>
          <p:cNvSpPr/>
          <p:nvPr/>
        </p:nvSpPr>
        <p:spPr>
          <a:xfrm>
            <a:off x="158377" y="4005064"/>
            <a:ext cx="309514" cy="334397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096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39552" y="292586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prstClr val="white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РЕГУЛЯТОРНЫЕ СОГЛАШЕНИЯ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878827" y="303232"/>
            <a:ext cx="3016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C2B59FA-94E0-4A19-A130-819CA8969678}" type="slidenum">
              <a:rPr lang="ru-RU" b="1">
                <a:solidFill>
                  <a:prstClr val="white"/>
                </a:solidFill>
                <a:latin typeface="Arial Narrow" panose="020B0606020202030204" pitchFamily="34" charset="0"/>
              </a:rPr>
              <a:pPr algn="r"/>
              <a:t>16</a:t>
            </a:fld>
            <a:endParaRPr lang="ru-RU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496" y="2996952"/>
            <a:ext cx="8994173" cy="3958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Внесение изменений в 35-ФЗ: создание законодательных оснований для заключения регуляторных соглашений в целях обеспечения долгосрочности </a:t>
            </a:r>
            <a:r>
              <a:rPr lang="ru-RU" sz="1800" dirty="0">
                <a:solidFill>
                  <a:srgbClr val="1F497D"/>
                </a:solidFill>
                <a:latin typeface="Arial Narrow" panose="020B0606020202030204" pitchFamily="34" charset="0"/>
              </a:rPr>
              <a:t>принимаемых тарифных решений, а также </a:t>
            </a:r>
            <a:r>
              <a:rPr lang="ru-RU" sz="1800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применения индивидуального подхода </a:t>
            </a:r>
            <a:r>
              <a:rPr lang="ru-RU" sz="1800" dirty="0">
                <a:solidFill>
                  <a:srgbClr val="1F497D"/>
                </a:solidFill>
                <a:latin typeface="Arial Narrow" panose="020B0606020202030204" pitchFamily="34" charset="0"/>
              </a:rPr>
              <a:t>к решению накопленных проблем в каждом конкретном субъекте </a:t>
            </a:r>
            <a:r>
              <a:rPr lang="ru-RU" sz="1800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РФ</a:t>
            </a:r>
          </a:p>
          <a:p>
            <a:pPr algn="just">
              <a:spcAft>
                <a:spcPts val="0"/>
              </a:spcAft>
            </a:pPr>
            <a:endParaRPr lang="ru-RU" sz="1800" dirty="0" smtClean="0">
              <a:solidFill>
                <a:srgbClr val="1F497D"/>
              </a:solidFill>
              <a:latin typeface="Arial Narrow" panose="020B0606020202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800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Дополнительный механизм</a:t>
            </a:r>
            <a:r>
              <a:rPr lang="ru-RU" sz="1800" dirty="0">
                <a:solidFill>
                  <a:srgbClr val="1F497D"/>
                </a:solidFill>
                <a:latin typeface="Arial Narrow" panose="020B0606020202030204" pitchFamily="34" charset="0"/>
              </a:rPr>
              <a:t> (Центральное звено новой модели - гарантирующая территориальная сетевая организация - ГТСО)</a:t>
            </a:r>
            <a:r>
              <a:rPr lang="ru-RU" sz="1800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:</a:t>
            </a:r>
          </a:p>
          <a:p>
            <a:pPr marL="180975" indent="-180975" algn="just">
              <a:lnSpc>
                <a:spcPct val="8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500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Совершенствование существующей модели </a:t>
            </a:r>
            <a:r>
              <a:rPr lang="ru-RU" sz="1500" dirty="0">
                <a:solidFill>
                  <a:srgbClr val="1F497D"/>
                </a:solidFill>
                <a:latin typeface="Arial Narrow" panose="020B0606020202030204" pitchFamily="34" charset="0"/>
              </a:rPr>
              <a:t>котлового </a:t>
            </a:r>
            <a:r>
              <a:rPr lang="ru-RU" sz="1500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ценообразования:</a:t>
            </a:r>
            <a:endParaRPr lang="ru-RU" sz="1500" dirty="0">
              <a:solidFill>
                <a:srgbClr val="1F497D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решение </a:t>
            </a:r>
            <a:r>
              <a:rPr lang="ru-RU" sz="1500" dirty="0">
                <a:solidFill>
                  <a:srgbClr val="1F497D"/>
                </a:solidFill>
                <a:latin typeface="Arial Narrow" panose="020B0606020202030204" pitchFamily="34" charset="0"/>
              </a:rPr>
              <a:t>о наделении статуса ГТСО принимается на федеральном уровне</a:t>
            </a:r>
          </a:p>
          <a:p>
            <a:pPr marL="285750" indent="-2857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1F497D"/>
                </a:solidFill>
                <a:latin typeface="Arial Narrow" panose="020B0606020202030204" pitchFamily="34" charset="0"/>
              </a:rPr>
              <a:t>все потребители услуг (сбытовые компании в их интересах) заключают договор с ГТСО, независимо от того, к сетям какой ТСО они присоединены</a:t>
            </a:r>
          </a:p>
          <a:p>
            <a:pPr marL="285750" indent="-2857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1F497D"/>
                </a:solidFill>
                <a:latin typeface="Arial Narrow" panose="020B0606020202030204" pitchFamily="34" charset="0"/>
              </a:rPr>
              <a:t>ТСО, не имеющее статус ГТСО, не заключает договоры на оказание услуг по передаче с потребителями и сбытовыми компаниями (в интересах потребителей) </a:t>
            </a:r>
          </a:p>
          <a:p>
            <a:pPr marL="285750" indent="-2857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1F497D"/>
                </a:solidFill>
                <a:latin typeface="Arial Narrow" panose="020B0606020202030204" pitchFamily="34" charset="0"/>
              </a:rPr>
              <a:t>индивидуальные тарифы взаиморасчетов утверждаются между ГТСО и всеми ТСО субъекта РФ, входящих в зону деятельности </a:t>
            </a:r>
            <a:r>
              <a:rPr lang="ru-RU" sz="1500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ГТСО</a:t>
            </a:r>
            <a:endParaRPr lang="ru-RU" sz="1800" dirty="0" smtClean="0">
              <a:solidFill>
                <a:srgbClr val="1F497D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08520" y="764704"/>
            <a:ext cx="55081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3284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</a:pPr>
            <a:r>
              <a:rPr lang="ru-RU" sz="1800" dirty="0">
                <a:solidFill>
                  <a:srgbClr val="1F497D"/>
                </a:solidFill>
                <a:latin typeface="Arial Narrow" panose="020B0606020202030204" pitchFamily="34" charset="0"/>
              </a:rPr>
              <a:t>Стратегией развития электросетевого комплекса предусмотрено для реализации отдельных крупных </a:t>
            </a:r>
            <a:r>
              <a:rPr lang="ru-RU" sz="1800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инвестиционных проектов </a:t>
            </a:r>
            <a:r>
              <a:rPr lang="ru-RU" sz="1800" dirty="0">
                <a:solidFill>
                  <a:srgbClr val="1F497D"/>
                </a:solidFill>
                <a:latin typeface="Arial Narrow" panose="020B0606020202030204" pitchFamily="34" charset="0"/>
              </a:rPr>
              <a:t>и в целях обеспечения гарантий организаций электросетевого комплекса заключение соглашений об условиях осуществления регулируемой деятельности (регуляторных соглашений</a:t>
            </a:r>
            <a:r>
              <a:rPr lang="ru-RU" sz="1800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) </a:t>
            </a:r>
            <a:endParaRPr lang="ru-RU" sz="1800" dirty="0">
              <a:solidFill>
                <a:srgbClr val="1F497D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56176" y="853179"/>
            <a:ext cx="2606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3284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</a:pPr>
            <a:r>
              <a:rPr lang="ru-RU" sz="1800" dirty="0">
                <a:solidFill>
                  <a:srgbClr val="9F3735"/>
                </a:solidFill>
                <a:latin typeface="Arial Narrow" panose="020B0606020202030204" pitchFamily="34" charset="0"/>
              </a:rPr>
              <a:t>Без закрепления статуса регуляторных соглашений в НПА, их заключение носит формальный характер</a:t>
            </a:r>
            <a:endParaRPr lang="ru-RU" sz="1800" dirty="0">
              <a:solidFill>
                <a:srgbClr val="9F3735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5220074" y="1268762"/>
            <a:ext cx="864096" cy="720077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Минус 12"/>
          <p:cNvSpPr/>
          <p:nvPr/>
        </p:nvSpPr>
        <p:spPr>
          <a:xfrm>
            <a:off x="-1332656" y="2287607"/>
            <a:ext cx="11881320" cy="781353"/>
          </a:xfrm>
          <a:prstGeom prst="mathMinus">
            <a:avLst>
              <a:gd name="adj1" fmla="val 11682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Прямоугольник 13"/>
          <p:cNvSpPr/>
          <p:nvPr/>
        </p:nvSpPr>
        <p:spPr>
          <a:xfrm>
            <a:off x="35496" y="2636912"/>
            <a:ext cx="9217026" cy="5760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142240" rIns="142240" bIns="142240" numCol="1" spcCol="1270" anchor="ctr" anchorCtr="0">
            <a:no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РЕШЕНИЕ ПРОБЛЕМ С ЗАКЛЮЧЕНИЕМ РЕГУЛЯТОРНЫХ СОГЛАШЕНИЙ</a:t>
            </a:r>
            <a:endParaRPr lang="ru-RU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40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92586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prstClr val="white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МЕТОДИКА НОРМИРОВАНИЯ ПОТЕРЬ НА ОСНОВЕ СРАВНИТЕЛЬНОГО </a:t>
            </a:r>
            <a:r>
              <a:rPr lang="ru-RU" dirty="0" smtClean="0">
                <a:solidFill>
                  <a:schemeClr val="accent1"/>
                </a:solidFill>
              </a:rPr>
              <a:t>АНАЛИЗА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932527"/>
            <a:ext cx="9036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284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</a:pPr>
            <a:r>
              <a:rPr lang="ru-RU" sz="1600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Приказом Минэнерго России от 07.08.2014 №506 утверждена </a:t>
            </a:r>
            <a:r>
              <a:rPr lang="ru-RU" sz="1600" dirty="0">
                <a:solidFill>
                  <a:srgbClr val="1F497D"/>
                </a:solidFill>
                <a:latin typeface="Arial Narrow" panose="020B0606020202030204" pitchFamily="34" charset="0"/>
              </a:rPr>
              <a:t>Методика </a:t>
            </a:r>
            <a:r>
              <a:rPr lang="ru-RU" sz="1600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определения </a:t>
            </a:r>
            <a:r>
              <a:rPr lang="ru-RU" sz="1600" dirty="0">
                <a:solidFill>
                  <a:srgbClr val="1F497D"/>
                </a:solidFill>
                <a:latin typeface="Arial Narrow" panose="020B0606020202030204" pitchFamily="34" charset="0"/>
              </a:rPr>
              <a:t>нормативов потерь электрической энергии при ее передаче по электрическим </a:t>
            </a:r>
            <a:r>
              <a:rPr lang="ru-RU" sz="1600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сетям на основании которой утверждены нормативы </a:t>
            </a:r>
            <a:r>
              <a:rPr lang="ru-RU" sz="1600" dirty="0">
                <a:solidFill>
                  <a:srgbClr val="1F497D"/>
                </a:solidFill>
                <a:latin typeface="Arial Narrow" panose="020B0606020202030204" pitchFamily="34" charset="0"/>
              </a:rPr>
              <a:t>потерь  электрической энергии при ее передаче по электрическим сетям территориальных сетевых </a:t>
            </a:r>
            <a:r>
              <a:rPr lang="ru-RU" sz="1600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организаций (Приказ </a:t>
            </a:r>
            <a:r>
              <a:rPr lang="ru-RU" sz="1600" dirty="0">
                <a:solidFill>
                  <a:srgbClr val="1F497D"/>
                </a:solidFill>
                <a:latin typeface="Arial Narrow" panose="020B0606020202030204" pitchFamily="34" charset="0"/>
              </a:rPr>
              <a:t>Минэнерго России от 30.09.2014 №</a:t>
            </a:r>
            <a:r>
              <a:rPr lang="ru-RU" sz="1600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674).</a:t>
            </a:r>
            <a:endParaRPr lang="ru-RU" sz="1600" dirty="0">
              <a:solidFill>
                <a:srgbClr val="1F497D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052137"/>
            <a:ext cx="9036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3284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</a:pPr>
            <a:r>
              <a:rPr lang="ru-RU" sz="16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Ключевые отличия Методик, которые приводят к некорректной оценке технологических потерь электроэнергии</a:t>
            </a:r>
            <a:endParaRPr lang="ru-RU" sz="1600" b="1" dirty="0">
              <a:solidFill>
                <a:srgbClr val="1F497D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243203"/>
              </p:ext>
            </p:extLst>
          </p:nvPr>
        </p:nvGraphicFramePr>
        <p:xfrm>
          <a:off x="457200" y="2719171"/>
          <a:ext cx="8219256" cy="3914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6808"/>
                <a:gridCol w="4032448"/>
              </a:tblGrid>
              <a:tr h="2742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Методика по Приказу №674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Методика по Приказу №326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96100">
                <a:tc rowSpan="2">
                  <a:txBody>
                    <a:bodyPr/>
                    <a:lstStyle/>
                    <a:p>
                      <a:pPr marL="285750" indent="-285750" algn="just">
                        <a:lnSpc>
                          <a:spcPct val="110000"/>
                        </a:lnSpc>
                        <a:spcAft>
                          <a:spcPts val="0"/>
                        </a:spcAft>
                        <a:buFontTx/>
                        <a:buChar char="-"/>
                        <a:tabLst>
                          <a:tab pos="630555" algn="l"/>
                        </a:tabLst>
                      </a:pPr>
                      <a:r>
                        <a:rPr lang="ru-RU" sz="1350" b="0" i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Нормативы утверждены в соответствии со</a:t>
                      </a:r>
                      <a:r>
                        <a:rPr lang="ru-RU" sz="1350" b="0" i="0" baseline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статистическими данными в разрезе определенных групп ТСО;</a:t>
                      </a:r>
                    </a:p>
                    <a:p>
                      <a:pPr marL="285750" indent="-285750" algn="just">
                        <a:lnSpc>
                          <a:spcPct val="110000"/>
                        </a:lnSpc>
                        <a:spcAft>
                          <a:spcPts val="0"/>
                        </a:spcAft>
                        <a:buFontTx/>
                        <a:buChar char="-"/>
                        <a:tabLst>
                          <a:tab pos="630555" algn="l"/>
                        </a:tabLst>
                      </a:pPr>
                      <a:r>
                        <a:rPr lang="ru-RU" sz="1350" b="0" i="0" baseline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Не учитываются физические параметры работы сети и состав электросетевого оборудования</a:t>
                      </a:r>
                      <a:endParaRPr lang="ru-RU" sz="1350" b="0" i="0" dirty="0" smtClean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350" b="0" i="0" baseline="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+ Расчет производится в соответствии с фактическим составом и характеристиками оборудования (мощности, протяженности линий, сечение и т.д.)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81218">
                <a:tc vMerge="1">
                  <a:txBody>
                    <a:bodyPr/>
                    <a:lstStyle/>
                    <a:p>
                      <a:pPr marL="285750" indent="-285750" algn="just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  <a:buFontTx/>
                        <a:buChar char="-"/>
                        <a:tabLst>
                          <a:tab pos="630555" algn="l"/>
                        </a:tabLst>
                      </a:pPr>
                      <a:endParaRPr lang="ru-RU" sz="1350" b="0" i="0" kern="1200" dirty="0" smtClean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350" b="0" i="0" baseline="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+ Расчет производится исходя из реальных режимов энергоснабжения (коэффициенты загрузки, реактивная энергия и т.д.)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81218">
                <a:tc>
                  <a:txBody>
                    <a:bodyPr/>
                    <a:lstStyle/>
                    <a:p>
                      <a:pPr marL="285750" indent="-285750" algn="just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  <a:buFontTx/>
                        <a:buChar char="-"/>
                        <a:tabLst>
                          <a:tab pos="630555" algn="l"/>
                        </a:tabLst>
                      </a:pPr>
                      <a:r>
                        <a:rPr lang="ru-RU" sz="1350" b="0" i="0" kern="120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Не учитывает изменение электропотребления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180975" algn="l"/>
                        </a:tabLst>
                      </a:pPr>
                      <a:r>
                        <a:rPr lang="ru-RU" sz="1350" b="0" i="0" kern="1200" baseline="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1350" b="0" i="0" kern="1200" baseline="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50" b="0" i="0" kern="1200" baseline="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Учитывает изменение электропотребления на планируемый период</a:t>
                      </a:r>
                      <a:endParaRPr lang="ru-RU" sz="1350" b="0" i="0" kern="1200" baseline="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1407153">
                <a:tc>
                  <a:txBody>
                    <a:bodyPr/>
                    <a:lstStyle/>
                    <a:p>
                      <a:pPr marL="285750" indent="-285750" algn="just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  <a:buFontTx/>
                        <a:buChar char="-"/>
                        <a:tabLst>
                          <a:tab pos="630555" algn="l"/>
                        </a:tabLst>
                      </a:pPr>
                      <a:r>
                        <a:rPr lang="ru-RU" sz="1350" b="1" i="0" kern="120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Не позволяет достоверно оценить уровень технологических потерь</a:t>
                      </a:r>
                      <a:r>
                        <a:rPr lang="ru-RU" sz="1350" b="1" i="0" kern="1200" baseline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в виду высокой погрешности статистического метода</a:t>
                      </a:r>
                      <a:endParaRPr lang="ru-RU" sz="1350" b="1" i="0" kern="1200" dirty="0" smtClean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350" b="1" i="0" baseline="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1350" b="1" i="0" baseline="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50" b="1" i="0" baseline="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Позволяет с высокой точностью определять уровень технологических потерь как в целом по энергосистеме, так и в отдельных элементах оборудования (основан на законах физики)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878827" y="303232"/>
            <a:ext cx="3016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BC2B59FA-94E0-4A19-A130-819CA8969678}" type="slidenum">
              <a:rPr lang="ru-RU" sz="2000" b="1">
                <a:solidFill>
                  <a:prstClr val="white"/>
                </a:solidFill>
                <a:latin typeface="Arial Narrow" panose="020B0606020202030204" pitchFamily="34" charset="0"/>
              </a:rPr>
              <a:pPr lvl="0" algn="r"/>
              <a:t>17</a:t>
            </a:fld>
            <a:endParaRPr lang="ru-RU" sz="2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16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39552" y="292586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prstClr val="white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ПЕРЕНОС ТАРИФНОГО РЕГУЛИРОВАНИЯ С 1 ИЮЛЯ НА 1 ЯНВАРЯ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878827" y="303232"/>
            <a:ext cx="3016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BC2B59FA-94E0-4A19-A130-819CA8969678}" type="slidenum">
              <a:rPr lang="ru-RU" sz="2000" b="1">
                <a:solidFill>
                  <a:prstClr val="white"/>
                </a:solidFill>
                <a:latin typeface="Arial Narrow" panose="020B0606020202030204" pitchFamily="34" charset="0"/>
              </a:rPr>
              <a:pPr lvl="0" algn="r"/>
              <a:t>18</a:t>
            </a:fld>
            <a:endParaRPr lang="ru-RU" sz="2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97167" y="2589231"/>
            <a:ext cx="3439640" cy="2272426"/>
          </a:xfrm>
          <a:prstGeom prst="roundRect">
            <a:avLst/>
          </a:prstGeom>
          <a:solidFill>
            <a:sysClr val="window" lastClr="FFFFFF">
              <a:alpha val="0"/>
            </a:sysClr>
          </a:solidFill>
          <a:ln w="25400" cap="flat" cmpd="sng" algn="ctr">
            <a:noFill/>
            <a:prstDash val="solid"/>
          </a:ln>
          <a:effectLst/>
        </p:spPr>
        <p:txBody>
          <a:bodyPr wrap="square" lIns="83335" tIns="41670" rIns="83335" bIns="41670">
            <a:spAutoFit/>
          </a:bodyPr>
          <a:lstStyle/>
          <a:p>
            <a:pPr marR="0" lvl="0" algn="ctr" defTabSz="91222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Равенство тарифов в 1-м полугодии и 2-м полугодии предшествующего года приводит к появлению </a:t>
            </a:r>
            <a:r>
              <a:rPr lang="ru-RU" sz="1600" kern="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дополнительных </a:t>
            </a:r>
            <a:r>
              <a:rPr lang="ru-RU" sz="1600" kern="0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расходов, которые </a:t>
            </a:r>
            <a:r>
              <a:rPr lang="ru-RU" sz="1600" b="1" kern="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перекладываются </a:t>
            </a:r>
            <a:r>
              <a:rPr lang="ru-RU" sz="1600" b="1" kern="0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на 2-е полугодие </a:t>
            </a:r>
            <a:r>
              <a:rPr lang="ru-RU" sz="1600" kern="0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очередного года, что </a:t>
            </a:r>
            <a:r>
              <a:rPr lang="ru-RU" sz="1600" kern="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из-за тарифных ограничений приводит </a:t>
            </a:r>
            <a:r>
              <a:rPr lang="ru-RU" sz="1600" kern="0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к некомпенсированным </a:t>
            </a:r>
            <a:r>
              <a:rPr lang="ru-RU" sz="1600" kern="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расходам</a:t>
            </a:r>
            <a:endParaRPr lang="ru-RU" sz="1600" kern="0" dirty="0">
              <a:solidFill>
                <a:schemeClr val="tx2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24941" y="1481627"/>
            <a:ext cx="3295844" cy="8391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lIns="83335" tIns="41670" rIns="83335" bIns="41670" rtlCol="0" anchor="ctr"/>
          <a:lstStyle/>
          <a:p>
            <a:pPr marL="0" marR="0" lvl="0" indent="0" algn="ctr" defTabSz="91222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 smtClean="0">
                <a:solidFill>
                  <a:schemeClr val="bg1"/>
                </a:solidFill>
                <a:latin typeface="Arial Narrow" panose="020B0606020202030204" pitchFamily="34" charset="0"/>
                <a:cs typeface="+mn-cs"/>
              </a:rPr>
              <a:t>ПОСЛЕДСТВИЯ</a:t>
            </a:r>
            <a:r>
              <a:rPr lang="ru-RU" sz="1600" b="1" kern="0" dirty="0" smtClean="0">
                <a:solidFill>
                  <a:srgbClr val="1F497D"/>
                </a:solidFill>
                <a:latin typeface="Arial Narrow" panose="020B0606020202030204" pitchFamily="34" charset="0"/>
                <a:cs typeface="+mn-cs"/>
              </a:rPr>
              <a:t>                            </a:t>
            </a:r>
            <a:r>
              <a:rPr lang="ru-RU" sz="1600" b="1" kern="0" dirty="0" smtClean="0">
                <a:solidFill>
                  <a:schemeClr val="bg1"/>
                </a:solidFill>
                <a:latin typeface="Arial Narrow" panose="020B0606020202030204" pitchFamily="34" charset="0"/>
                <a:cs typeface="+mn-cs"/>
              </a:rPr>
              <a:t>асинхронности</a:t>
            </a:r>
            <a:r>
              <a:rPr lang="ru-RU" sz="1600" b="1" kern="0" dirty="0" smtClean="0">
                <a:solidFill>
                  <a:srgbClr val="1F497D"/>
                </a:solidFill>
                <a:latin typeface="Arial Narrow" panose="020B0606020202030204" pitchFamily="34" charset="0"/>
                <a:cs typeface="+mn-cs"/>
              </a:rPr>
              <a:t> </a:t>
            </a:r>
            <a:r>
              <a:rPr lang="ru-RU" sz="1600" b="1" kern="0" dirty="0" smtClean="0">
                <a:solidFill>
                  <a:schemeClr val="bg1"/>
                </a:solidFill>
                <a:latin typeface="Arial Narrow" panose="020B0606020202030204" pitchFamily="34" charset="0"/>
                <a:cs typeface="+mn-cs"/>
              </a:rPr>
              <a:t>процессов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3664199" y="1481627"/>
            <a:ext cx="2399763" cy="839167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83335" tIns="41670" rIns="83335" bIns="41670" rtlCol="0" anchor="ctr"/>
          <a:lstStyle/>
          <a:p>
            <a:pPr marL="0" marR="0" lvl="0" indent="0" algn="ctr" defTabSz="91222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Narrow" panose="020B0606020202030204" pitchFamily="34" charset="0"/>
                <a:cs typeface="+mn-cs"/>
              </a:rPr>
              <a:t>Противоречия</a:t>
            </a:r>
          </a:p>
        </p:txBody>
      </p:sp>
      <p:sp>
        <p:nvSpPr>
          <p:cNvPr id="17" name="Нашивка 16"/>
          <p:cNvSpPr/>
          <p:nvPr/>
        </p:nvSpPr>
        <p:spPr>
          <a:xfrm>
            <a:off x="1747743" y="1481605"/>
            <a:ext cx="2270797" cy="839193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</a:ln>
          <a:effectLst/>
        </p:spPr>
        <p:txBody>
          <a:bodyPr lIns="83335" tIns="41670" rIns="83335" bIns="41670" rtlCol="0" anchor="ctr"/>
          <a:lstStyle/>
          <a:p>
            <a:pPr marL="0" marR="0" lvl="0" indent="0" algn="ctr" defTabSz="91222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noProof="0" dirty="0" smtClean="0">
                <a:solidFill>
                  <a:srgbClr val="1F497D"/>
                </a:solidFill>
                <a:latin typeface="Arial Narrow" panose="020B0606020202030204" pitchFamily="34" charset="0"/>
                <a:cs typeface="+mn-cs"/>
              </a:rPr>
              <a:t>Балансовое планирование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18" name="Пятиугольник 17"/>
          <p:cNvSpPr/>
          <p:nvPr/>
        </p:nvSpPr>
        <p:spPr>
          <a:xfrm>
            <a:off x="135808" y="1481605"/>
            <a:ext cx="1968902" cy="839193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lIns="83335" tIns="41670" rIns="83335" bIns="41670" rtlCol="0" anchor="ctr"/>
          <a:lstStyle/>
          <a:p>
            <a:pPr algn="ctr" defTabSz="912229"/>
            <a:endParaRPr lang="ru-RU" sz="1600" b="1" dirty="0" smtClean="0">
              <a:solidFill>
                <a:schemeClr val="tx2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algn="ctr" defTabSz="912229"/>
            <a:r>
              <a:rPr lang="ru-RU" sz="16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Бюджетное</a:t>
            </a:r>
            <a:endParaRPr lang="ru-RU" sz="1600" b="1" dirty="0">
              <a:solidFill>
                <a:schemeClr val="tx2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algn="ctr" defTabSz="912229"/>
            <a:r>
              <a:rPr lang="ru-RU" sz="1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планирование</a:t>
            </a:r>
          </a:p>
          <a:p>
            <a:pPr marL="0" marR="0" lvl="0" indent="0" algn="ctr" defTabSz="91222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5807" y="3397930"/>
            <a:ext cx="1770812" cy="822818"/>
          </a:xfrm>
          <a:prstGeom prst="rect">
            <a:avLst/>
          </a:prstGeom>
          <a:noFill/>
        </p:spPr>
        <p:txBody>
          <a:bodyPr wrap="square" lIns="83335" tIns="41670" rIns="83335" bIns="41670" rtlCol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prstClr val="black"/>
                </a:solidFill>
                <a:latin typeface="Calibri"/>
                <a:cs typeface="Times New Roman" pitchFamily="18" charset="0"/>
              </a:defRPr>
            </a:lvl1pPr>
          </a:lstStyle>
          <a:p>
            <a:pPr marL="0" marR="0" lvl="0" indent="0" algn="ctr" defTabSz="91222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anose="020B0606020202030204" pitchFamily="34" charset="0"/>
              </a:rPr>
              <a:t>Бюджетный кодекс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anose="020B0606020202030204" pitchFamily="34" charset="0"/>
              </a:rPr>
              <a:t>РФ от 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anose="020B0606020202030204" pitchFamily="34" charset="0"/>
              </a:rPr>
              <a:t>31.07.1998 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algn="ctr" defTabSz="91222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anose="020B0606020202030204" pitchFamily="34" charset="0"/>
              </a:rPr>
              <a:t>№ 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anose="020B0606020202030204" pitchFamily="34" charset="0"/>
              </a:rPr>
              <a:t>145-ФЗ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44282" y="1824513"/>
            <a:ext cx="1639439" cy="654928"/>
          </a:xfrm>
          <a:prstGeom prst="rect">
            <a:avLst/>
          </a:prstGeom>
          <a:noFill/>
        </p:spPr>
        <p:txBody>
          <a:bodyPr wrap="square" lIns="83335" tIns="41670" rIns="83335" bIns="41670" rtlCol="0" anchor="ctr">
            <a:noAutofit/>
          </a:bodyPr>
          <a:lstStyle/>
          <a:p>
            <a:pPr algn="ctr" defTabSz="912229"/>
            <a:endParaRPr lang="ru-RU" sz="1600" b="1" dirty="0">
              <a:solidFill>
                <a:srgbClr val="1F497D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6706" y="2734662"/>
            <a:ext cx="2399763" cy="330375"/>
          </a:xfrm>
          <a:prstGeom prst="rect">
            <a:avLst/>
          </a:prstGeom>
          <a:noFill/>
        </p:spPr>
        <p:txBody>
          <a:bodyPr wrap="square" lIns="83335" tIns="41670" rIns="83335" bIns="41670" rtlCol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prstClr val="black"/>
                </a:solidFill>
                <a:latin typeface="Calibri"/>
                <a:cs typeface="Times New Roman" pitchFamily="18" charset="0"/>
              </a:defRPr>
            </a:lvl1pPr>
          </a:lstStyle>
          <a:p>
            <a:pPr marL="0" marR="0" lvl="0" indent="0" algn="ctr" defTabSz="91222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с 1 января по 31 декабря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63999" y="3397930"/>
            <a:ext cx="1977551" cy="576596"/>
          </a:xfrm>
          <a:prstGeom prst="rect">
            <a:avLst/>
          </a:prstGeom>
          <a:noFill/>
        </p:spPr>
        <p:txBody>
          <a:bodyPr wrap="square" lIns="83335" tIns="41670" rIns="83335" bIns="41670" rtlCol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prstClr val="black"/>
                </a:solidFill>
                <a:latin typeface="Calibri"/>
                <a:cs typeface="Times New Roman" pitchFamily="18" charset="0"/>
              </a:defRPr>
            </a:lvl1pPr>
          </a:lstStyle>
          <a:p>
            <a:pPr marL="0" marR="0" lvl="0" indent="0" algn="ctr" defTabSz="91222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anose="020B0606020202030204" pitchFamily="34" charset="0"/>
              </a:rPr>
              <a:t>Приказ ФСТ России 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algn="ctr" defTabSz="91222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anose="020B0606020202030204" pitchFamily="34" charset="0"/>
              </a:rPr>
              <a:t>от 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anose="020B0606020202030204" pitchFamily="34" charset="0"/>
              </a:rPr>
              <a:t>12.04.2012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anose="020B0606020202030204" pitchFamily="34" charset="0"/>
              </a:rPr>
              <a:t>№ 53-э/1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22093" y="2731082"/>
            <a:ext cx="2399763" cy="330375"/>
          </a:xfrm>
          <a:prstGeom prst="rect">
            <a:avLst/>
          </a:prstGeom>
          <a:noFill/>
        </p:spPr>
        <p:txBody>
          <a:bodyPr wrap="square" lIns="83335" tIns="41670" rIns="83335" bIns="41670" rtlCol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prstClr val="black"/>
                </a:solidFill>
                <a:latin typeface="Calibri"/>
                <a:cs typeface="Times New Roman" pitchFamily="18" charset="0"/>
              </a:defRPr>
            </a:lvl1pPr>
          </a:lstStyle>
          <a:p>
            <a:pPr marL="0" marR="0" lvl="0" indent="0" algn="ctr" defTabSz="91222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с 1 июля по 30 июня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91471" y="3061457"/>
            <a:ext cx="2032968" cy="1807703"/>
          </a:xfrm>
          <a:prstGeom prst="rect">
            <a:avLst/>
          </a:prstGeom>
          <a:noFill/>
        </p:spPr>
        <p:txBody>
          <a:bodyPr wrap="square" lIns="83335" tIns="41670" rIns="83335" bIns="41670" rtlCol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prstClr val="black"/>
                </a:solidFill>
                <a:latin typeface="Calibri"/>
                <a:cs typeface="Times New Roman" pitchFamily="18" charset="0"/>
              </a:defRPr>
            </a:lvl1pPr>
          </a:lstStyle>
          <a:p>
            <a:pPr marL="0" marR="0" lvl="0" indent="0" algn="ctr" defTabSz="91222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anose="020B0606020202030204" pitchFamily="34" charset="0"/>
              </a:rPr>
              <a:t>осуществляется 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anose="020B0606020202030204" pitchFamily="34" charset="0"/>
              </a:rPr>
              <a:t>тарифное регулирование 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anose="020B0606020202030204" pitchFamily="34" charset="0"/>
              </a:rPr>
              <a:t>согласно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anose="020B0606020202030204" pitchFamily="34" charset="0"/>
              </a:rPr>
              <a:t>п. 11(1) Основ ценообразования, утв. ПП 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anose="020B0606020202030204" pitchFamily="34" charset="0"/>
              </a:rPr>
              <a:t>РФ от 29.12.2011 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algn="ctr" defTabSz="91222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anose="020B0606020202030204" pitchFamily="34" charset="0"/>
              </a:rPr>
              <a:t>№ 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anose="020B0606020202030204" pitchFamily="34" charset="0"/>
              </a:rPr>
              <a:t>1178</a:t>
            </a:r>
          </a:p>
        </p:txBody>
      </p:sp>
    </p:spTree>
    <p:extLst>
      <p:ext uri="{BB962C8B-B14F-4D97-AF65-F5344CB8AC3E}">
        <p14:creationId xmlns:p14="http://schemas.microsoft.com/office/powerpoint/2010/main" val="233253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25881" y="260648"/>
            <a:ext cx="7632848" cy="707886"/>
          </a:xfrm>
          <a:prstGeom prst="rect">
            <a:avLst/>
          </a:prstGeom>
        </p:spPr>
        <p:txBody>
          <a:bodyPr wrap="square" anchor="b">
            <a:spAutoFit/>
          </a:bodyPr>
          <a:lstStyle>
            <a:defPPr>
              <a:defRPr lang="ru-RU"/>
            </a:defPPr>
            <a:lvl1pPr defTabSz="913227" fontAlgn="auto">
              <a:lnSpc>
                <a:spcPct val="80000"/>
              </a:lnSpc>
              <a:spcAft>
                <a:spcPts val="0"/>
              </a:spcAft>
              <a:defRPr>
                <a:solidFill>
                  <a:prstClr val="white"/>
                </a:solidFill>
                <a:latin typeface="Arial Narrow" panose="020B060602020203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ПРЕДЛОЖЕНИЯ ПО ИЗМЕНЕНИЮ ДЕЙСТВУЮЩЕГО </a:t>
            </a:r>
            <a:r>
              <a:rPr lang="ru-RU" dirty="0">
                <a:solidFill>
                  <a:schemeClr val="accent1"/>
                </a:solidFill>
              </a:rPr>
              <a:t>ЗАКОНОДАТЕЛЬСТВА И НОРМАТИВНОЙ БАЗЫ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878827" y="292586"/>
            <a:ext cx="3016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C2B59FA-94E0-4A19-A130-819CA8969678}" type="slidenum">
              <a:rPr lang="ru-RU" b="1">
                <a:solidFill>
                  <a:prstClr val="white"/>
                </a:solidFill>
                <a:latin typeface="Arial Narrow" panose="020B0606020202030204" pitchFamily="34" charset="0"/>
              </a:rPr>
              <a:pPr algn="r"/>
              <a:t>19</a:t>
            </a:fld>
            <a:endParaRPr lang="ru-RU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540757"/>
              </p:ext>
            </p:extLst>
          </p:nvPr>
        </p:nvGraphicFramePr>
        <p:xfrm>
          <a:off x="113834" y="1028006"/>
          <a:ext cx="8946717" cy="5615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3"/>
                <a:gridCol w="2328807"/>
                <a:gridCol w="3456384"/>
                <a:gridCol w="2873493"/>
              </a:tblGrid>
              <a:tr h="4183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№</a:t>
                      </a:r>
                      <a:endParaRPr lang="ru-RU" sz="1350" b="1" kern="12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Проблемы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Предложения ОАО «</a:t>
                      </a:r>
                      <a:r>
                        <a:rPr lang="ru-RU" sz="1350" b="1" kern="1200" dirty="0" err="1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Россети</a:t>
                      </a:r>
                      <a:r>
                        <a:rPr lang="ru-RU" sz="1350" b="1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Результат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1466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0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350" b="0" kern="12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350" b="0" dirty="0" smtClean="0">
                          <a:solidFill>
                            <a:srgbClr val="1F497D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Выпадающие доходы сетевых компаний, связанные с неполной компенсацией в тарифах на передачу электрической энергии расходов, понесённых на технологическое присоединение льготной категории заявителей (15 кВт за 550 рублей)</a:t>
                      </a:r>
                      <a:endParaRPr lang="ru-RU" sz="1350" b="0" i="0" dirty="0" smtClean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350" b="0" i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35-ФЗ: </a:t>
                      </a:r>
                      <a:r>
                        <a:rPr lang="ru-RU" sz="1350" b="0" i="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включение инвестсоставляющей в плату за ТП</a:t>
                      </a:r>
                      <a:endParaRPr lang="ru-RU" sz="1350" b="0" i="0" dirty="0" smtClean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350" b="0" i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1178 ПП РФ, 861 ПП РФ: </a:t>
                      </a:r>
                      <a:r>
                        <a:rPr lang="ru-RU" sz="1350" b="0" i="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увеличение платы за технологическое присоединение для льготной категории заявителей: с 550 рублей до 1000 руб./кВт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350" b="0" i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Разработан и размещен на </a:t>
                      </a:r>
                      <a:r>
                        <a:rPr lang="en-US" sz="1350" b="0" i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www.regulation.gov.ru </a:t>
                      </a:r>
                      <a:r>
                        <a:rPr lang="ru-RU" sz="1350" b="0" i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проект ФЗ, предусматривающий включение инвестиционной составляющей</a:t>
                      </a:r>
                      <a:r>
                        <a:rPr lang="ru-RU" sz="1350" b="0" i="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в плату за ТП для потребителей с максимальной мощностью </a:t>
                      </a:r>
                      <a:endParaRPr lang="en-US" sz="1350" b="0" i="0" baseline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350" b="0" i="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≥ 5 МВт , от 150 кВт до 5 МВт по согласованию сторон, а также ограничен круг льготных потребителей. 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350" b="0" i="0" baseline="0" dirty="0" smtClean="0">
                          <a:solidFill>
                            <a:srgbClr val="9F3735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Выпадающие доходы от ТП компенсируются не полностью ввиду ограничения роста тарифа </a:t>
                      </a:r>
                      <a:endParaRPr lang="ru-RU" sz="1350" b="0" i="0" baseline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0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350" b="0" kern="12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50" b="0" dirty="0" smtClean="0">
                        <a:solidFill>
                          <a:srgbClr val="1F497D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0" dirty="0" smtClean="0">
                          <a:solidFill>
                            <a:srgbClr val="1F497D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Неиспользуемые резервы сетевой мощности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50" b="0" i="0" dirty="0" smtClean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0" i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1178 ПП РФ, 861 ПП РФ: </a:t>
                      </a:r>
                      <a:r>
                        <a:rPr lang="ru-RU" sz="1350" b="0" i="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расчет тарифа и оплата услуг потребителями исходя из максимальной (присоединенной)</a:t>
                      </a:r>
                      <a:r>
                        <a:rPr lang="ru-RU" sz="1350" b="0" i="0" baseline="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мощности</a:t>
                      </a:r>
                      <a:endParaRPr lang="ru-RU" sz="1350" b="0" i="0" dirty="0" smtClean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0" i="0" kern="1200" baseline="0" dirty="0" smtClean="0">
                          <a:solidFill>
                            <a:srgbClr val="9F3735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Подготовлен проект ПП, предусматривающий введение платы за резерв для ограниченного круга потребителей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  <a:tr h="14754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0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350" b="0" kern="12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ru-RU" sz="1350" b="0" dirty="0" smtClean="0">
                          <a:solidFill>
                            <a:srgbClr val="1F497D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Неплатежи гарантирующих поставщиков в адрес ДЗО ОАО «</a:t>
                      </a:r>
                      <a:r>
                        <a:rPr lang="ru-RU" sz="1350" b="0" dirty="0" err="1" smtClean="0">
                          <a:solidFill>
                            <a:srgbClr val="1F497D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Россети</a:t>
                      </a:r>
                      <a:r>
                        <a:rPr lang="ru-RU" sz="1350" b="0" dirty="0" smtClean="0">
                          <a:solidFill>
                            <a:srgbClr val="1F497D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»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lang="ru-RU" sz="1350" b="0" i="0" kern="1200" dirty="0" smtClean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ru-RU" sz="1350" b="0" i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35-ФЗ, 1178 ПП РФ, 861 ПП РФ: </a:t>
                      </a:r>
                      <a:r>
                        <a:rPr lang="ru-RU" sz="1350" b="0" i="0" kern="120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ужесточение ответственности потребителей за неоплату электрической энергии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Принят в первом чтении проект ФЗ №348213-6 «О внесении изменений в отдельные законодательные акты Российской Федерации в связи с укреплением платежной дисциплины потребителей энергоресурсов»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634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44834" y="315411"/>
            <a:ext cx="7555558" cy="345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9" tIns="45695" rIns="91389" bIns="45695" anchor="ctr"/>
          <a:lstStyle/>
          <a:p>
            <a:pPr defTabSz="913711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РОССЕТИ – ОСНОВНЫЕ ПОКАЗАТЕЛИ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1569" y="658201"/>
            <a:ext cx="7341509" cy="338504"/>
          </a:xfrm>
          <a:prstGeom prst="rect">
            <a:avLst/>
          </a:prstGeom>
          <a:noFill/>
        </p:spPr>
        <p:txBody>
          <a:bodyPr wrap="square" lIns="91389" tIns="45695" rIns="91389" bIns="45695" rtlCol="0">
            <a:spAutoFit/>
          </a:bodyPr>
          <a:lstStyle/>
          <a:p>
            <a:pPr defTabSz="913886"/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С</a:t>
            </a:r>
            <a:r>
              <a:rPr lang="ru-RU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оздано 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4 апреля 2013 года по Указу Президента России от 22 ноября 2012 года 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graphicFrame>
        <p:nvGraphicFramePr>
          <p:cNvPr id="299" name="Таблица 2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307301"/>
              </p:ext>
            </p:extLst>
          </p:nvPr>
        </p:nvGraphicFramePr>
        <p:xfrm>
          <a:off x="5220071" y="4941168"/>
          <a:ext cx="3923929" cy="172819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04903"/>
                <a:gridCol w="1019026"/>
              </a:tblGrid>
              <a:tr h="432048"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Распределительный сетевой комплекс </a:t>
                      </a:r>
                      <a:endParaRPr kumimoji="0" lang="ru-RU" sz="16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6512" marR="66512" marT="18000" marB="18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12" marR="66512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Подстанции, шт.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6512" marR="66512" marT="18000" marB="1800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472 </a:t>
                      </a:r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324</a:t>
                      </a:r>
                      <a:endParaRPr lang="ru-RU" sz="1600" b="1" kern="12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6512" marR="66512" marT="18000" marB="18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Трансформаторная мощность, ГВА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6512" marR="66512" marT="18000" marB="1800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411</a:t>
                      </a:r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,5</a:t>
                      </a:r>
                      <a:endParaRPr lang="ru-RU" sz="1600" b="1" kern="12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6512" marR="66512" marT="18000" marB="18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Протяженность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 ЛЭП, тыс. км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6512" marR="66512" marT="18000" marB="1800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2 127</a:t>
                      </a:r>
                      <a:endParaRPr lang="ru-RU" sz="1600" b="1" kern="12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6512" marR="66512" marT="18000" marB="18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300" name="Таблица 2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187118"/>
              </p:ext>
            </p:extLst>
          </p:nvPr>
        </p:nvGraphicFramePr>
        <p:xfrm>
          <a:off x="179512" y="1916833"/>
          <a:ext cx="3672408" cy="198132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24336"/>
                <a:gridCol w="648072"/>
              </a:tblGrid>
              <a:tr h="373126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Магистральный сетевой комплекс</a:t>
                      </a:r>
                      <a:endParaRPr kumimoji="0" lang="ru-RU" sz="16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6512" marR="66512" marT="18000" marB="18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12" marR="66512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31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Подстанции, шт.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6512" marR="66512" marT="18000" marB="1800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919</a:t>
                      </a:r>
                      <a:endParaRPr lang="ru-RU" sz="1600" b="1" kern="12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6512" marR="66512" marT="18000" marB="18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753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Трансформаторная мощность, ГВА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6512" marR="66512" marT="18000" marB="1800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33</a:t>
                      </a:r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ru-RU" sz="1600" b="1" kern="12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6512" marR="66512" marT="18000" marB="18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75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Протяженность ЛЭП, тыс. км</a:t>
                      </a:r>
                    </a:p>
                  </a:txBody>
                  <a:tcPr marL="66512" marR="66512" marT="18000" marB="1800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13</a:t>
                      </a:r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endParaRPr lang="ru-RU" sz="1600" b="1" kern="1200" dirty="0" smtClean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6512" marR="66512" marT="18000" marB="18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01" name="TextBox 300"/>
          <p:cNvSpPr txBox="1"/>
          <p:nvPr/>
        </p:nvSpPr>
        <p:spPr>
          <a:xfrm>
            <a:off x="2675214" y="961626"/>
            <a:ext cx="1104698" cy="523158"/>
          </a:xfrm>
          <a:prstGeom prst="rect">
            <a:avLst/>
          </a:prstGeom>
          <a:noFill/>
        </p:spPr>
        <p:txBody>
          <a:bodyPr wrap="square" lIns="91376" tIns="45689" rIns="91376" bIns="45689" rtlCol="0">
            <a:spAutoFit/>
          </a:bodyPr>
          <a:lstStyle/>
          <a:p>
            <a:pPr defTabSz="913886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217,2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302" name="TextBox 301"/>
          <p:cNvSpPr txBox="1"/>
          <p:nvPr/>
        </p:nvSpPr>
        <p:spPr>
          <a:xfrm>
            <a:off x="3635896" y="1024788"/>
            <a:ext cx="4622849" cy="369269"/>
          </a:xfrm>
          <a:prstGeom prst="rect">
            <a:avLst/>
          </a:prstGeom>
          <a:noFill/>
        </p:spPr>
        <p:txBody>
          <a:bodyPr wrap="square" lIns="91376" tIns="45689" rIns="91376" bIns="45689" rtlCol="0">
            <a:spAutoFit/>
          </a:bodyPr>
          <a:lstStyle/>
          <a:p>
            <a:pPr defTabSz="913886"/>
            <a:r>
              <a:rPr lang="ru-RU" sz="1800" dirty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тыс. человек - общая численность персонала </a:t>
            </a:r>
            <a:endParaRPr lang="ru-RU" sz="1800" dirty="0">
              <a:solidFill>
                <a:srgbClr val="1F497D"/>
              </a:solidFill>
              <a:latin typeface="Dotum" panose="020B0600000101010101" pitchFamily="34" charset="-127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255" y="1178670"/>
            <a:ext cx="4614252" cy="298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5" name="Группа 294"/>
          <p:cNvGrpSpPr/>
          <p:nvPr/>
        </p:nvGrpSpPr>
        <p:grpSpPr>
          <a:xfrm>
            <a:off x="4027837" y="2760751"/>
            <a:ext cx="472155" cy="228120"/>
            <a:chOff x="3752657" y="4293096"/>
            <a:chExt cx="675327" cy="558080"/>
          </a:xfrm>
        </p:grpSpPr>
        <p:cxnSp>
          <p:nvCxnSpPr>
            <p:cNvPr id="296" name="Прямая со стрелкой 295"/>
            <p:cNvCxnSpPr/>
            <p:nvPr/>
          </p:nvCxnSpPr>
          <p:spPr>
            <a:xfrm flipV="1">
              <a:off x="3752657" y="4293096"/>
              <a:ext cx="675327" cy="2"/>
            </a:xfrm>
            <a:prstGeom prst="straightConnector1">
              <a:avLst/>
            </a:prstGeom>
            <a:ln w="1905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Прямая со стрелкой 296"/>
            <p:cNvCxnSpPr/>
            <p:nvPr/>
          </p:nvCxnSpPr>
          <p:spPr>
            <a:xfrm flipV="1">
              <a:off x="3752657" y="4581128"/>
              <a:ext cx="675327" cy="2"/>
            </a:xfrm>
            <a:prstGeom prst="straightConnector1">
              <a:avLst/>
            </a:prstGeom>
            <a:ln w="1905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Прямая со стрелкой 302"/>
            <p:cNvCxnSpPr/>
            <p:nvPr/>
          </p:nvCxnSpPr>
          <p:spPr>
            <a:xfrm flipV="1">
              <a:off x="3752657" y="4851174"/>
              <a:ext cx="675327" cy="2"/>
            </a:xfrm>
            <a:prstGeom prst="straightConnector1">
              <a:avLst/>
            </a:prstGeom>
            <a:ln w="1905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370" y="3861047"/>
            <a:ext cx="5064267" cy="298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4" name="Группа 303"/>
          <p:cNvGrpSpPr/>
          <p:nvPr/>
        </p:nvGrpSpPr>
        <p:grpSpPr>
          <a:xfrm rot="10800000">
            <a:off x="4644009" y="5577143"/>
            <a:ext cx="472155" cy="228120"/>
            <a:chOff x="3752657" y="4293096"/>
            <a:chExt cx="675327" cy="558080"/>
          </a:xfrm>
        </p:grpSpPr>
        <p:cxnSp>
          <p:nvCxnSpPr>
            <p:cNvPr id="305" name="Прямая со стрелкой 304"/>
            <p:cNvCxnSpPr/>
            <p:nvPr/>
          </p:nvCxnSpPr>
          <p:spPr>
            <a:xfrm flipV="1">
              <a:off x="3752657" y="4293096"/>
              <a:ext cx="675327" cy="2"/>
            </a:xfrm>
            <a:prstGeom prst="straightConnector1">
              <a:avLst/>
            </a:prstGeom>
            <a:ln w="1905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Прямая со стрелкой 305"/>
            <p:cNvCxnSpPr/>
            <p:nvPr/>
          </p:nvCxnSpPr>
          <p:spPr>
            <a:xfrm flipV="1">
              <a:off x="3752657" y="4581128"/>
              <a:ext cx="675327" cy="2"/>
            </a:xfrm>
            <a:prstGeom prst="straightConnector1">
              <a:avLst/>
            </a:prstGeom>
            <a:ln w="1905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Прямая со стрелкой 306"/>
            <p:cNvCxnSpPr/>
            <p:nvPr/>
          </p:nvCxnSpPr>
          <p:spPr>
            <a:xfrm flipV="1">
              <a:off x="3752657" y="4851174"/>
              <a:ext cx="675327" cy="2"/>
            </a:xfrm>
            <a:prstGeom prst="straightConnector1">
              <a:avLst/>
            </a:prstGeom>
            <a:ln w="1905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80769" y="294929"/>
            <a:ext cx="576064" cy="365125"/>
          </a:xfrm>
        </p:spPr>
        <p:txBody>
          <a:bodyPr/>
          <a:lstStyle/>
          <a:p>
            <a:fld id="{1640ED5F-A6F8-401D-8C6E-1401739B8009}" type="slidenum">
              <a:rPr lang="ru-RU" sz="1800" b="1" smtClean="0">
                <a:solidFill>
                  <a:prstClr val="white"/>
                </a:solidFill>
                <a:latin typeface="Arial Narrow" panose="020B0606020202030204" pitchFamily="34" charset="0"/>
              </a:rPr>
              <a:pPr/>
              <a:t>2</a:t>
            </a:fld>
            <a:endParaRPr lang="ru-RU" sz="18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Freeform 90"/>
          <p:cNvSpPr>
            <a:spLocks/>
          </p:cNvSpPr>
          <p:nvPr/>
        </p:nvSpPr>
        <p:spPr bwMode="auto">
          <a:xfrm>
            <a:off x="4539154" y="3108915"/>
            <a:ext cx="102473" cy="114749"/>
          </a:xfrm>
          <a:custGeom>
            <a:avLst/>
            <a:gdLst>
              <a:gd name="connsiteX0" fmla="*/ 10000 w 10000"/>
              <a:gd name="connsiteY0" fmla="*/ 6652 h 10811"/>
              <a:gd name="connsiteX1" fmla="*/ 10000 w 10000"/>
              <a:gd name="connsiteY1" fmla="*/ 6652 h 10811"/>
              <a:gd name="connsiteX2" fmla="*/ 10000 w 10000"/>
              <a:gd name="connsiteY2" fmla="*/ 7014 h 10811"/>
              <a:gd name="connsiteX3" fmla="*/ 9892 w 10000"/>
              <a:gd name="connsiteY3" fmla="*/ 7376 h 10811"/>
              <a:gd name="connsiteX4" fmla="*/ 9730 w 10000"/>
              <a:gd name="connsiteY4" fmla="*/ 7647 h 10811"/>
              <a:gd name="connsiteX5" fmla="*/ 9568 w 10000"/>
              <a:gd name="connsiteY5" fmla="*/ 7919 h 10811"/>
              <a:gd name="connsiteX6" fmla="*/ 9405 w 10000"/>
              <a:gd name="connsiteY6" fmla="*/ 8145 h 10811"/>
              <a:gd name="connsiteX7" fmla="*/ 9135 w 10000"/>
              <a:gd name="connsiteY7" fmla="*/ 8326 h 10811"/>
              <a:gd name="connsiteX8" fmla="*/ 8595 w 10000"/>
              <a:gd name="connsiteY8" fmla="*/ 8643 h 10811"/>
              <a:gd name="connsiteX9" fmla="*/ 8000 w 10000"/>
              <a:gd name="connsiteY9" fmla="*/ 8869 h 10811"/>
              <a:gd name="connsiteX10" fmla="*/ 8912 w 10000"/>
              <a:gd name="connsiteY10" fmla="*/ 10811 h 10811"/>
              <a:gd name="connsiteX11" fmla="*/ 6811 w 10000"/>
              <a:gd name="connsiteY11" fmla="*/ 9367 h 10811"/>
              <a:gd name="connsiteX12" fmla="*/ 6378 w 10000"/>
              <a:gd name="connsiteY12" fmla="*/ 9683 h 10811"/>
              <a:gd name="connsiteX13" fmla="*/ 6378 w 10000"/>
              <a:gd name="connsiteY13" fmla="*/ 9683 h 10811"/>
              <a:gd name="connsiteX14" fmla="*/ 6000 w 10000"/>
              <a:gd name="connsiteY14" fmla="*/ 10000 h 10811"/>
              <a:gd name="connsiteX15" fmla="*/ 6000 w 10000"/>
              <a:gd name="connsiteY15" fmla="*/ 10000 h 10811"/>
              <a:gd name="connsiteX16" fmla="*/ 6000 w 10000"/>
              <a:gd name="connsiteY16" fmla="*/ 10000 h 10811"/>
              <a:gd name="connsiteX17" fmla="*/ 5405 w 10000"/>
              <a:gd name="connsiteY17" fmla="*/ 9095 h 10811"/>
              <a:gd name="connsiteX18" fmla="*/ 4649 w 10000"/>
              <a:gd name="connsiteY18" fmla="*/ 8190 h 10811"/>
              <a:gd name="connsiteX19" fmla="*/ 3081 w 10000"/>
              <a:gd name="connsiteY19" fmla="*/ 6380 h 10811"/>
              <a:gd name="connsiteX20" fmla="*/ 2270 w 10000"/>
              <a:gd name="connsiteY20" fmla="*/ 5430 h 10811"/>
              <a:gd name="connsiteX21" fmla="*/ 1568 w 10000"/>
              <a:gd name="connsiteY21" fmla="*/ 4480 h 10811"/>
              <a:gd name="connsiteX22" fmla="*/ 865 w 10000"/>
              <a:gd name="connsiteY22" fmla="*/ 3439 h 10811"/>
              <a:gd name="connsiteX23" fmla="*/ 216 w 10000"/>
              <a:gd name="connsiteY23" fmla="*/ 2308 h 10811"/>
              <a:gd name="connsiteX24" fmla="*/ 216 w 10000"/>
              <a:gd name="connsiteY24" fmla="*/ 2308 h 10811"/>
              <a:gd name="connsiteX25" fmla="*/ 54 w 10000"/>
              <a:gd name="connsiteY25" fmla="*/ 1765 h 10811"/>
              <a:gd name="connsiteX26" fmla="*/ 0 w 10000"/>
              <a:gd name="connsiteY26" fmla="*/ 1403 h 10811"/>
              <a:gd name="connsiteX27" fmla="*/ 54 w 10000"/>
              <a:gd name="connsiteY27" fmla="*/ 1222 h 10811"/>
              <a:gd name="connsiteX28" fmla="*/ 108 w 10000"/>
              <a:gd name="connsiteY28" fmla="*/ 1086 h 10811"/>
              <a:gd name="connsiteX29" fmla="*/ 324 w 10000"/>
              <a:gd name="connsiteY29" fmla="*/ 860 h 10811"/>
              <a:gd name="connsiteX30" fmla="*/ 541 w 10000"/>
              <a:gd name="connsiteY30" fmla="*/ 769 h 10811"/>
              <a:gd name="connsiteX31" fmla="*/ 919 w 10000"/>
              <a:gd name="connsiteY31" fmla="*/ 588 h 10811"/>
              <a:gd name="connsiteX32" fmla="*/ 1297 w 10000"/>
              <a:gd name="connsiteY32" fmla="*/ 498 h 10811"/>
              <a:gd name="connsiteX33" fmla="*/ 1676 w 10000"/>
              <a:gd name="connsiteY33" fmla="*/ 362 h 10811"/>
              <a:gd name="connsiteX34" fmla="*/ 1676 w 10000"/>
              <a:gd name="connsiteY34" fmla="*/ 362 h 10811"/>
              <a:gd name="connsiteX35" fmla="*/ 2000 w 10000"/>
              <a:gd name="connsiteY35" fmla="*/ 181 h 10811"/>
              <a:gd name="connsiteX36" fmla="*/ 2270 w 10000"/>
              <a:gd name="connsiteY36" fmla="*/ 90 h 10811"/>
              <a:gd name="connsiteX37" fmla="*/ 2595 w 10000"/>
              <a:gd name="connsiteY37" fmla="*/ 45 h 10811"/>
              <a:gd name="connsiteX38" fmla="*/ 2811 w 10000"/>
              <a:gd name="connsiteY38" fmla="*/ 0 h 10811"/>
              <a:gd name="connsiteX39" fmla="*/ 3027 w 10000"/>
              <a:gd name="connsiteY39" fmla="*/ 45 h 10811"/>
              <a:gd name="connsiteX40" fmla="*/ 3243 w 10000"/>
              <a:gd name="connsiteY40" fmla="*/ 90 h 10811"/>
              <a:gd name="connsiteX41" fmla="*/ 3730 w 10000"/>
              <a:gd name="connsiteY41" fmla="*/ 317 h 10811"/>
              <a:gd name="connsiteX42" fmla="*/ 4216 w 10000"/>
              <a:gd name="connsiteY42" fmla="*/ 498 h 10811"/>
              <a:gd name="connsiteX43" fmla="*/ 4973 w 10000"/>
              <a:gd name="connsiteY43" fmla="*/ 769 h 10811"/>
              <a:gd name="connsiteX44" fmla="*/ 5405 w 10000"/>
              <a:gd name="connsiteY44" fmla="*/ 860 h 10811"/>
              <a:gd name="connsiteX45" fmla="*/ 5892 w 10000"/>
              <a:gd name="connsiteY45" fmla="*/ 905 h 10811"/>
              <a:gd name="connsiteX46" fmla="*/ 6541 w 10000"/>
              <a:gd name="connsiteY46" fmla="*/ 995 h 10811"/>
              <a:gd name="connsiteX47" fmla="*/ 7189 w 10000"/>
              <a:gd name="connsiteY47" fmla="*/ 995 h 10811"/>
              <a:gd name="connsiteX48" fmla="*/ 7189 w 10000"/>
              <a:gd name="connsiteY48" fmla="*/ 995 h 10811"/>
              <a:gd name="connsiteX49" fmla="*/ 8649 w 10000"/>
              <a:gd name="connsiteY49" fmla="*/ 2986 h 10811"/>
              <a:gd name="connsiteX50" fmla="*/ 8649 w 10000"/>
              <a:gd name="connsiteY50" fmla="*/ 2986 h 10811"/>
              <a:gd name="connsiteX51" fmla="*/ 9081 w 10000"/>
              <a:gd name="connsiteY51" fmla="*/ 3801 h 10811"/>
              <a:gd name="connsiteX52" fmla="*/ 9459 w 10000"/>
              <a:gd name="connsiteY52" fmla="*/ 4615 h 10811"/>
              <a:gd name="connsiteX53" fmla="*/ 9838 w 10000"/>
              <a:gd name="connsiteY53" fmla="*/ 5566 h 10811"/>
              <a:gd name="connsiteX54" fmla="*/ 10000 w 10000"/>
              <a:gd name="connsiteY54" fmla="*/ 6652 h 10811"/>
              <a:gd name="connsiteX55" fmla="*/ 10000 w 10000"/>
              <a:gd name="connsiteY55" fmla="*/ 6652 h 10811"/>
              <a:gd name="connsiteX56" fmla="*/ 10000 w 10000"/>
              <a:gd name="connsiteY56" fmla="*/ 6652 h 10811"/>
              <a:gd name="connsiteX0" fmla="*/ 10000 w 10000"/>
              <a:gd name="connsiteY0" fmla="*/ 6652 h 10811"/>
              <a:gd name="connsiteX1" fmla="*/ 10000 w 10000"/>
              <a:gd name="connsiteY1" fmla="*/ 6652 h 10811"/>
              <a:gd name="connsiteX2" fmla="*/ 10000 w 10000"/>
              <a:gd name="connsiteY2" fmla="*/ 7014 h 10811"/>
              <a:gd name="connsiteX3" fmla="*/ 9892 w 10000"/>
              <a:gd name="connsiteY3" fmla="*/ 7376 h 10811"/>
              <a:gd name="connsiteX4" fmla="*/ 9730 w 10000"/>
              <a:gd name="connsiteY4" fmla="*/ 7647 h 10811"/>
              <a:gd name="connsiteX5" fmla="*/ 9568 w 10000"/>
              <a:gd name="connsiteY5" fmla="*/ 7919 h 10811"/>
              <a:gd name="connsiteX6" fmla="*/ 9405 w 10000"/>
              <a:gd name="connsiteY6" fmla="*/ 8145 h 10811"/>
              <a:gd name="connsiteX7" fmla="*/ 9135 w 10000"/>
              <a:gd name="connsiteY7" fmla="*/ 8326 h 10811"/>
              <a:gd name="connsiteX8" fmla="*/ 8595 w 10000"/>
              <a:gd name="connsiteY8" fmla="*/ 8643 h 10811"/>
              <a:gd name="connsiteX9" fmla="*/ 8000 w 10000"/>
              <a:gd name="connsiteY9" fmla="*/ 8869 h 10811"/>
              <a:gd name="connsiteX10" fmla="*/ 8912 w 10000"/>
              <a:gd name="connsiteY10" fmla="*/ 10811 h 10811"/>
              <a:gd name="connsiteX11" fmla="*/ 6811 w 10000"/>
              <a:gd name="connsiteY11" fmla="*/ 9367 h 10811"/>
              <a:gd name="connsiteX12" fmla="*/ 6378 w 10000"/>
              <a:gd name="connsiteY12" fmla="*/ 9683 h 10811"/>
              <a:gd name="connsiteX13" fmla="*/ 6378 w 10000"/>
              <a:gd name="connsiteY13" fmla="*/ 9683 h 10811"/>
              <a:gd name="connsiteX14" fmla="*/ 6000 w 10000"/>
              <a:gd name="connsiteY14" fmla="*/ 10000 h 10811"/>
              <a:gd name="connsiteX15" fmla="*/ 6000 w 10000"/>
              <a:gd name="connsiteY15" fmla="*/ 10000 h 10811"/>
              <a:gd name="connsiteX16" fmla="*/ 6000 w 10000"/>
              <a:gd name="connsiteY16" fmla="*/ 10000 h 10811"/>
              <a:gd name="connsiteX17" fmla="*/ 5405 w 10000"/>
              <a:gd name="connsiteY17" fmla="*/ 9095 h 10811"/>
              <a:gd name="connsiteX18" fmla="*/ 4649 w 10000"/>
              <a:gd name="connsiteY18" fmla="*/ 8190 h 10811"/>
              <a:gd name="connsiteX19" fmla="*/ 3081 w 10000"/>
              <a:gd name="connsiteY19" fmla="*/ 6380 h 10811"/>
              <a:gd name="connsiteX20" fmla="*/ 0 w 10000"/>
              <a:gd name="connsiteY20" fmla="*/ 8198 h 10811"/>
              <a:gd name="connsiteX21" fmla="*/ 1568 w 10000"/>
              <a:gd name="connsiteY21" fmla="*/ 4480 h 10811"/>
              <a:gd name="connsiteX22" fmla="*/ 865 w 10000"/>
              <a:gd name="connsiteY22" fmla="*/ 3439 h 10811"/>
              <a:gd name="connsiteX23" fmla="*/ 216 w 10000"/>
              <a:gd name="connsiteY23" fmla="*/ 2308 h 10811"/>
              <a:gd name="connsiteX24" fmla="*/ 216 w 10000"/>
              <a:gd name="connsiteY24" fmla="*/ 2308 h 10811"/>
              <a:gd name="connsiteX25" fmla="*/ 54 w 10000"/>
              <a:gd name="connsiteY25" fmla="*/ 1765 h 10811"/>
              <a:gd name="connsiteX26" fmla="*/ 0 w 10000"/>
              <a:gd name="connsiteY26" fmla="*/ 1403 h 10811"/>
              <a:gd name="connsiteX27" fmla="*/ 54 w 10000"/>
              <a:gd name="connsiteY27" fmla="*/ 1222 h 10811"/>
              <a:gd name="connsiteX28" fmla="*/ 108 w 10000"/>
              <a:gd name="connsiteY28" fmla="*/ 1086 h 10811"/>
              <a:gd name="connsiteX29" fmla="*/ 324 w 10000"/>
              <a:gd name="connsiteY29" fmla="*/ 860 h 10811"/>
              <a:gd name="connsiteX30" fmla="*/ 541 w 10000"/>
              <a:gd name="connsiteY30" fmla="*/ 769 h 10811"/>
              <a:gd name="connsiteX31" fmla="*/ 919 w 10000"/>
              <a:gd name="connsiteY31" fmla="*/ 588 h 10811"/>
              <a:gd name="connsiteX32" fmla="*/ 1297 w 10000"/>
              <a:gd name="connsiteY32" fmla="*/ 498 h 10811"/>
              <a:gd name="connsiteX33" fmla="*/ 1676 w 10000"/>
              <a:gd name="connsiteY33" fmla="*/ 362 h 10811"/>
              <a:gd name="connsiteX34" fmla="*/ 1676 w 10000"/>
              <a:gd name="connsiteY34" fmla="*/ 362 h 10811"/>
              <a:gd name="connsiteX35" fmla="*/ 2000 w 10000"/>
              <a:gd name="connsiteY35" fmla="*/ 181 h 10811"/>
              <a:gd name="connsiteX36" fmla="*/ 2270 w 10000"/>
              <a:gd name="connsiteY36" fmla="*/ 90 h 10811"/>
              <a:gd name="connsiteX37" fmla="*/ 2595 w 10000"/>
              <a:gd name="connsiteY37" fmla="*/ 45 h 10811"/>
              <a:gd name="connsiteX38" fmla="*/ 2811 w 10000"/>
              <a:gd name="connsiteY38" fmla="*/ 0 h 10811"/>
              <a:gd name="connsiteX39" fmla="*/ 3027 w 10000"/>
              <a:gd name="connsiteY39" fmla="*/ 45 h 10811"/>
              <a:gd name="connsiteX40" fmla="*/ 3243 w 10000"/>
              <a:gd name="connsiteY40" fmla="*/ 90 h 10811"/>
              <a:gd name="connsiteX41" fmla="*/ 3730 w 10000"/>
              <a:gd name="connsiteY41" fmla="*/ 317 h 10811"/>
              <a:gd name="connsiteX42" fmla="*/ 4216 w 10000"/>
              <a:gd name="connsiteY42" fmla="*/ 498 h 10811"/>
              <a:gd name="connsiteX43" fmla="*/ 4973 w 10000"/>
              <a:gd name="connsiteY43" fmla="*/ 769 h 10811"/>
              <a:gd name="connsiteX44" fmla="*/ 5405 w 10000"/>
              <a:gd name="connsiteY44" fmla="*/ 860 h 10811"/>
              <a:gd name="connsiteX45" fmla="*/ 5892 w 10000"/>
              <a:gd name="connsiteY45" fmla="*/ 905 h 10811"/>
              <a:gd name="connsiteX46" fmla="*/ 6541 w 10000"/>
              <a:gd name="connsiteY46" fmla="*/ 995 h 10811"/>
              <a:gd name="connsiteX47" fmla="*/ 7189 w 10000"/>
              <a:gd name="connsiteY47" fmla="*/ 995 h 10811"/>
              <a:gd name="connsiteX48" fmla="*/ 7189 w 10000"/>
              <a:gd name="connsiteY48" fmla="*/ 995 h 10811"/>
              <a:gd name="connsiteX49" fmla="*/ 8649 w 10000"/>
              <a:gd name="connsiteY49" fmla="*/ 2986 h 10811"/>
              <a:gd name="connsiteX50" fmla="*/ 8649 w 10000"/>
              <a:gd name="connsiteY50" fmla="*/ 2986 h 10811"/>
              <a:gd name="connsiteX51" fmla="*/ 9081 w 10000"/>
              <a:gd name="connsiteY51" fmla="*/ 3801 h 10811"/>
              <a:gd name="connsiteX52" fmla="*/ 9459 w 10000"/>
              <a:gd name="connsiteY52" fmla="*/ 4615 h 10811"/>
              <a:gd name="connsiteX53" fmla="*/ 9838 w 10000"/>
              <a:gd name="connsiteY53" fmla="*/ 5566 h 10811"/>
              <a:gd name="connsiteX54" fmla="*/ 10000 w 10000"/>
              <a:gd name="connsiteY54" fmla="*/ 6652 h 10811"/>
              <a:gd name="connsiteX55" fmla="*/ 10000 w 10000"/>
              <a:gd name="connsiteY55" fmla="*/ 6652 h 10811"/>
              <a:gd name="connsiteX56" fmla="*/ 10000 w 10000"/>
              <a:gd name="connsiteY56" fmla="*/ 6652 h 10811"/>
              <a:gd name="connsiteX0" fmla="*/ 10000 w 10000"/>
              <a:gd name="connsiteY0" fmla="*/ 6652 h 10811"/>
              <a:gd name="connsiteX1" fmla="*/ 10000 w 10000"/>
              <a:gd name="connsiteY1" fmla="*/ 6652 h 10811"/>
              <a:gd name="connsiteX2" fmla="*/ 10000 w 10000"/>
              <a:gd name="connsiteY2" fmla="*/ 7014 h 10811"/>
              <a:gd name="connsiteX3" fmla="*/ 9892 w 10000"/>
              <a:gd name="connsiteY3" fmla="*/ 7376 h 10811"/>
              <a:gd name="connsiteX4" fmla="*/ 9730 w 10000"/>
              <a:gd name="connsiteY4" fmla="*/ 7647 h 10811"/>
              <a:gd name="connsiteX5" fmla="*/ 9568 w 10000"/>
              <a:gd name="connsiteY5" fmla="*/ 7919 h 10811"/>
              <a:gd name="connsiteX6" fmla="*/ 9405 w 10000"/>
              <a:gd name="connsiteY6" fmla="*/ 8145 h 10811"/>
              <a:gd name="connsiteX7" fmla="*/ 9135 w 10000"/>
              <a:gd name="connsiteY7" fmla="*/ 8326 h 10811"/>
              <a:gd name="connsiteX8" fmla="*/ 8595 w 10000"/>
              <a:gd name="connsiteY8" fmla="*/ 8643 h 10811"/>
              <a:gd name="connsiteX9" fmla="*/ 8000 w 10000"/>
              <a:gd name="connsiteY9" fmla="*/ 8869 h 10811"/>
              <a:gd name="connsiteX10" fmla="*/ 8912 w 10000"/>
              <a:gd name="connsiteY10" fmla="*/ 10811 h 10811"/>
              <a:gd name="connsiteX11" fmla="*/ 6811 w 10000"/>
              <a:gd name="connsiteY11" fmla="*/ 9367 h 10811"/>
              <a:gd name="connsiteX12" fmla="*/ 6378 w 10000"/>
              <a:gd name="connsiteY12" fmla="*/ 9683 h 10811"/>
              <a:gd name="connsiteX13" fmla="*/ 6378 w 10000"/>
              <a:gd name="connsiteY13" fmla="*/ 9683 h 10811"/>
              <a:gd name="connsiteX14" fmla="*/ 6000 w 10000"/>
              <a:gd name="connsiteY14" fmla="*/ 10000 h 10811"/>
              <a:gd name="connsiteX15" fmla="*/ 6000 w 10000"/>
              <a:gd name="connsiteY15" fmla="*/ 10000 h 10811"/>
              <a:gd name="connsiteX16" fmla="*/ 6000 w 10000"/>
              <a:gd name="connsiteY16" fmla="*/ 10000 h 10811"/>
              <a:gd name="connsiteX17" fmla="*/ 5405 w 10000"/>
              <a:gd name="connsiteY17" fmla="*/ 9095 h 10811"/>
              <a:gd name="connsiteX18" fmla="*/ 4649 w 10000"/>
              <a:gd name="connsiteY18" fmla="*/ 8190 h 10811"/>
              <a:gd name="connsiteX19" fmla="*/ 1317 w 10000"/>
              <a:gd name="connsiteY19" fmla="*/ 10000 h 10811"/>
              <a:gd name="connsiteX20" fmla="*/ 0 w 10000"/>
              <a:gd name="connsiteY20" fmla="*/ 8198 h 10811"/>
              <a:gd name="connsiteX21" fmla="*/ 1568 w 10000"/>
              <a:gd name="connsiteY21" fmla="*/ 4480 h 10811"/>
              <a:gd name="connsiteX22" fmla="*/ 865 w 10000"/>
              <a:gd name="connsiteY22" fmla="*/ 3439 h 10811"/>
              <a:gd name="connsiteX23" fmla="*/ 216 w 10000"/>
              <a:gd name="connsiteY23" fmla="*/ 2308 h 10811"/>
              <a:gd name="connsiteX24" fmla="*/ 216 w 10000"/>
              <a:gd name="connsiteY24" fmla="*/ 2308 h 10811"/>
              <a:gd name="connsiteX25" fmla="*/ 54 w 10000"/>
              <a:gd name="connsiteY25" fmla="*/ 1765 h 10811"/>
              <a:gd name="connsiteX26" fmla="*/ 0 w 10000"/>
              <a:gd name="connsiteY26" fmla="*/ 1403 h 10811"/>
              <a:gd name="connsiteX27" fmla="*/ 54 w 10000"/>
              <a:gd name="connsiteY27" fmla="*/ 1222 h 10811"/>
              <a:gd name="connsiteX28" fmla="*/ 108 w 10000"/>
              <a:gd name="connsiteY28" fmla="*/ 1086 h 10811"/>
              <a:gd name="connsiteX29" fmla="*/ 324 w 10000"/>
              <a:gd name="connsiteY29" fmla="*/ 860 h 10811"/>
              <a:gd name="connsiteX30" fmla="*/ 541 w 10000"/>
              <a:gd name="connsiteY30" fmla="*/ 769 h 10811"/>
              <a:gd name="connsiteX31" fmla="*/ 919 w 10000"/>
              <a:gd name="connsiteY31" fmla="*/ 588 h 10811"/>
              <a:gd name="connsiteX32" fmla="*/ 1297 w 10000"/>
              <a:gd name="connsiteY32" fmla="*/ 498 h 10811"/>
              <a:gd name="connsiteX33" fmla="*/ 1676 w 10000"/>
              <a:gd name="connsiteY33" fmla="*/ 362 h 10811"/>
              <a:gd name="connsiteX34" fmla="*/ 1676 w 10000"/>
              <a:gd name="connsiteY34" fmla="*/ 362 h 10811"/>
              <a:gd name="connsiteX35" fmla="*/ 2000 w 10000"/>
              <a:gd name="connsiteY35" fmla="*/ 181 h 10811"/>
              <a:gd name="connsiteX36" fmla="*/ 2270 w 10000"/>
              <a:gd name="connsiteY36" fmla="*/ 90 h 10811"/>
              <a:gd name="connsiteX37" fmla="*/ 2595 w 10000"/>
              <a:gd name="connsiteY37" fmla="*/ 45 h 10811"/>
              <a:gd name="connsiteX38" fmla="*/ 2811 w 10000"/>
              <a:gd name="connsiteY38" fmla="*/ 0 h 10811"/>
              <a:gd name="connsiteX39" fmla="*/ 3027 w 10000"/>
              <a:gd name="connsiteY39" fmla="*/ 45 h 10811"/>
              <a:gd name="connsiteX40" fmla="*/ 3243 w 10000"/>
              <a:gd name="connsiteY40" fmla="*/ 90 h 10811"/>
              <a:gd name="connsiteX41" fmla="*/ 3730 w 10000"/>
              <a:gd name="connsiteY41" fmla="*/ 317 h 10811"/>
              <a:gd name="connsiteX42" fmla="*/ 4216 w 10000"/>
              <a:gd name="connsiteY42" fmla="*/ 498 h 10811"/>
              <a:gd name="connsiteX43" fmla="*/ 4973 w 10000"/>
              <a:gd name="connsiteY43" fmla="*/ 769 h 10811"/>
              <a:gd name="connsiteX44" fmla="*/ 5405 w 10000"/>
              <a:gd name="connsiteY44" fmla="*/ 860 h 10811"/>
              <a:gd name="connsiteX45" fmla="*/ 5892 w 10000"/>
              <a:gd name="connsiteY45" fmla="*/ 905 h 10811"/>
              <a:gd name="connsiteX46" fmla="*/ 6541 w 10000"/>
              <a:gd name="connsiteY46" fmla="*/ 995 h 10811"/>
              <a:gd name="connsiteX47" fmla="*/ 7189 w 10000"/>
              <a:gd name="connsiteY47" fmla="*/ 995 h 10811"/>
              <a:gd name="connsiteX48" fmla="*/ 7189 w 10000"/>
              <a:gd name="connsiteY48" fmla="*/ 995 h 10811"/>
              <a:gd name="connsiteX49" fmla="*/ 8649 w 10000"/>
              <a:gd name="connsiteY49" fmla="*/ 2986 h 10811"/>
              <a:gd name="connsiteX50" fmla="*/ 8649 w 10000"/>
              <a:gd name="connsiteY50" fmla="*/ 2986 h 10811"/>
              <a:gd name="connsiteX51" fmla="*/ 9081 w 10000"/>
              <a:gd name="connsiteY51" fmla="*/ 3801 h 10811"/>
              <a:gd name="connsiteX52" fmla="*/ 9459 w 10000"/>
              <a:gd name="connsiteY52" fmla="*/ 4615 h 10811"/>
              <a:gd name="connsiteX53" fmla="*/ 9838 w 10000"/>
              <a:gd name="connsiteY53" fmla="*/ 5566 h 10811"/>
              <a:gd name="connsiteX54" fmla="*/ 10000 w 10000"/>
              <a:gd name="connsiteY54" fmla="*/ 6652 h 10811"/>
              <a:gd name="connsiteX55" fmla="*/ 10000 w 10000"/>
              <a:gd name="connsiteY55" fmla="*/ 6652 h 10811"/>
              <a:gd name="connsiteX56" fmla="*/ 10000 w 10000"/>
              <a:gd name="connsiteY56" fmla="*/ 6652 h 10811"/>
              <a:gd name="connsiteX0" fmla="*/ 10000 w 10000"/>
              <a:gd name="connsiteY0" fmla="*/ 6652 h 10811"/>
              <a:gd name="connsiteX1" fmla="*/ 10000 w 10000"/>
              <a:gd name="connsiteY1" fmla="*/ 6652 h 10811"/>
              <a:gd name="connsiteX2" fmla="*/ 10000 w 10000"/>
              <a:gd name="connsiteY2" fmla="*/ 7014 h 10811"/>
              <a:gd name="connsiteX3" fmla="*/ 9892 w 10000"/>
              <a:gd name="connsiteY3" fmla="*/ 7376 h 10811"/>
              <a:gd name="connsiteX4" fmla="*/ 9730 w 10000"/>
              <a:gd name="connsiteY4" fmla="*/ 7647 h 10811"/>
              <a:gd name="connsiteX5" fmla="*/ 9568 w 10000"/>
              <a:gd name="connsiteY5" fmla="*/ 7919 h 10811"/>
              <a:gd name="connsiteX6" fmla="*/ 9405 w 10000"/>
              <a:gd name="connsiteY6" fmla="*/ 8145 h 10811"/>
              <a:gd name="connsiteX7" fmla="*/ 9135 w 10000"/>
              <a:gd name="connsiteY7" fmla="*/ 8326 h 10811"/>
              <a:gd name="connsiteX8" fmla="*/ 8595 w 10000"/>
              <a:gd name="connsiteY8" fmla="*/ 8643 h 10811"/>
              <a:gd name="connsiteX9" fmla="*/ 8000 w 10000"/>
              <a:gd name="connsiteY9" fmla="*/ 8869 h 10811"/>
              <a:gd name="connsiteX10" fmla="*/ 8912 w 10000"/>
              <a:gd name="connsiteY10" fmla="*/ 10811 h 10811"/>
              <a:gd name="connsiteX11" fmla="*/ 6811 w 10000"/>
              <a:gd name="connsiteY11" fmla="*/ 9367 h 10811"/>
              <a:gd name="connsiteX12" fmla="*/ 6378 w 10000"/>
              <a:gd name="connsiteY12" fmla="*/ 9683 h 10811"/>
              <a:gd name="connsiteX13" fmla="*/ 6378 w 10000"/>
              <a:gd name="connsiteY13" fmla="*/ 9683 h 10811"/>
              <a:gd name="connsiteX14" fmla="*/ 6000 w 10000"/>
              <a:gd name="connsiteY14" fmla="*/ 10000 h 10811"/>
              <a:gd name="connsiteX15" fmla="*/ 6000 w 10000"/>
              <a:gd name="connsiteY15" fmla="*/ 10000 h 10811"/>
              <a:gd name="connsiteX16" fmla="*/ 6000 w 10000"/>
              <a:gd name="connsiteY16" fmla="*/ 10000 h 10811"/>
              <a:gd name="connsiteX17" fmla="*/ 5405 w 10000"/>
              <a:gd name="connsiteY17" fmla="*/ 9095 h 10811"/>
              <a:gd name="connsiteX18" fmla="*/ 2128 w 10000"/>
              <a:gd name="connsiteY18" fmla="*/ 10811 h 10811"/>
              <a:gd name="connsiteX19" fmla="*/ 1317 w 10000"/>
              <a:gd name="connsiteY19" fmla="*/ 10000 h 10811"/>
              <a:gd name="connsiteX20" fmla="*/ 0 w 10000"/>
              <a:gd name="connsiteY20" fmla="*/ 8198 h 10811"/>
              <a:gd name="connsiteX21" fmla="*/ 1568 w 10000"/>
              <a:gd name="connsiteY21" fmla="*/ 4480 h 10811"/>
              <a:gd name="connsiteX22" fmla="*/ 865 w 10000"/>
              <a:gd name="connsiteY22" fmla="*/ 3439 h 10811"/>
              <a:gd name="connsiteX23" fmla="*/ 216 w 10000"/>
              <a:gd name="connsiteY23" fmla="*/ 2308 h 10811"/>
              <a:gd name="connsiteX24" fmla="*/ 216 w 10000"/>
              <a:gd name="connsiteY24" fmla="*/ 2308 h 10811"/>
              <a:gd name="connsiteX25" fmla="*/ 54 w 10000"/>
              <a:gd name="connsiteY25" fmla="*/ 1765 h 10811"/>
              <a:gd name="connsiteX26" fmla="*/ 0 w 10000"/>
              <a:gd name="connsiteY26" fmla="*/ 1403 h 10811"/>
              <a:gd name="connsiteX27" fmla="*/ 54 w 10000"/>
              <a:gd name="connsiteY27" fmla="*/ 1222 h 10811"/>
              <a:gd name="connsiteX28" fmla="*/ 108 w 10000"/>
              <a:gd name="connsiteY28" fmla="*/ 1086 h 10811"/>
              <a:gd name="connsiteX29" fmla="*/ 324 w 10000"/>
              <a:gd name="connsiteY29" fmla="*/ 860 h 10811"/>
              <a:gd name="connsiteX30" fmla="*/ 541 w 10000"/>
              <a:gd name="connsiteY30" fmla="*/ 769 h 10811"/>
              <a:gd name="connsiteX31" fmla="*/ 919 w 10000"/>
              <a:gd name="connsiteY31" fmla="*/ 588 h 10811"/>
              <a:gd name="connsiteX32" fmla="*/ 1297 w 10000"/>
              <a:gd name="connsiteY32" fmla="*/ 498 h 10811"/>
              <a:gd name="connsiteX33" fmla="*/ 1676 w 10000"/>
              <a:gd name="connsiteY33" fmla="*/ 362 h 10811"/>
              <a:gd name="connsiteX34" fmla="*/ 1676 w 10000"/>
              <a:gd name="connsiteY34" fmla="*/ 362 h 10811"/>
              <a:gd name="connsiteX35" fmla="*/ 2000 w 10000"/>
              <a:gd name="connsiteY35" fmla="*/ 181 h 10811"/>
              <a:gd name="connsiteX36" fmla="*/ 2270 w 10000"/>
              <a:gd name="connsiteY36" fmla="*/ 90 h 10811"/>
              <a:gd name="connsiteX37" fmla="*/ 2595 w 10000"/>
              <a:gd name="connsiteY37" fmla="*/ 45 h 10811"/>
              <a:gd name="connsiteX38" fmla="*/ 2811 w 10000"/>
              <a:gd name="connsiteY38" fmla="*/ 0 h 10811"/>
              <a:gd name="connsiteX39" fmla="*/ 3027 w 10000"/>
              <a:gd name="connsiteY39" fmla="*/ 45 h 10811"/>
              <a:gd name="connsiteX40" fmla="*/ 3243 w 10000"/>
              <a:gd name="connsiteY40" fmla="*/ 90 h 10811"/>
              <a:gd name="connsiteX41" fmla="*/ 3730 w 10000"/>
              <a:gd name="connsiteY41" fmla="*/ 317 h 10811"/>
              <a:gd name="connsiteX42" fmla="*/ 4216 w 10000"/>
              <a:gd name="connsiteY42" fmla="*/ 498 h 10811"/>
              <a:gd name="connsiteX43" fmla="*/ 4973 w 10000"/>
              <a:gd name="connsiteY43" fmla="*/ 769 h 10811"/>
              <a:gd name="connsiteX44" fmla="*/ 5405 w 10000"/>
              <a:gd name="connsiteY44" fmla="*/ 860 h 10811"/>
              <a:gd name="connsiteX45" fmla="*/ 5892 w 10000"/>
              <a:gd name="connsiteY45" fmla="*/ 905 h 10811"/>
              <a:gd name="connsiteX46" fmla="*/ 6541 w 10000"/>
              <a:gd name="connsiteY46" fmla="*/ 995 h 10811"/>
              <a:gd name="connsiteX47" fmla="*/ 7189 w 10000"/>
              <a:gd name="connsiteY47" fmla="*/ 995 h 10811"/>
              <a:gd name="connsiteX48" fmla="*/ 7189 w 10000"/>
              <a:gd name="connsiteY48" fmla="*/ 995 h 10811"/>
              <a:gd name="connsiteX49" fmla="*/ 8649 w 10000"/>
              <a:gd name="connsiteY49" fmla="*/ 2986 h 10811"/>
              <a:gd name="connsiteX50" fmla="*/ 8649 w 10000"/>
              <a:gd name="connsiteY50" fmla="*/ 2986 h 10811"/>
              <a:gd name="connsiteX51" fmla="*/ 9081 w 10000"/>
              <a:gd name="connsiteY51" fmla="*/ 3801 h 10811"/>
              <a:gd name="connsiteX52" fmla="*/ 9459 w 10000"/>
              <a:gd name="connsiteY52" fmla="*/ 4615 h 10811"/>
              <a:gd name="connsiteX53" fmla="*/ 9838 w 10000"/>
              <a:gd name="connsiteY53" fmla="*/ 5566 h 10811"/>
              <a:gd name="connsiteX54" fmla="*/ 10000 w 10000"/>
              <a:gd name="connsiteY54" fmla="*/ 6652 h 10811"/>
              <a:gd name="connsiteX55" fmla="*/ 10000 w 10000"/>
              <a:gd name="connsiteY55" fmla="*/ 6652 h 10811"/>
              <a:gd name="connsiteX56" fmla="*/ 10000 w 10000"/>
              <a:gd name="connsiteY56" fmla="*/ 6652 h 10811"/>
              <a:gd name="connsiteX0" fmla="*/ 10000 w 10539"/>
              <a:gd name="connsiteY0" fmla="*/ 6652 h 10811"/>
              <a:gd name="connsiteX1" fmla="*/ 10000 w 10539"/>
              <a:gd name="connsiteY1" fmla="*/ 6652 h 10811"/>
              <a:gd name="connsiteX2" fmla="*/ 10000 w 10539"/>
              <a:gd name="connsiteY2" fmla="*/ 7014 h 10811"/>
              <a:gd name="connsiteX3" fmla="*/ 9892 w 10539"/>
              <a:gd name="connsiteY3" fmla="*/ 7376 h 10811"/>
              <a:gd name="connsiteX4" fmla="*/ 9730 w 10539"/>
              <a:gd name="connsiteY4" fmla="*/ 7647 h 10811"/>
              <a:gd name="connsiteX5" fmla="*/ 9568 w 10539"/>
              <a:gd name="connsiteY5" fmla="*/ 7919 h 10811"/>
              <a:gd name="connsiteX6" fmla="*/ 9405 w 10539"/>
              <a:gd name="connsiteY6" fmla="*/ 8145 h 10811"/>
              <a:gd name="connsiteX7" fmla="*/ 9135 w 10539"/>
              <a:gd name="connsiteY7" fmla="*/ 8326 h 10811"/>
              <a:gd name="connsiteX8" fmla="*/ 8595 w 10539"/>
              <a:gd name="connsiteY8" fmla="*/ 8643 h 10811"/>
              <a:gd name="connsiteX9" fmla="*/ 8000 w 10539"/>
              <a:gd name="connsiteY9" fmla="*/ 8869 h 10811"/>
              <a:gd name="connsiteX10" fmla="*/ 8912 w 10539"/>
              <a:gd name="connsiteY10" fmla="*/ 10811 h 10811"/>
              <a:gd name="connsiteX11" fmla="*/ 6811 w 10539"/>
              <a:gd name="connsiteY11" fmla="*/ 9367 h 10811"/>
              <a:gd name="connsiteX12" fmla="*/ 6378 w 10539"/>
              <a:gd name="connsiteY12" fmla="*/ 9683 h 10811"/>
              <a:gd name="connsiteX13" fmla="*/ 6378 w 10539"/>
              <a:gd name="connsiteY13" fmla="*/ 9683 h 10811"/>
              <a:gd name="connsiteX14" fmla="*/ 6000 w 10539"/>
              <a:gd name="connsiteY14" fmla="*/ 10000 h 10811"/>
              <a:gd name="connsiteX15" fmla="*/ 6000 w 10539"/>
              <a:gd name="connsiteY15" fmla="*/ 10000 h 10811"/>
              <a:gd name="connsiteX16" fmla="*/ 6000 w 10539"/>
              <a:gd name="connsiteY16" fmla="*/ 10000 h 10811"/>
              <a:gd name="connsiteX17" fmla="*/ 5405 w 10539"/>
              <a:gd name="connsiteY17" fmla="*/ 9095 h 10811"/>
              <a:gd name="connsiteX18" fmla="*/ 2128 w 10539"/>
              <a:gd name="connsiteY18" fmla="*/ 10811 h 10811"/>
              <a:gd name="connsiteX19" fmla="*/ 1317 w 10539"/>
              <a:gd name="connsiteY19" fmla="*/ 10000 h 10811"/>
              <a:gd name="connsiteX20" fmla="*/ 0 w 10539"/>
              <a:gd name="connsiteY20" fmla="*/ 8198 h 10811"/>
              <a:gd name="connsiteX21" fmla="*/ 1568 w 10539"/>
              <a:gd name="connsiteY21" fmla="*/ 4480 h 10811"/>
              <a:gd name="connsiteX22" fmla="*/ 865 w 10539"/>
              <a:gd name="connsiteY22" fmla="*/ 3439 h 10811"/>
              <a:gd name="connsiteX23" fmla="*/ 216 w 10539"/>
              <a:gd name="connsiteY23" fmla="*/ 2308 h 10811"/>
              <a:gd name="connsiteX24" fmla="*/ 216 w 10539"/>
              <a:gd name="connsiteY24" fmla="*/ 2308 h 10811"/>
              <a:gd name="connsiteX25" fmla="*/ 54 w 10539"/>
              <a:gd name="connsiteY25" fmla="*/ 1765 h 10811"/>
              <a:gd name="connsiteX26" fmla="*/ 0 w 10539"/>
              <a:gd name="connsiteY26" fmla="*/ 1403 h 10811"/>
              <a:gd name="connsiteX27" fmla="*/ 54 w 10539"/>
              <a:gd name="connsiteY27" fmla="*/ 1222 h 10811"/>
              <a:gd name="connsiteX28" fmla="*/ 108 w 10539"/>
              <a:gd name="connsiteY28" fmla="*/ 1086 h 10811"/>
              <a:gd name="connsiteX29" fmla="*/ 324 w 10539"/>
              <a:gd name="connsiteY29" fmla="*/ 860 h 10811"/>
              <a:gd name="connsiteX30" fmla="*/ 541 w 10539"/>
              <a:gd name="connsiteY30" fmla="*/ 769 h 10811"/>
              <a:gd name="connsiteX31" fmla="*/ 919 w 10539"/>
              <a:gd name="connsiteY31" fmla="*/ 588 h 10811"/>
              <a:gd name="connsiteX32" fmla="*/ 1297 w 10539"/>
              <a:gd name="connsiteY32" fmla="*/ 498 h 10811"/>
              <a:gd name="connsiteX33" fmla="*/ 1676 w 10539"/>
              <a:gd name="connsiteY33" fmla="*/ 362 h 10811"/>
              <a:gd name="connsiteX34" fmla="*/ 1676 w 10539"/>
              <a:gd name="connsiteY34" fmla="*/ 362 h 10811"/>
              <a:gd name="connsiteX35" fmla="*/ 2000 w 10539"/>
              <a:gd name="connsiteY35" fmla="*/ 181 h 10811"/>
              <a:gd name="connsiteX36" fmla="*/ 2270 w 10539"/>
              <a:gd name="connsiteY36" fmla="*/ 90 h 10811"/>
              <a:gd name="connsiteX37" fmla="*/ 2595 w 10539"/>
              <a:gd name="connsiteY37" fmla="*/ 45 h 10811"/>
              <a:gd name="connsiteX38" fmla="*/ 2811 w 10539"/>
              <a:gd name="connsiteY38" fmla="*/ 0 h 10811"/>
              <a:gd name="connsiteX39" fmla="*/ 3027 w 10539"/>
              <a:gd name="connsiteY39" fmla="*/ 45 h 10811"/>
              <a:gd name="connsiteX40" fmla="*/ 3243 w 10539"/>
              <a:gd name="connsiteY40" fmla="*/ 90 h 10811"/>
              <a:gd name="connsiteX41" fmla="*/ 3730 w 10539"/>
              <a:gd name="connsiteY41" fmla="*/ 317 h 10811"/>
              <a:gd name="connsiteX42" fmla="*/ 4216 w 10539"/>
              <a:gd name="connsiteY42" fmla="*/ 498 h 10811"/>
              <a:gd name="connsiteX43" fmla="*/ 4973 w 10539"/>
              <a:gd name="connsiteY43" fmla="*/ 769 h 10811"/>
              <a:gd name="connsiteX44" fmla="*/ 5405 w 10539"/>
              <a:gd name="connsiteY44" fmla="*/ 860 h 10811"/>
              <a:gd name="connsiteX45" fmla="*/ 5892 w 10539"/>
              <a:gd name="connsiteY45" fmla="*/ 905 h 10811"/>
              <a:gd name="connsiteX46" fmla="*/ 6541 w 10539"/>
              <a:gd name="connsiteY46" fmla="*/ 995 h 10811"/>
              <a:gd name="connsiteX47" fmla="*/ 7189 w 10539"/>
              <a:gd name="connsiteY47" fmla="*/ 995 h 10811"/>
              <a:gd name="connsiteX48" fmla="*/ 7189 w 10539"/>
              <a:gd name="connsiteY48" fmla="*/ 995 h 10811"/>
              <a:gd name="connsiteX49" fmla="*/ 8649 w 10539"/>
              <a:gd name="connsiteY49" fmla="*/ 2986 h 10811"/>
              <a:gd name="connsiteX50" fmla="*/ 10539 w 10539"/>
              <a:gd name="connsiteY50" fmla="*/ 721 h 10811"/>
              <a:gd name="connsiteX51" fmla="*/ 9081 w 10539"/>
              <a:gd name="connsiteY51" fmla="*/ 3801 h 10811"/>
              <a:gd name="connsiteX52" fmla="*/ 9459 w 10539"/>
              <a:gd name="connsiteY52" fmla="*/ 4615 h 10811"/>
              <a:gd name="connsiteX53" fmla="*/ 9838 w 10539"/>
              <a:gd name="connsiteY53" fmla="*/ 5566 h 10811"/>
              <a:gd name="connsiteX54" fmla="*/ 10000 w 10539"/>
              <a:gd name="connsiteY54" fmla="*/ 6652 h 10811"/>
              <a:gd name="connsiteX55" fmla="*/ 10000 w 10539"/>
              <a:gd name="connsiteY55" fmla="*/ 6652 h 10811"/>
              <a:gd name="connsiteX56" fmla="*/ 10000 w 10539"/>
              <a:gd name="connsiteY56" fmla="*/ 6652 h 10811"/>
              <a:gd name="connsiteX0" fmla="*/ 10000 w 10539"/>
              <a:gd name="connsiteY0" fmla="*/ 6652 h 10811"/>
              <a:gd name="connsiteX1" fmla="*/ 10000 w 10539"/>
              <a:gd name="connsiteY1" fmla="*/ 6652 h 10811"/>
              <a:gd name="connsiteX2" fmla="*/ 10000 w 10539"/>
              <a:gd name="connsiteY2" fmla="*/ 7014 h 10811"/>
              <a:gd name="connsiteX3" fmla="*/ 9892 w 10539"/>
              <a:gd name="connsiteY3" fmla="*/ 7376 h 10811"/>
              <a:gd name="connsiteX4" fmla="*/ 9730 w 10539"/>
              <a:gd name="connsiteY4" fmla="*/ 7647 h 10811"/>
              <a:gd name="connsiteX5" fmla="*/ 9568 w 10539"/>
              <a:gd name="connsiteY5" fmla="*/ 7919 h 10811"/>
              <a:gd name="connsiteX6" fmla="*/ 9405 w 10539"/>
              <a:gd name="connsiteY6" fmla="*/ 8145 h 10811"/>
              <a:gd name="connsiteX7" fmla="*/ 9135 w 10539"/>
              <a:gd name="connsiteY7" fmla="*/ 8326 h 10811"/>
              <a:gd name="connsiteX8" fmla="*/ 8595 w 10539"/>
              <a:gd name="connsiteY8" fmla="*/ 8643 h 10811"/>
              <a:gd name="connsiteX9" fmla="*/ 8000 w 10539"/>
              <a:gd name="connsiteY9" fmla="*/ 8869 h 10811"/>
              <a:gd name="connsiteX10" fmla="*/ 8912 w 10539"/>
              <a:gd name="connsiteY10" fmla="*/ 10811 h 10811"/>
              <a:gd name="connsiteX11" fmla="*/ 6811 w 10539"/>
              <a:gd name="connsiteY11" fmla="*/ 9367 h 10811"/>
              <a:gd name="connsiteX12" fmla="*/ 6378 w 10539"/>
              <a:gd name="connsiteY12" fmla="*/ 9683 h 10811"/>
              <a:gd name="connsiteX13" fmla="*/ 6378 w 10539"/>
              <a:gd name="connsiteY13" fmla="*/ 9683 h 10811"/>
              <a:gd name="connsiteX14" fmla="*/ 6000 w 10539"/>
              <a:gd name="connsiteY14" fmla="*/ 10000 h 10811"/>
              <a:gd name="connsiteX15" fmla="*/ 6000 w 10539"/>
              <a:gd name="connsiteY15" fmla="*/ 10000 h 10811"/>
              <a:gd name="connsiteX16" fmla="*/ 6000 w 10539"/>
              <a:gd name="connsiteY16" fmla="*/ 10000 h 10811"/>
              <a:gd name="connsiteX17" fmla="*/ 5405 w 10539"/>
              <a:gd name="connsiteY17" fmla="*/ 9095 h 10811"/>
              <a:gd name="connsiteX18" fmla="*/ 2128 w 10539"/>
              <a:gd name="connsiteY18" fmla="*/ 10811 h 10811"/>
              <a:gd name="connsiteX19" fmla="*/ 1317 w 10539"/>
              <a:gd name="connsiteY19" fmla="*/ 10000 h 10811"/>
              <a:gd name="connsiteX20" fmla="*/ 0 w 10539"/>
              <a:gd name="connsiteY20" fmla="*/ 8198 h 10811"/>
              <a:gd name="connsiteX21" fmla="*/ 1568 w 10539"/>
              <a:gd name="connsiteY21" fmla="*/ 4480 h 10811"/>
              <a:gd name="connsiteX22" fmla="*/ 865 w 10539"/>
              <a:gd name="connsiteY22" fmla="*/ 3439 h 10811"/>
              <a:gd name="connsiteX23" fmla="*/ 216 w 10539"/>
              <a:gd name="connsiteY23" fmla="*/ 2308 h 10811"/>
              <a:gd name="connsiteX24" fmla="*/ 216 w 10539"/>
              <a:gd name="connsiteY24" fmla="*/ 2308 h 10811"/>
              <a:gd name="connsiteX25" fmla="*/ 54 w 10539"/>
              <a:gd name="connsiteY25" fmla="*/ 1765 h 10811"/>
              <a:gd name="connsiteX26" fmla="*/ 0 w 10539"/>
              <a:gd name="connsiteY26" fmla="*/ 1403 h 10811"/>
              <a:gd name="connsiteX27" fmla="*/ 54 w 10539"/>
              <a:gd name="connsiteY27" fmla="*/ 1222 h 10811"/>
              <a:gd name="connsiteX28" fmla="*/ 108 w 10539"/>
              <a:gd name="connsiteY28" fmla="*/ 1086 h 10811"/>
              <a:gd name="connsiteX29" fmla="*/ 324 w 10539"/>
              <a:gd name="connsiteY29" fmla="*/ 860 h 10811"/>
              <a:gd name="connsiteX30" fmla="*/ 541 w 10539"/>
              <a:gd name="connsiteY30" fmla="*/ 769 h 10811"/>
              <a:gd name="connsiteX31" fmla="*/ 919 w 10539"/>
              <a:gd name="connsiteY31" fmla="*/ 588 h 10811"/>
              <a:gd name="connsiteX32" fmla="*/ 1297 w 10539"/>
              <a:gd name="connsiteY32" fmla="*/ 498 h 10811"/>
              <a:gd name="connsiteX33" fmla="*/ 1676 w 10539"/>
              <a:gd name="connsiteY33" fmla="*/ 362 h 10811"/>
              <a:gd name="connsiteX34" fmla="*/ 1676 w 10539"/>
              <a:gd name="connsiteY34" fmla="*/ 362 h 10811"/>
              <a:gd name="connsiteX35" fmla="*/ 2000 w 10539"/>
              <a:gd name="connsiteY35" fmla="*/ 181 h 10811"/>
              <a:gd name="connsiteX36" fmla="*/ 2270 w 10539"/>
              <a:gd name="connsiteY36" fmla="*/ 90 h 10811"/>
              <a:gd name="connsiteX37" fmla="*/ 2595 w 10539"/>
              <a:gd name="connsiteY37" fmla="*/ 45 h 10811"/>
              <a:gd name="connsiteX38" fmla="*/ 2811 w 10539"/>
              <a:gd name="connsiteY38" fmla="*/ 0 h 10811"/>
              <a:gd name="connsiteX39" fmla="*/ 3027 w 10539"/>
              <a:gd name="connsiteY39" fmla="*/ 45 h 10811"/>
              <a:gd name="connsiteX40" fmla="*/ 3243 w 10539"/>
              <a:gd name="connsiteY40" fmla="*/ 90 h 10811"/>
              <a:gd name="connsiteX41" fmla="*/ 3730 w 10539"/>
              <a:gd name="connsiteY41" fmla="*/ 317 h 10811"/>
              <a:gd name="connsiteX42" fmla="*/ 4216 w 10539"/>
              <a:gd name="connsiteY42" fmla="*/ 498 h 10811"/>
              <a:gd name="connsiteX43" fmla="*/ 4973 w 10539"/>
              <a:gd name="connsiteY43" fmla="*/ 769 h 10811"/>
              <a:gd name="connsiteX44" fmla="*/ 5405 w 10539"/>
              <a:gd name="connsiteY44" fmla="*/ 860 h 10811"/>
              <a:gd name="connsiteX45" fmla="*/ 5892 w 10539"/>
              <a:gd name="connsiteY45" fmla="*/ 905 h 10811"/>
              <a:gd name="connsiteX46" fmla="*/ 6541 w 10539"/>
              <a:gd name="connsiteY46" fmla="*/ 995 h 10811"/>
              <a:gd name="connsiteX47" fmla="*/ 7189 w 10539"/>
              <a:gd name="connsiteY47" fmla="*/ 995 h 10811"/>
              <a:gd name="connsiteX48" fmla="*/ 7189 w 10539"/>
              <a:gd name="connsiteY48" fmla="*/ 995 h 10811"/>
              <a:gd name="connsiteX49" fmla="*/ 8649 w 10539"/>
              <a:gd name="connsiteY49" fmla="*/ 2986 h 10811"/>
              <a:gd name="connsiteX50" fmla="*/ 10539 w 10539"/>
              <a:gd name="connsiteY50" fmla="*/ 721 h 10811"/>
              <a:gd name="connsiteX51" fmla="*/ 10539 w 10539"/>
              <a:gd name="connsiteY51" fmla="*/ 1441 h 10811"/>
              <a:gd name="connsiteX52" fmla="*/ 9459 w 10539"/>
              <a:gd name="connsiteY52" fmla="*/ 4615 h 10811"/>
              <a:gd name="connsiteX53" fmla="*/ 9838 w 10539"/>
              <a:gd name="connsiteY53" fmla="*/ 5566 h 10811"/>
              <a:gd name="connsiteX54" fmla="*/ 10000 w 10539"/>
              <a:gd name="connsiteY54" fmla="*/ 6652 h 10811"/>
              <a:gd name="connsiteX55" fmla="*/ 10000 w 10539"/>
              <a:gd name="connsiteY55" fmla="*/ 6652 h 10811"/>
              <a:gd name="connsiteX56" fmla="*/ 10000 w 10539"/>
              <a:gd name="connsiteY56" fmla="*/ 6652 h 10811"/>
              <a:gd name="connsiteX0" fmla="*/ 10000 w 10539"/>
              <a:gd name="connsiteY0" fmla="*/ 6688 h 10847"/>
              <a:gd name="connsiteX1" fmla="*/ 10000 w 10539"/>
              <a:gd name="connsiteY1" fmla="*/ 6688 h 10847"/>
              <a:gd name="connsiteX2" fmla="*/ 10000 w 10539"/>
              <a:gd name="connsiteY2" fmla="*/ 7050 h 10847"/>
              <a:gd name="connsiteX3" fmla="*/ 9892 w 10539"/>
              <a:gd name="connsiteY3" fmla="*/ 7412 h 10847"/>
              <a:gd name="connsiteX4" fmla="*/ 9730 w 10539"/>
              <a:gd name="connsiteY4" fmla="*/ 7683 h 10847"/>
              <a:gd name="connsiteX5" fmla="*/ 9568 w 10539"/>
              <a:gd name="connsiteY5" fmla="*/ 7955 h 10847"/>
              <a:gd name="connsiteX6" fmla="*/ 9405 w 10539"/>
              <a:gd name="connsiteY6" fmla="*/ 8181 h 10847"/>
              <a:gd name="connsiteX7" fmla="*/ 9135 w 10539"/>
              <a:gd name="connsiteY7" fmla="*/ 8362 h 10847"/>
              <a:gd name="connsiteX8" fmla="*/ 8595 w 10539"/>
              <a:gd name="connsiteY8" fmla="*/ 8679 h 10847"/>
              <a:gd name="connsiteX9" fmla="*/ 8000 w 10539"/>
              <a:gd name="connsiteY9" fmla="*/ 8905 h 10847"/>
              <a:gd name="connsiteX10" fmla="*/ 8912 w 10539"/>
              <a:gd name="connsiteY10" fmla="*/ 10847 h 10847"/>
              <a:gd name="connsiteX11" fmla="*/ 6811 w 10539"/>
              <a:gd name="connsiteY11" fmla="*/ 9403 h 10847"/>
              <a:gd name="connsiteX12" fmla="*/ 6378 w 10539"/>
              <a:gd name="connsiteY12" fmla="*/ 9719 h 10847"/>
              <a:gd name="connsiteX13" fmla="*/ 6378 w 10539"/>
              <a:gd name="connsiteY13" fmla="*/ 9719 h 10847"/>
              <a:gd name="connsiteX14" fmla="*/ 6000 w 10539"/>
              <a:gd name="connsiteY14" fmla="*/ 10036 h 10847"/>
              <a:gd name="connsiteX15" fmla="*/ 6000 w 10539"/>
              <a:gd name="connsiteY15" fmla="*/ 10036 h 10847"/>
              <a:gd name="connsiteX16" fmla="*/ 6000 w 10539"/>
              <a:gd name="connsiteY16" fmla="*/ 10036 h 10847"/>
              <a:gd name="connsiteX17" fmla="*/ 5405 w 10539"/>
              <a:gd name="connsiteY17" fmla="*/ 9131 h 10847"/>
              <a:gd name="connsiteX18" fmla="*/ 2128 w 10539"/>
              <a:gd name="connsiteY18" fmla="*/ 10847 h 10847"/>
              <a:gd name="connsiteX19" fmla="*/ 1317 w 10539"/>
              <a:gd name="connsiteY19" fmla="*/ 10036 h 10847"/>
              <a:gd name="connsiteX20" fmla="*/ 0 w 10539"/>
              <a:gd name="connsiteY20" fmla="*/ 8234 h 10847"/>
              <a:gd name="connsiteX21" fmla="*/ 1568 w 10539"/>
              <a:gd name="connsiteY21" fmla="*/ 4516 h 10847"/>
              <a:gd name="connsiteX22" fmla="*/ 865 w 10539"/>
              <a:gd name="connsiteY22" fmla="*/ 3475 h 10847"/>
              <a:gd name="connsiteX23" fmla="*/ 216 w 10539"/>
              <a:gd name="connsiteY23" fmla="*/ 2344 h 10847"/>
              <a:gd name="connsiteX24" fmla="*/ 216 w 10539"/>
              <a:gd name="connsiteY24" fmla="*/ 2344 h 10847"/>
              <a:gd name="connsiteX25" fmla="*/ 54 w 10539"/>
              <a:gd name="connsiteY25" fmla="*/ 1801 h 10847"/>
              <a:gd name="connsiteX26" fmla="*/ 0 w 10539"/>
              <a:gd name="connsiteY26" fmla="*/ 1439 h 10847"/>
              <a:gd name="connsiteX27" fmla="*/ 54 w 10539"/>
              <a:gd name="connsiteY27" fmla="*/ 1258 h 10847"/>
              <a:gd name="connsiteX28" fmla="*/ 108 w 10539"/>
              <a:gd name="connsiteY28" fmla="*/ 1122 h 10847"/>
              <a:gd name="connsiteX29" fmla="*/ 324 w 10539"/>
              <a:gd name="connsiteY29" fmla="*/ 896 h 10847"/>
              <a:gd name="connsiteX30" fmla="*/ 541 w 10539"/>
              <a:gd name="connsiteY30" fmla="*/ 805 h 10847"/>
              <a:gd name="connsiteX31" fmla="*/ 919 w 10539"/>
              <a:gd name="connsiteY31" fmla="*/ 624 h 10847"/>
              <a:gd name="connsiteX32" fmla="*/ 1297 w 10539"/>
              <a:gd name="connsiteY32" fmla="*/ 534 h 10847"/>
              <a:gd name="connsiteX33" fmla="*/ 1676 w 10539"/>
              <a:gd name="connsiteY33" fmla="*/ 398 h 10847"/>
              <a:gd name="connsiteX34" fmla="*/ 1676 w 10539"/>
              <a:gd name="connsiteY34" fmla="*/ 398 h 10847"/>
              <a:gd name="connsiteX35" fmla="*/ 2000 w 10539"/>
              <a:gd name="connsiteY35" fmla="*/ 217 h 10847"/>
              <a:gd name="connsiteX36" fmla="*/ 2270 w 10539"/>
              <a:gd name="connsiteY36" fmla="*/ 126 h 10847"/>
              <a:gd name="connsiteX37" fmla="*/ 2595 w 10539"/>
              <a:gd name="connsiteY37" fmla="*/ 81 h 10847"/>
              <a:gd name="connsiteX38" fmla="*/ 2811 w 10539"/>
              <a:gd name="connsiteY38" fmla="*/ 36 h 10847"/>
              <a:gd name="connsiteX39" fmla="*/ 3027 w 10539"/>
              <a:gd name="connsiteY39" fmla="*/ 81 h 10847"/>
              <a:gd name="connsiteX40" fmla="*/ 3243 w 10539"/>
              <a:gd name="connsiteY40" fmla="*/ 126 h 10847"/>
              <a:gd name="connsiteX41" fmla="*/ 3730 w 10539"/>
              <a:gd name="connsiteY41" fmla="*/ 353 h 10847"/>
              <a:gd name="connsiteX42" fmla="*/ 4216 w 10539"/>
              <a:gd name="connsiteY42" fmla="*/ 534 h 10847"/>
              <a:gd name="connsiteX43" fmla="*/ 4973 w 10539"/>
              <a:gd name="connsiteY43" fmla="*/ 805 h 10847"/>
              <a:gd name="connsiteX44" fmla="*/ 5405 w 10539"/>
              <a:gd name="connsiteY44" fmla="*/ 896 h 10847"/>
              <a:gd name="connsiteX45" fmla="*/ 5892 w 10539"/>
              <a:gd name="connsiteY45" fmla="*/ 941 h 10847"/>
              <a:gd name="connsiteX46" fmla="*/ 6541 w 10539"/>
              <a:gd name="connsiteY46" fmla="*/ 1031 h 10847"/>
              <a:gd name="connsiteX47" fmla="*/ 7189 w 10539"/>
              <a:gd name="connsiteY47" fmla="*/ 1031 h 10847"/>
              <a:gd name="connsiteX48" fmla="*/ 7189 w 10539"/>
              <a:gd name="connsiteY48" fmla="*/ 1031 h 10847"/>
              <a:gd name="connsiteX49" fmla="*/ 10539 w 10539"/>
              <a:gd name="connsiteY49" fmla="*/ 36 h 10847"/>
              <a:gd name="connsiteX50" fmla="*/ 8649 w 10539"/>
              <a:gd name="connsiteY50" fmla="*/ 3022 h 10847"/>
              <a:gd name="connsiteX51" fmla="*/ 10539 w 10539"/>
              <a:gd name="connsiteY51" fmla="*/ 757 h 10847"/>
              <a:gd name="connsiteX52" fmla="*/ 10539 w 10539"/>
              <a:gd name="connsiteY52" fmla="*/ 1477 h 10847"/>
              <a:gd name="connsiteX53" fmla="*/ 9459 w 10539"/>
              <a:gd name="connsiteY53" fmla="*/ 4651 h 10847"/>
              <a:gd name="connsiteX54" fmla="*/ 9838 w 10539"/>
              <a:gd name="connsiteY54" fmla="*/ 5602 h 10847"/>
              <a:gd name="connsiteX55" fmla="*/ 10000 w 10539"/>
              <a:gd name="connsiteY55" fmla="*/ 6688 h 10847"/>
              <a:gd name="connsiteX56" fmla="*/ 10000 w 10539"/>
              <a:gd name="connsiteY56" fmla="*/ 6688 h 10847"/>
              <a:gd name="connsiteX57" fmla="*/ 10000 w 10539"/>
              <a:gd name="connsiteY57" fmla="*/ 6688 h 10847"/>
              <a:gd name="connsiteX0" fmla="*/ 10000 w 10550"/>
              <a:gd name="connsiteY0" fmla="*/ 7553 h 11712"/>
              <a:gd name="connsiteX1" fmla="*/ 10000 w 10550"/>
              <a:gd name="connsiteY1" fmla="*/ 7553 h 11712"/>
              <a:gd name="connsiteX2" fmla="*/ 10000 w 10550"/>
              <a:gd name="connsiteY2" fmla="*/ 7915 h 11712"/>
              <a:gd name="connsiteX3" fmla="*/ 9892 w 10550"/>
              <a:gd name="connsiteY3" fmla="*/ 8277 h 11712"/>
              <a:gd name="connsiteX4" fmla="*/ 9730 w 10550"/>
              <a:gd name="connsiteY4" fmla="*/ 8548 h 11712"/>
              <a:gd name="connsiteX5" fmla="*/ 9568 w 10550"/>
              <a:gd name="connsiteY5" fmla="*/ 8820 h 11712"/>
              <a:gd name="connsiteX6" fmla="*/ 9405 w 10550"/>
              <a:gd name="connsiteY6" fmla="*/ 9046 h 11712"/>
              <a:gd name="connsiteX7" fmla="*/ 9135 w 10550"/>
              <a:gd name="connsiteY7" fmla="*/ 9227 h 11712"/>
              <a:gd name="connsiteX8" fmla="*/ 8595 w 10550"/>
              <a:gd name="connsiteY8" fmla="*/ 9544 h 11712"/>
              <a:gd name="connsiteX9" fmla="*/ 8000 w 10550"/>
              <a:gd name="connsiteY9" fmla="*/ 9770 h 11712"/>
              <a:gd name="connsiteX10" fmla="*/ 8912 w 10550"/>
              <a:gd name="connsiteY10" fmla="*/ 11712 h 11712"/>
              <a:gd name="connsiteX11" fmla="*/ 6811 w 10550"/>
              <a:gd name="connsiteY11" fmla="*/ 10268 h 11712"/>
              <a:gd name="connsiteX12" fmla="*/ 6378 w 10550"/>
              <a:gd name="connsiteY12" fmla="*/ 10584 h 11712"/>
              <a:gd name="connsiteX13" fmla="*/ 6378 w 10550"/>
              <a:gd name="connsiteY13" fmla="*/ 10584 h 11712"/>
              <a:gd name="connsiteX14" fmla="*/ 6000 w 10550"/>
              <a:gd name="connsiteY14" fmla="*/ 10901 h 11712"/>
              <a:gd name="connsiteX15" fmla="*/ 6000 w 10550"/>
              <a:gd name="connsiteY15" fmla="*/ 10901 h 11712"/>
              <a:gd name="connsiteX16" fmla="*/ 6000 w 10550"/>
              <a:gd name="connsiteY16" fmla="*/ 10901 h 11712"/>
              <a:gd name="connsiteX17" fmla="*/ 5405 w 10550"/>
              <a:gd name="connsiteY17" fmla="*/ 9996 h 11712"/>
              <a:gd name="connsiteX18" fmla="*/ 2128 w 10550"/>
              <a:gd name="connsiteY18" fmla="*/ 11712 h 11712"/>
              <a:gd name="connsiteX19" fmla="*/ 1317 w 10550"/>
              <a:gd name="connsiteY19" fmla="*/ 10901 h 11712"/>
              <a:gd name="connsiteX20" fmla="*/ 0 w 10550"/>
              <a:gd name="connsiteY20" fmla="*/ 9099 h 11712"/>
              <a:gd name="connsiteX21" fmla="*/ 1568 w 10550"/>
              <a:gd name="connsiteY21" fmla="*/ 5381 h 11712"/>
              <a:gd name="connsiteX22" fmla="*/ 865 w 10550"/>
              <a:gd name="connsiteY22" fmla="*/ 4340 h 11712"/>
              <a:gd name="connsiteX23" fmla="*/ 216 w 10550"/>
              <a:gd name="connsiteY23" fmla="*/ 3209 h 11712"/>
              <a:gd name="connsiteX24" fmla="*/ 216 w 10550"/>
              <a:gd name="connsiteY24" fmla="*/ 3209 h 11712"/>
              <a:gd name="connsiteX25" fmla="*/ 54 w 10550"/>
              <a:gd name="connsiteY25" fmla="*/ 2666 h 11712"/>
              <a:gd name="connsiteX26" fmla="*/ 0 w 10550"/>
              <a:gd name="connsiteY26" fmla="*/ 2304 h 11712"/>
              <a:gd name="connsiteX27" fmla="*/ 54 w 10550"/>
              <a:gd name="connsiteY27" fmla="*/ 2123 h 11712"/>
              <a:gd name="connsiteX28" fmla="*/ 108 w 10550"/>
              <a:gd name="connsiteY28" fmla="*/ 1987 h 11712"/>
              <a:gd name="connsiteX29" fmla="*/ 324 w 10550"/>
              <a:gd name="connsiteY29" fmla="*/ 1761 h 11712"/>
              <a:gd name="connsiteX30" fmla="*/ 541 w 10550"/>
              <a:gd name="connsiteY30" fmla="*/ 1670 h 11712"/>
              <a:gd name="connsiteX31" fmla="*/ 919 w 10550"/>
              <a:gd name="connsiteY31" fmla="*/ 1489 h 11712"/>
              <a:gd name="connsiteX32" fmla="*/ 1297 w 10550"/>
              <a:gd name="connsiteY32" fmla="*/ 1399 h 11712"/>
              <a:gd name="connsiteX33" fmla="*/ 1676 w 10550"/>
              <a:gd name="connsiteY33" fmla="*/ 1263 h 11712"/>
              <a:gd name="connsiteX34" fmla="*/ 1676 w 10550"/>
              <a:gd name="connsiteY34" fmla="*/ 1263 h 11712"/>
              <a:gd name="connsiteX35" fmla="*/ 2000 w 10550"/>
              <a:gd name="connsiteY35" fmla="*/ 1082 h 11712"/>
              <a:gd name="connsiteX36" fmla="*/ 2270 w 10550"/>
              <a:gd name="connsiteY36" fmla="*/ 991 h 11712"/>
              <a:gd name="connsiteX37" fmla="*/ 2595 w 10550"/>
              <a:gd name="connsiteY37" fmla="*/ 946 h 11712"/>
              <a:gd name="connsiteX38" fmla="*/ 2811 w 10550"/>
              <a:gd name="connsiteY38" fmla="*/ 901 h 11712"/>
              <a:gd name="connsiteX39" fmla="*/ 3027 w 10550"/>
              <a:gd name="connsiteY39" fmla="*/ 946 h 11712"/>
              <a:gd name="connsiteX40" fmla="*/ 3243 w 10550"/>
              <a:gd name="connsiteY40" fmla="*/ 991 h 11712"/>
              <a:gd name="connsiteX41" fmla="*/ 3730 w 10550"/>
              <a:gd name="connsiteY41" fmla="*/ 1218 h 11712"/>
              <a:gd name="connsiteX42" fmla="*/ 4216 w 10550"/>
              <a:gd name="connsiteY42" fmla="*/ 1399 h 11712"/>
              <a:gd name="connsiteX43" fmla="*/ 4973 w 10550"/>
              <a:gd name="connsiteY43" fmla="*/ 1670 h 11712"/>
              <a:gd name="connsiteX44" fmla="*/ 5405 w 10550"/>
              <a:gd name="connsiteY44" fmla="*/ 1761 h 11712"/>
              <a:gd name="connsiteX45" fmla="*/ 5892 w 10550"/>
              <a:gd name="connsiteY45" fmla="*/ 1806 h 11712"/>
              <a:gd name="connsiteX46" fmla="*/ 6541 w 10550"/>
              <a:gd name="connsiteY46" fmla="*/ 1896 h 11712"/>
              <a:gd name="connsiteX47" fmla="*/ 7189 w 10550"/>
              <a:gd name="connsiteY47" fmla="*/ 1896 h 11712"/>
              <a:gd name="connsiteX48" fmla="*/ 10539 w 10550"/>
              <a:gd name="connsiteY48" fmla="*/ 0 h 11712"/>
              <a:gd name="connsiteX49" fmla="*/ 10539 w 10550"/>
              <a:gd name="connsiteY49" fmla="*/ 901 h 11712"/>
              <a:gd name="connsiteX50" fmla="*/ 8649 w 10550"/>
              <a:gd name="connsiteY50" fmla="*/ 3887 h 11712"/>
              <a:gd name="connsiteX51" fmla="*/ 10539 w 10550"/>
              <a:gd name="connsiteY51" fmla="*/ 1622 h 11712"/>
              <a:gd name="connsiteX52" fmla="*/ 10539 w 10550"/>
              <a:gd name="connsiteY52" fmla="*/ 2342 h 11712"/>
              <a:gd name="connsiteX53" fmla="*/ 9459 w 10550"/>
              <a:gd name="connsiteY53" fmla="*/ 5516 h 11712"/>
              <a:gd name="connsiteX54" fmla="*/ 9838 w 10550"/>
              <a:gd name="connsiteY54" fmla="*/ 6467 h 11712"/>
              <a:gd name="connsiteX55" fmla="*/ 10000 w 10550"/>
              <a:gd name="connsiteY55" fmla="*/ 7553 h 11712"/>
              <a:gd name="connsiteX56" fmla="*/ 10000 w 10550"/>
              <a:gd name="connsiteY56" fmla="*/ 7553 h 11712"/>
              <a:gd name="connsiteX57" fmla="*/ 10000 w 10550"/>
              <a:gd name="connsiteY57" fmla="*/ 7553 h 11712"/>
              <a:gd name="connsiteX0" fmla="*/ 10000 w 10641"/>
              <a:gd name="connsiteY0" fmla="*/ 7553 h 11712"/>
              <a:gd name="connsiteX1" fmla="*/ 10000 w 10641"/>
              <a:gd name="connsiteY1" fmla="*/ 7553 h 11712"/>
              <a:gd name="connsiteX2" fmla="*/ 10000 w 10641"/>
              <a:gd name="connsiteY2" fmla="*/ 7915 h 11712"/>
              <a:gd name="connsiteX3" fmla="*/ 9892 w 10641"/>
              <a:gd name="connsiteY3" fmla="*/ 8277 h 11712"/>
              <a:gd name="connsiteX4" fmla="*/ 9730 w 10641"/>
              <a:gd name="connsiteY4" fmla="*/ 8548 h 11712"/>
              <a:gd name="connsiteX5" fmla="*/ 9568 w 10641"/>
              <a:gd name="connsiteY5" fmla="*/ 8820 h 11712"/>
              <a:gd name="connsiteX6" fmla="*/ 9405 w 10641"/>
              <a:gd name="connsiteY6" fmla="*/ 9046 h 11712"/>
              <a:gd name="connsiteX7" fmla="*/ 9135 w 10641"/>
              <a:gd name="connsiteY7" fmla="*/ 9227 h 11712"/>
              <a:gd name="connsiteX8" fmla="*/ 8595 w 10641"/>
              <a:gd name="connsiteY8" fmla="*/ 9544 h 11712"/>
              <a:gd name="connsiteX9" fmla="*/ 8000 w 10641"/>
              <a:gd name="connsiteY9" fmla="*/ 9770 h 11712"/>
              <a:gd name="connsiteX10" fmla="*/ 8912 w 10641"/>
              <a:gd name="connsiteY10" fmla="*/ 11712 h 11712"/>
              <a:gd name="connsiteX11" fmla="*/ 6811 w 10641"/>
              <a:gd name="connsiteY11" fmla="*/ 10268 h 11712"/>
              <a:gd name="connsiteX12" fmla="*/ 6378 w 10641"/>
              <a:gd name="connsiteY12" fmla="*/ 10584 h 11712"/>
              <a:gd name="connsiteX13" fmla="*/ 6378 w 10641"/>
              <a:gd name="connsiteY13" fmla="*/ 10584 h 11712"/>
              <a:gd name="connsiteX14" fmla="*/ 6000 w 10641"/>
              <a:gd name="connsiteY14" fmla="*/ 10901 h 11712"/>
              <a:gd name="connsiteX15" fmla="*/ 6000 w 10641"/>
              <a:gd name="connsiteY15" fmla="*/ 10901 h 11712"/>
              <a:gd name="connsiteX16" fmla="*/ 6000 w 10641"/>
              <a:gd name="connsiteY16" fmla="*/ 10901 h 11712"/>
              <a:gd name="connsiteX17" fmla="*/ 5405 w 10641"/>
              <a:gd name="connsiteY17" fmla="*/ 9996 h 11712"/>
              <a:gd name="connsiteX18" fmla="*/ 2128 w 10641"/>
              <a:gd name="connsiteY18" fmla="*/ 11712 h 11712"/>
              <a:gd name="connsiteX19" fmla="*/ 1317 w 10641"/>
              <a:gd name="connsiteY19" fmla="*/ 10901 h 11712"/>
              <a:gd name="connsiteX20" fmla="*/ 0 w 10641"/>
              <a:gd name="connsiteY20" fmla="*/ 9099 h 11712"/>
              <a:gd name="connsiteX21" fmla="*/ 1568 w 10641"/>
              <a:gd name="connsiteY21" fmla="*/ 5381 h 11712"/>
              <a:gd name="connsiteX22" fmla="*/ 865 w 10641"/>
              <a:gd name="connsiteY22" fmla="*/ 4340 h 11712"/>
              <a:gd name="connsiteX23" fmla="*/ 216 w 10641"/>
              <a:gd name="connsiteY23" fmla="*/ 3209 h 11712"/>
              <a:gd name="connsiteX24" fmla="*/ 216 w 10641"/>
              <a:gd name="connsiteY24" fmla="*/ 3209 h 11712"/>
              <a:gd name="connsiteX25" fmla="*/ 54 w 10641"/>
              <a:gd name="connsiteY25" fmla="*/ 2666 h 11712"/>
              <a:gd name="connsiteX26" fmla="*/ 0 w 10641"/>
              <a:gd name="connsiteY26" fmla="*/ 2304 h 11712"/>
              <a:gd name="connsiteX27" fmla="*/ 54 w 10641"/>
              <a:gd name="connsiteY27" fmla="*/ 2123 h 11712"/>
              <a:gd name="connsiteX28" fmla="*/ 108 w 10641"/>
              <a:gd name="connsiteY28" fmla="*/ 1987 h 11712"/>
              <a:gd name="connsiteX29" fmla="*/ 324 w 10641"/>
              <a:gd name="connsiteY29" fmla="*/ 1761 h 11712"/>
              <a:gd name="connsiteX30" fmla="*/ 541 w 10641"/>
              <a:gd name="connsiteY30" fmla="*/ 1670 h 11712"/>
              <a:gd name="connsiteX31" fmla="*/ 919 w 10641"/>
              <a:gd name="connsiteY31" fmla="*/ 1489 h 11712"/>
              <a:gd name="connsiteX32" fmla="*/ 1297 w 10641"/>
              <a:gd name="connsiteY32" fmla="*/ 1399 h 11712"/>
              <a:gd name="connsiteX33" fmla="*/ 1676 w 10641"/>
              <a:gd name="connsiteY33" fmla="*/ 1263 h 11712"/>
              <a:gd name="connsiteX34" fmla="*/ 1676 w 10641"/>
              <a:gd name="connsiteY34" fmla="*/ 1263 h 11712"/>
              <a:gd name="connsiteX35" fmla="*/ 2000 w 10641"/>
              <a:gd name="connsiteY35" fmla="*/ 1082 h 11712"/>
              <a:gd name="connsiteX36" fmla="*/ 2270 w 10641"/>
              <a:gd name="connsiteY36" fmla="*/ 991 h 11712"/>
              <a:gd name="connsiteX37" fmla="*/ 2595 w 10641"/>
              <a:gd name="connsiteY37" fmla="*/ 946 h 11712"/>
              <a:gd name="connsiteX38" fmla="*/ 2811 w 10641"/>
              <a:gd name="connsiteY38" fmla="*/ 901 h 11712"/>
              <a:gd name="connsiteX39" fmla="*/ 3027 w 10641"/>
              <a:gd name="connsiteY39" fmla="*/ 946 h 11712"/>
              <a:gd name="connsiteX40" fmla="*/ 3243 w 10641"/>
              <a:gd name="connsiteY40" fmla="*/ 991 h 11712"/>
              <a:gd name="connsiteX41" fmla="*/ 3730 w 10641"/>
              <a:gd name="connsiteY41" fmla="*/ 1218 h 11712"/>
              <a:gd name="connsiteX42" fmla="*/ 4216 w 10641"/>
              <a:gd name="connsiteY42" fmla="*/ 1399 h 11712"/>
              <a:gd name="connsiteX43" fmla="*/ 4973 w 10641"/>
              <a:gd name="connsiteY43" fmla="*/ 1670 h 11712"/>
              <a:gd name="connsiteX44" fmla="*/ 5405 w 10641"/>
              <a:gd name="connsiteY44" fmla="*/ 1761 h 11712"/>
              <a:gd name="connsiteX45" fmla="*/ 5892 w 10641"/>
              <a:gd name="connsiteY45" fmla="*/ 1806 h 11712"/>
              <a:gd name="connsiteX46" fmla="*/ 6541 w 10641"/>
              <a:gd name="connsiteY46" fmla="*/ 1896 h 11712"/>
              <a:gd name="connsiteX47" fmla="*/ 7189 w 10641"/>
              <a:gd name="connsiteY47" fmla="*/ 1896 h 11712"/>
              <a:gd name="connsiteX48" fmla="*/ 10539 w 10641"/>
              <a:gd name="connsiteY48" fmla="*/ 0 h 11712"/>
              <a:gd name="connsiteX49" fmla="*/ 10539 w 10641"/>
              <a:gd name="connsiteY49" fmla="*/ 901 h 11712"/>
              <a:gd name="connsiteX50" fmla="*/ 8649 w 10641"/>
              <a:gd name="connsiteY50" fmla="*/ 3887 h 11712"/>
              <a:gd name="connsiteX51" fmla="*/ 10539 w 10641"/>
              <a:gd name="connsiteY51" fmla="*/ 1622 h 11712"/>
              <a:gd name="connsiteX52" fmla="*/ 10539 w 10641"/>
              <a:gd name="connsiteY52" fmla="*/ 2342 h 11712"/>
              <a:gd name="connsiteX53" fmla="*/ 10550 w 10641"/>
              <a:gd name="connsiteY53" fmla="*/ 2342 h 11712"/>
              <a:gd name="connsiteX54" fmla="*/ 9459 w 10641"/>
              <a:gd name="connsiteY54" fmla="*/ 5516 h 11712"/>
              <a:gd name="connsiteX55" fmla="*/ 9838 w 10641"/>
              <a:gd name="connsiteY55" fmla="*/ 6467 h 11712"/>
              <a:gd name="connsiteX56" fmla="*/ 10000 w 10641"/>
              <a:gd name="connsiteY56" fmla="*/ 7553 h 11712"/>
              <a:gd name="connsiteX57" fmla="*/ 10000 w 10641"/>
              <a:gd name="connsiteY57" fmla="*/ 7553 h 11712"/>
              <a:gd name="connsiteX58" fmla="*/ 10000 w 10641"/>
              <a:gd name="connsiteY58" fmla="*/ 7553 h 11712"/>
              <a:gd name="connsiteX0" fmla="*/ 10000 w 10641"/>
              <a:gd name="connsiteY0" fmla="*/ 7553 h 11712"/>
              <a:gd name="connsiteX1" fmla="*/ 10000 w 10641"/>
              <a:gd name="connsiteY1" fmla="*/ 7553 h 11712"/>
              <a:gd name="connsiteX2" fmla="*/ 10000 w 10641"/>
              <a:gd name="connsiteY2" fmla="*/ 7915 h 11712"/>
              <a:gd name="connsiteX3" fmla="*/ 9892 w 10641"/>
              <a:gd name="connsiteY3" fmla="*/ 8277 h 11712"/>
              <a:gd name="connsiteX4" fmla="*/ 9730 w 10641"/>
              <a:gd name="connsiteY4" fmla="*/ 8548 h 11712"/>
              <a:gd name="connsiteX5" fmla="*/ 9568 w 10641"/>
              <a:gd name="connsiteY5" fmla="*/ 8820 h 11712"/>
              <a:gd name="connsiteX6" fmla="*/ 9405 w 10641"/>
              <a:gd name="connsiteY6" fmla="*/ 9046 h 11712"/>
              <a:gd name="connsiteX7" fmla="*/ 9135 w 10641"/>
              <a:gd name="connsiteY7" fmla="*/ 9227 h 11712"/>
              <a:gd name="connsiteX8" fmla="*/ 8595 w 10641"/>
              <a:gd name="connsiteY8" fmla="*/ 9544 h 11712"/>
              <a:gd name="connsiteX9" fmla="*/ 8000 w 10641"/>
              <a:gd name="connsiteY9" fmla="*/ 9770 h 11712"/>
              <a:gd name="connsiteX10" fmla="*/ 8912 w 10641"/>
              <a:gd name="connsiteY10" fmla="*/ 11712 h 11712"/>
              <a:gd name="connsiteX11" fmla="*/ 6811 w 10641"/>
              <a:gd name="connsiteY11" fmla="*/ 10268 h 11712"/>
              <a:gd name="connsiteX12" fmla="*/ 6378 w 10641"/>
              <a:gd name="connsiteY12" fmla="*/ 10584 h 11712"/>
              <a:gd name="connsiteX13" fmla="*/ 6378 w 10641"/>
              <a:gd name="connsiteY13" fmla="*/ 10584 h 11712"/>
              <a:gd name="connsiteX14" fmla="*/ 6000 w 10641"/>
              <a:gd name="connsiteY14" fmla="*/ 10901 h 11712"/>
              <a:gd name="connsiteX15" fmla="*/ 6000 w 10641"/>
              <a:gd name="connsiteY15" fmla="*/ 10901 h 11712"/>
              <a:gd name="connsiteX16" fmla="*/ 6000 w 10641"/>
              <a:gd name="connsiteY16" fmla="*/ 10901 h 11712"/>
              <a:gd name="connsiteX17" fmla="*/ 5405 w 10641"/>
              <a:gd name="connsiteY17" fmla="*/ 9996 h 11712"/>
              <a:gd name="connsiteX18" fmla="*/ 2128 w 10641"/>
              <a:gd name="connsiteY18" fmla="*/ 11712 h 11712"/>
              <a:gd name="connsiteX19" fmla="*/ 1317 w 10641"/>
              <a:gd name="connsiteY19" fmla="*/ 10901 h 11712"/>
              <a:gd name="connsiteX20" fmla="*/ 0 w 10641"/>
              <a:gd name="connsiteY20" fmla="*/ 9099 h 11712"/>
              <a:gd name="connsiteX21" fmla="*/ 1568 w 10641"/>
              <a:gd name="connsiteY21" fmla="*/ 5381 h 11712"/>
              <a:gd name="connsiteX22" fmla="*/ 865 w 10641"/>
              <a:gd name="connsiteY22" fmla="*/ 4340 h 11712"/>
              <a:gd name="connsiteX23" fmla="*/ 216 w 10641"/>
              <a:gd name="connsiteY23" fmla="*/ 3209 h 11712"/>
              <a:gd name="connsiteX24" fmla="*/ 216 w 10641"/>
              <a:gd name="connsiteY24" fmla="*/ 3209 h 11712"/>
              <a:gd name="connsiteX25" fmla="*/ 54 w 10641"/>
              <a:gd name="connsiteY25" fmla="*/ 2666 h 11712"/>
              <a:gd name="connsiteX26" fmla="*/ 0 w 10641"/>
              <a:gd name="connsiteY26" fmla="*/ 2304 h 11712"/>
              <a:gd name="connsiteX27" fmla="*/ 54 w 10641"/>
              <a:gd name="connsiteY27" fmla="*/ 2123 h 11712"/>
              <a:gd name="connsiteX28" fmla="*/ 108 w 10641"/>
              <a:gd name="connsiteY28" fmla="*/ 1987 h 11712"/>
              <a:gd name="connsiteX29" fmla="*/ 324 w 10641"/>
              <a:gd name="connsiteY29" fmla="*/ 1761 h 11712"/>
              <a:gd name="connsiteX30" fmla="*/ 541 w 10641"/>
              <a:gd name="connsiteY30" fmla="*/ 1670 h 11712"/>
              <a:gd name="connsiteX31" fmla="*/ 919 w 10641"/>
              <a:gd name="connsiteY31" fmla="*/ 1489 h 11712"/>
              <a:gd name="connsiteX32" fmla="*/ 1297 w 10641"/>
              <a:gd name="connsiteY32" fmla="*/ 1399 h 11712"/>
              <a:gd name="connsiteX33" fmla="*/ 1676 w 10641"/>
              <a:gd name="connsiteY33" fmla="*/ 1263 h 11712"/>
              <a:gd name="connsiteX34" fmla="*/ 1676 w 10641"/>
              <a:gd name="connsiteY34" fmla="*/ 1263 h 11712"/>
              <a:gd name="connsiteX35" fmla="*/ 2000 w 10641"/>
              <a:gd name="connsiteY35" fmla="*/ 1082 h 11712"/>
              <a:gd name="connsiteX36" fmla="*/ 2270 w 10641"/>
              <a:gd name="connsiteY36" fmla="*/ 991 h 11712"/>
              <a:gd name="connsiteX37" fmla="*/ 2595 w 10641"/>
              <a:gd name="connsiteY37" fmla="*/ 946 h 11712"/>
              <a:gd name="connsiteX38" fmla="*/ 2811 w 10641"/>
              <a:gd name="connsiteY38" fmla="*/ 901 h 11712"/>
              <a:gd name="connsiteX39" fmla="*/ 3027 w 10641"/>
              <a:gd name="connsiteY39" fmla="*/ 946 h 11712"/>
              <a:gd name="connsiteX40" fmla="*/ 3243 w 10641"/>
              <a:gd name="connsiteY40" fmla="*/ 991 h 11712"/>
              <a:gd name="connsiteX41" fmla="*/ 3730 w 10641"/>
              <a:gd name="connsiteY41" fmla="*/ 1218 h 11712"/>
              <a:gd name="connsiteX42" fmla="*/ 4216 w 10641"/>
              <a:gd name="connsiteY42" fmla="*/ 1399 h 11712"/>
              <a:gd name="connsiteX43" fmla="*/ 4973 w 10641"/>
              <a:gd name="connsiteY43" fmla="*/ 1670 h 11712"/>
              <a:gd name="connsiteX44" fmla="*/ 5405 w 10641"/>
              <a:gd name="connsiteY44" fmla="*/ 1761 h 11712"/>
              <a:gd name="connsiteX45" fmla="*/ 5892 w 10641"/>
              <a:gd name="connsiteY45" fmla="*/ 1806 h 11712"/>
              <a:gd name="connsiteX46" fmla="*/ 6541 w 10641"/>
              <a:gd name="connsiteY46" fmla="*/ 1896 h 11712"/>
              <a:gd name="connsiteX47" fmla="*/ 7189 w 10641"/>
              <a:gd name="connsiteY47" fmla="*/ 1896 h 11712"/>
              <a:gd name="connsiteX48" fmla="*/ 10539 w 10641"/>
              <a:gd name="connsiteY48" fmla="*/ 0 h 11712"/>
              <a:gd name="connsiteX49" fmla="*/ 10539 w 10641"/>
              <a:gd name="connsiteY49" fmla="*/ 901 h 11712"/>
              <a:gd name="connsiteX50" fmla="*/ 8649 w 10641"/>
              <a:gd name="connsiteY50" fmla="*/ 3887 h 11712"/>
              <a:gd name="connsiteX51" fmla="*/ 10539 w 10641"/>
              <a:gd name="connsiteY51" fmla="*/ 1622 h 11712"/>
              <a:gd name="connsiteX52" fmla="*/ 10539 w 10641"/>
              <a:gd name="connsiteY52" fmla="*/ 2342 h 11712"/>
              <a:gd name="connsiteX53" fmla="*/ 10550 w 10641"/>
              <a:gd name="connsiteY53" fmla="*/ 2342 h 11712"/>
              <a:gd name="connsiteX54" fmla="*/ 10641 w 10641"/>
              <a:gd name="connsiteY54" fmla="*/ 3619 h 11712"/>
              <a:gd name="connsiteX55" fmla="*/ 9838 w 10641"/>
              <a:gd name="connsiteY55" fmla="*/ 6467 h 11712"/>
              <a:gd name="connsiteX56" fmla="*/ 10000 w 10641"/>
              <a:gd name="connsiteY56" fmla="*/ 7553 h 11712"/>
              <a:gd name="connsiteX57" fmla="*/ 10000 w 10641"/>
              <a:gd name="connsiteY57" fmla="*/ 7553 h 11712"/>
              <a:gd name="connsiteX58" fmla="*/ 10000 w 10641"/>
              <a:gd name="connsiteY58" fmla="*/ 7553 h 11712"/>
              <a:gd name="connsiteX0" fmla="*/ 10000 w 10641"/>
              <a:gd name="connsiteY0" fmla="*/ 7553 h 12876"/>
              <a:gd name="connsiteX1" fmla="*/ 10000 w 10641"/>
              <a:gd name="connsiteY1" fmla="*/ 7553 h 12876"/>
              <a:gd name="connsiteX2" fmla="*/ 10000 w 10641"/>
              <a:gd name="connsiteY2" fmla="*/ 7915 h 12876"/>
              <a:gd name="connsiteX3" fmla="*/ 9892 w 10641"/>
              <a:gd name="connsiteY3" fmla="*/ 8277 h 12876"/>
              <a:gd name="connsiteX4" fmla="*/ 9730 w 10641"/>
              <a:gd name="connsiteY4" fmla="*/ 8548 h 12876"/>
              <a:gd name="connsiteX5" fmla="*/ 9568 w 10641"/>
              <a:gd name="connsiteY5" fmla="*/ 8820 h 12876"/>
              <a:gd name="connsiteX6" fmla="*/ 9405 w 10641"/>
              <a:gd name="connsiteY6" fmla="*/ 9046 h 12876"/>
              <a:gd name="connsiteX7" fmla="*/ 9135 w 10641"/>
              <a:gd name="connsiteY7" fmla="*/ 9227 h 12876"/>
              <a:gd name="connsiteX8" fmla="*/ 8595 w 10641"/>
              <a:gd name="connsiteY8" fmla="*/ 9544 h 12876"/>
              <a:gd name="connsiteX9" fmla="*/ 8000 w 10641"/>
              <a:gd name="connsiteY9" fmla="*/ 9770 h 12876"/>
              <a:gd name="connsiteX10" fmla="*/ 8912 w 10641"/>
              <a:gd name="connsiteY10" fmla="*/ 11712 h 12876"/>
              <a:gd name="connsiteX11" fmla="*/ 6811 w 10641"/>
              <a:gd name="connsiteY11" fmla="*/ 10268 h 12876"/>
              <a:gd name="connsiteX12" fmla="*/ 6378 w 10641"/>
              <a:gd name="connsiteY12" fmla="*/ 10584 h 12876"/>
              <a:gd name="connsiteX13" fmla="*/ 6378 w 10641"/>
              <a:gd name="connsiteY13" fmla="*/ 10584 h 12876"/>
              <a:gd name="connsiteX14" fmla="*/ 6000 w 10641"/>
              <a:gd name="connsiteY14" fmla="*/ 10901 h 12876"/>
              <a:gd name="connsiteX15" fmla="*/ 6000 w 10641"/>
              <a:gd name="connsiteY15" fmla="*/ 10901 h 12876"/>
              <a:gd name="connsiteX16" fmla="*/ 6000 w 10641"/>
              <a:gd name="connsiteY16" fmla="*/ 10901 h 12876"/>
              <a:gd name="connsiteX17" fmla="*/ 8912 w 10641"/>
              <a:gd name="connsiteY17" fmla="*/ 12876 h 12876"/>
              <a:gd name="connsiteX18" fmla="*/ 2128 w 10641"/>
              <a:gd name="connsiteY18" fmla="*/ 11712 h 12876"/>
              <a:gd name="connsiteX19" fmla="*/ 1317 w 10641"/>
              <a:gd name="connsiteY19" fmla="*/ 10901 h 12876"/>
              <a:gd name="connsiteX20" fmla="*/ 0 w 10641"/>
              <a:gd name="connsiteY20" fmla="*/ 9099 h 12876"/>
              <a:gd name="connsiteX21" fmla="*/ 1568 w 10641"/>
              <a:gd name="connsiteY21" fmla="*/ 5381 h 12876"/>
              <a:gd name="connsiteX22" fmla="*/ 865 w 10641"/>
              <a:gd name="connsiteY22" fmla="*/ 4340 h 12876"/>
              <a:gd name="connsiteX23" fmla="*/ 216 w 10641"/>
              <a:gd name="connsiteY23" fmla="*/ 3209 h 12876"/>
              <a:gd name="connsiteX24" fmla="*/ 216 w 10641"/>
              <a:gd name="connsiteY24" fmla="*/ 3209 h 12876"/>
              <a:gd name="connsiteX25" fmla="*/ 54 w 10641"/>
              <a:gd name="connsiteY25" fmla="*/ 2666 h 12876"/>
              <a:gd name="connsiteX26" fmla="*/ 0 w 10641"/>
              <a:gd name="connsiteY26" fmla="*/ 2304 h 12876"/>
              <a:gd name="connsiteX27" fmla="*/ 54 w 10641"/>
              <a:gd name="connsiteY27" fmla="*/ 2123 h 12876"/>
              <a:gd name="connsiteX28" fmla="*/ 108 w 10641"/>
              <a:gd name="connsiteY28" fmla="*/ 1987 h 12876"/>
              <a:gd name="connsiteX29" fmla="*/ 324 w 10641"/>
              <a:gd name="connsiteY29" fmla="*/ 1761 h 12876"/>
              <a:gd name="connsiteX30" fmla="*/ 541 w 10641"/>
              <a:gd name="connsiteY30" fmla="*/ 1670 h 12876"/>
              <a:gd name="connsiteX31" fmla="*/ 919 w 10641"/>
              <a:gd name="connsiteY31" fmla="*/ 1489 h 12876"/>
              <a:gd name="connsiteX32" fmla="*/ 1297 w 10641"/>
              <a:gd name="connsiteY32" fmla="*/ 1399 h 12876"/>
              <a:gd name="connsiteX33" fmla="*/ 1676 w 10641"/>
              <a:gd name="connsiteY33" fmla="*/ 1263 h 12876"/>
              <a:gd name="connsiteX34" fmla="*/ 1676 w 10641"/>
              <a:gd name="connsiteY34" fmla="*/ 1263 h 12876"/>
              <a:gd name="connsiteX35" fmla="*/ 2000 w 10641"/>
              <a:gd name="connsiteY35" fmla="*/ 1082 h 12876"/>
              <a:gd name="connsiteX36" fmla="*/ 2270 w 10641"/>
              <a:gd name="connsiteY36" fmla="*/ 991 h 12876"/>
              <a:gd name="connsiteX37" fmla="*/ 2595 w 10641"/>
              <a:gd name="connsiteY37" fmla="*/ 946 h 12876"/>
              <a:gd name="connsiteX38" fmla="*/ 2811 w 10641"/>
              <a:gd name="connsiteY38" fmla="*/ 901 h 12876"/>
              <a:gd name="connsiteX39" fmla="*/ 3027 w 10641"/>
              <a:gd name="connsiteY39" fmla="*/ 946 h 12876"/>
              <a:gd name="connsiteX40" fmla="*/ 3243 w 10641"/>
              <a:gd name="connsiteY40" fmla="*/ 991 h 12876"/>
              <a:gd name="connsiteX41" fmla="*/ 3730 w 10641"/>
              <a:gd name="connsiteY41" fmla="*/ 1218 h 12876"/>
              <a:gd name="connsiteX42" fmla="*/ 4216 w 10641"/>
              <a:gd name="connsiteY42" fmla="*/ 1399 h 12876"/>
              <a:gd name="connsiteX43" fmla="*/ 4973 w 10641"/>
              <a:gd name="connsiteY43" fmla="*/ 1670 h 12876"/>
              <a:gd name="connsiteX44" fmla="*/ 5405 w 10641"/>
              <a:gd name="connsiteY44" fmla="*/ 1761 h 12876"/>
              <a:gd name="connsiteX45" fmla="*/ 5892 w 10641"/>
              <a:gd name="connsiteY45" fmla="*/ 1806 h 12876"/>
              <a:gd name="connsiteX46" fmla="*/ 6541 w 10641"/>
              <a:gd name="connsiteY46" fmla="*/ 1896 h 12876"/>
              <a:gd name="connsiteX47" fmla="*/ 7189 w 10641"/>
              <a:gd name="connsiteY47" fmla="*/ 1896 h 12876"/>
              <a:gd name="connsiteX48" fmla="*/ 10539 w 10641"/>
              <a:gd name="connsiteY48" fmla="*/ 0 h 12876"/>
              <a:gd name="connsiteX49" fmla="*/ 10539 w 10641"/>
              <a:gd name="connsiteY49" fmla="*/ 901 h 12876"/>
              <a:gd name="connsiteX50" fmla="*/ 8649 w 10641"/>
              <a:gd name="connsiteY50" fmla="*/ 3887 h 12876"/>
              <a:gd name="connsiteX51" fmla="*/ 10539 w 10641"/>
              <a:gd name="connsiteY51" fmla="*/ 1622 h 12876"/>
              <a:gd name="connsiteX52" fmla="*/ 10539 w 10641"/>
              <a:gd name="connsiteY52" fmla="*/ 2342 h 12876"/>
              <a:gd name="connsiteX53" fmla="*/ 10550 w 10641"/>
              <a:gd name="connsiteY53" fmla="*/ 2342 h 12876"/>
              <a:gd name="connsiteX54" fmla="*/ 10641 w 10641"/>
              <a:gd name="connsiteY54" fmla="*/ 3619 h 12876"/>
              <a:gd name="connsiteX55" fmla="*/ 9838 w 10641"/>
              <a:gd name="connsiteY55" fmla="*/ 6467 h 12876"/>
              <a:gd name="connsiteX56" fmla="*/ 10000 w 10641"/>
              <a:gd name="connsiteY56" fmla="*/ 7553 h 12876"/>
              <a:gd name="connsiteX57" fmla="*/ 10000 w 10641"/>
              <a:gd name="connsiteY57" fmla="*/ 7553 h 12876"/>
              <a:gd name="connsiteX58" fmla="*/ 10000 w 10641"/>
              <a:gd name="connsiteY58" fmla="*/ 7553 h 12876"/>
              <a:gd name="connsiteX0" fmla="*/ 10000 w 10641"/>
              <a:gd name="connsiteY0" fmla="*/ 7553 h 12876"/>
              <a:gd name="connsiteX1" fmla="*/ 10000 w 10641"/>
              <a:gd name="connsiteY1" fmla="*/ 7553 h 12876"/>
              <a:gd name="connsiteX2" fmla="*/ 10000 w 10641"/>
              <a:gd name="connsiteY2" fmla="*/ 7915 h 12876"/>
              <a:gd name="connsiteX3" fmla="*/ 9892 w 10641"/>
              <a:gd name="connsiteY3" fmla="*/ 8277 h 12876"/>
              <a:gd name="connsiteX4" fmla="*/ 9730 w 10641"/>
              <a:gd name="connsiteY4" fmla="*/ 8548 h 12876"/>
              <a:gd name="connsiteX5" fmla="*/ 9568 w 10641"/>
              <a:gd name="connsiteY5" fmla="*/ 8820 h 12876"/>
              <a:gd name="connsiteX6" fmla="*/ 9405 w 10641"/>
              <a:gd name="connsiteY6" fmla="*/ 9046 h 12876"/>
              <a:gd name="connsiteX7" fmla="*/ 9135 w 10641"/>
              <a:gd name="connsiteY7" fmla="*/ 9227 h 12876"/>
              <a:gd name="connsiteX8" fmla="*/ 10641 w 10641"/>
              <a:gd name="connsiteY8" fmla="*/ 12876 h 12876"/>
              <a:gd name="connsiteX9" fmla="*/ 8000 w 10641"/>
              <a:gd name="connsiteY9" fmla="*/ 9770 h 12876"/>
              <a:gd name="connsiteX10" fmla="*/ 8912 w 10641"/>
              <a:gd name="connsiteY10" fmla="*/ 11712 h 12876"/>
              <a:gd name="connsiteX11" fmla="*/ 6811 w 10641"/>
              <a:gd name="connsiteY11" fmla="*/ 10268 h 12876"/>
              <a:gd name="connsiteX12" fmla="*/ 6378 w 10641"/>
              <a:gd name="connsiteY12" fmla="*/ 10584 h 12876"/>
              <a:gd name="connsiteX13" fmla="*/ 6378 w 10641"/>
              <a:gd name="connsiteY13" fmla="*/ 10584 h 12876"/>
              <a:gd name="connsiteX14" fmla="*/ 6000 w 10641"/>
              <a:gd name="connsiteY14" fmla="*/ 10901 h 12876"/>
              <a:gd name="connsiteX15" fmla="*/ 6000 w 10641"/>
              <a:gd name="connsiteY15" fmla="*/ 10901 h 12876"/>
              <a:gd name="connsiteX16" fmla="*/ 6000 w 10641"/>
              <a:gd name="connsiteY16" fmla="*/ 10901 h 12876"/>
              <a:gd name="connsiteX17" fmla="*/ 8912 w 10641"/>
              <a:gd name="connsiteY17" fmla="*/ 12876 h 12876"/>
              <a:gd name="connsiteX18" fmla="*/ 2128 w 10641"/>
              <a:gd name="connsiteY18" fmla="*/ 11712 h 12876"/>
              <a:gd name="connsiteX19" fmla="*/ 1317 w 10641"/>
              <a:gd name="connsiteY19" fmla="*/ 10901 h 12876"/>
              <a:gd name="connsiteX20" fmla="*/ 0 w 10641"/>
              <a:gd name="connsiteY20" fmla="*/ 9099 h 12876"/>
              <a:gd name="connsiteX21" fmla="*/ 1568 w 10641"/>
              <a:gd name="connsiteY21" fmla="*/ 5381 h 12876"/>
              <a:gd name="connsiteX22" fmla="*/ 865 w 10641"/>
              <a:gd name="connsiteY22" fmla="*/ 4340 h 12876"/>
              <a:gd name="connsiteX23" fmla="*/ 216 w 10641"/>
              <a:gd name="connsiteY23" fmla="*/ 3209 h 12876"/>
              <a:gd name="connsiteX24" fmla="*/ 216 w 10641"/>
              <a:gd name="connsiteY24" fmla="*/ 3209 h 12876"/>
              <a:gd name="connsiteX25" fmla="*/ 54 w 10641"/>
              <a:gd name="connsiteY25" fmla="*/ 2666 h 12876"/>
              <a:gd name="connsiteX26" fmla="*/ 0 w 10641"/>
              <a:gd name="connsiteY26" fmla="*/ 2304 h 12876"/>
              <a:gd name="connsiteX27" fmla="*/ 54 w 10641"/>
              <a:gd name="connsiteY27" fmla="*/ 2123 h 12876"/>
              <a:gd name="connsiteX28" fmla="*/ 108 w 10641"/>
              <a:gd name="connsiteY28" fmla="*/ 1987 h 12876"/>
              <a:gd name="connsiteX29" fmla="*/ 324 w 10641"/>
              <a:gd name="connsiteY29" fmla="*/ 1761 h 12876"/>
              <a:gd name="connsiteX30" fmla="*/ 541 w 10641"/>
              <a:gd name="connsiteY30" fmla="*/ 1670 h 12876"/>
              <a:gd name="connsiteX31" fmla="*/ 919 w 10641"/>
              <a:gd name="connsiteY31" fmla="*/ 1489 h 12876"/>
              <a:gd name="connsiteX32" fmla="*/ 1297 w 10641"/>
              <a:gd name="connsiteY32" fmla="*/ 1399 h 12876"/>
              <a:gd name="connsiteX33" fmla="*/ 1676 w 10641"/>
              <a:gd name="connsiteY33" fmla="*/ 1263 h 12876"/>
              <a:gd name="connsiteX34" fmla="*/ 1676 w 10641"/>
              <a:gd name="connsiteY34" fmla="*/ 1263 h 12876"/>
              <a:gd name="connsiteX35" fmla="*/ 2000 w 10641"/>
              <a:gd name="connsiteY35" fmla="*/ 1082 h 12876"/>
              <a:gd name="connsiteX36" fmla="*/ 2270 w 10641"/>
              <a:gd name="connsiteY36" fmla="*/ 991 h 12876"/>
              <a:gd name="connsiteX37" fmla="*/ 2595 w 10641"/>
              <a:gd name="connsiteY37" fmla="*/ 946 h 12876"/>
              <a:gd name="connsiteX38" fmla="*/ 2811 w 10641"/>
              <a:gd name="connsiteY38" fmla="*/ 901 h 12876"/>
              <a:gd name="connsiteX39" fmla="*/ 3027 w 10641"/>
              <a:gd name="connsiteY39" fmla="*/ 946 h 12876"/>
              <a:gd name="connsiteX40" fmla="*/ 3243 w 10641"/>
              <a:gd name="connsiteY40" fmla="*/ 991 h 12876"/>
              <a:gd name="connsiteX41" fmla="*/ 3730 w 10641"/>
              <a:gd name="connsiteY41" fmla="*/ 1218 h 12876"/>
              <a:gd name="connsiteX42" fmla="*/ 4216 w 10641"/>
              <a:gd name="connsiteY42" fmla="*/ 1399 h 12876"/>
              <a:gd name="connsiteX43" fmla="*/ 4973 w 10641"/>
              <a:gd name="connsiteY43" fmla="*/ 1670 h 12876"/>
              <a:gd name="connsiteX44" fmla="*/ 5405 w 10641"/>
              <a:gd name="connsiteY44" fmla="*/ 1761 h 12876"/>
              <a:gd name="connsiteX45" fmla="*/ 5892 w 10641"/>
              <a:gd name="connsiteY45" fmla="*/ 1806 h 12876"/>
              <a:gd name="connsiteX46" fmla="*/ 6541 w 10641"/>
              <a:gd name="connsiteY46" fmla="*/ 1896 h 12876"/>
              <a:gd name="connsiteX47" fmla="*/ 7189 w 10641"/>
              <a:gd name="connsiteY47" fmla="*/ 1896 h 12876"/>
              <a:gd name="connsiteX48" fmla="*/ 10539 w 10641"/>
              <a:gd name="connsiteY48" fmla="*/ 0 h 12876"/>
              <a:gd name="connsiteX49" fmla="*/ 10539 w 10641"/>
              <a:gd name="connsiteY49" fmla="*/ 901 h 12876"/>
              <a:gd name="connsiteX50" fmla="*/ 8649 w 10641"/>
              <a:gd name="connsiteY50" fmla="*/ 3887 h 12876"/>
              <a:gd name="connsiteX51" fmla="*/ 10539 w 10641"/>
              <a:gd name="connsiteY51" fmla="*/ 1622 h 12876"/>
              <a:gd name="connsiteX52" fmla="*/ 10539 w 10641"/>
              <a:gd name="connsiteY52" fmla="*/ 2342 h 12876"/>
              <a:gd name="connsiteX53" fmla="*/ 10550 w 10641"/>
              <a:gd name="connsiteY53" fmla="*/ 2342 h 12876"/>
              <a:gd name="connsiteX54" fmla="*/ 10641 w 10641"/>
              <a:gd name="connsiteY54" fmla="*/ 3619 h 12876"/>
              <a:gd name="connsiteX55" fmla="*/ 9838 w 10641"/>
              <a:gd name="connsiteY55" fmla="*/ 6467 h 12876"/>
              <a:gd name="connsiteX56" fmla="*/ 10000 w 10641"/>
              <a:gd name="connsiteY56" fmla="*/ 7553 h 12876"/>
              <a:gd name="connsiteX57" fmla="*/ 10000 w 10641"/>
              <a:gd name="connsiteY57" fmla="*/ 7553 h 12876"/>
              <a:gd name="connsiteX58" fmla="*/ 10000 w 10641"/>
              <a:gd name="connsiteY58" fmla="*/ 7553 h 12876"/>
              <a:gd name="connsiteX0" fmla="*/ 10000 w 10641"/>
              <a:gd name="connsiteY0" fmla="*/ 7553 h 12876"/>
              <a:gd name="connsiteX1" fmla="*/ 10000 w 10641"/>
              <a:gd name="connsiteY1" fmla="*/ 7553 h 12876"/>
              <a:gd name="connsiteX2" fmla="*/ 10000 w 10641"/>
              <a:gd name="connsiteY2" fmla="*/ 7915 h 12876"/>
              <a:gd name="connsiteX3" fmla="*/ 9892 w 10641"/>
              <a:gd name="connsiteY3" fmla="*/ 8277 h 12876"/>
              <a:gd name="connsiteX4" fmla="*/ 9730 w 10641"/>
              <a:gd name="connsiteY4" fmla="*/ 8548 h 12876"/>
              <a:gd name="connsiteX5" fmla="*/ 9568 w 10641"/>
              <a:gd name="connsiteY5" fmla="*/ 8820 h 12876"/>
              <a:gd name="connsiteX6" fmla="*/ 9405 w 10641"/>
              <a:gd name="connsiteY6" fmla="*/ 9046 h 12876"/>
              <a:gd name="connsiteX7" fmla="*/ 10539 w 10641"/>
              <a:gd name="connsiteY7" fmla="*/ 10901 h 12876"/>
              <a:gd name="connsiteX8" fmla="*/ 10641 w 10641"/>
              <a:gd name="connsiteY8" fmla="*/ 12876 h 12876"/>
              <a:gd name="connsiteX9" fmla="*/ 8000 w 10641"/>
              <a:gd name="connsiteY9" fmla="*/ 9770 h 12876"/>
              <a:gd name="connsiteX10" fmla="*/ 8912 w 10641"/>
              <a:gd name="connsiteY10" fmla="*/ 11712 h 12876"/>
              <a:gd name="connsiteX11" fmla="*/ 6811 w 10641"/>
              <a:gd name="connsiteY11" fmla="*/ 10268 h 12876"/>
              <a:gd name="connsiteX12" fmla="*/ 6378 w 10641"/>
              <a:gd name="connsiteY12" fmla="*/ 10584 h 12876"/>
              <a:gd name="connsiteX13" fmla="*/ 6378 w 10641"/>
              <a:gd name="connsiteY13" fmla="*/ 10584 h 12876"/>
              <a:gd name="connsiteX14" fmla="*/ 6000 w 10641"/>
              <a:gd name="connsiteY14" fmla="*/ 10901 h 12876"/>
              <a:gd name="connsiteX15" fmla="*/ 6000 w 10641"/>
              <a:gd name="connsiteY15" fmla="*/ 10901 h 12876"/>
              <a:gd name="connsiteX16" fmla="*/ 6000 w 10641"/>
              <a:gd name="connsiteY16" fmla="*/ 10901 h 12876"/>
              <a:gd name="connsiteX17" fmla="*/ 8912 w 10641"/>
              <a:gd name="connsiteY17" fmla="*/ 12876 h 12876"/>
              <a:gd name="connsiteX18" fmla="*/ 2128 w 10641"/>
              <a:gd name="connsiteY18" fmla="*/ 11712 h 12876"/>
              <a:gd name="connsiteX19" fmla="*/ 1317 w 10641"/>
              <a:gd name="connsiteY19" fmla="*/ 10901 h 12876"/>
              <a:gd name="connsiteX20" fmla="*/ 0 w 10641"/>
              <a:gd name="connsiteY20" fmla="*/ 9099 h 12876"/>
              <a:gd name="connsiteX21" fmla="*/ 1568 w 10641"/>
              <a:gd name="connsiteY21" fmla="*/ 5381 h 12876"/>
              <a:gd name="connsiteX22" fmla="*/ 865 w 10641"/>
              <a:gd name="connsiteY22" fmla="*/ 4340 h 12876"/>
              <a:gd name="connsiteX23" fmla="*/ 216 w 10641"/>
              <a:gd name="connsiteY23" fmla="*/ 3209 h 12876"/>
              <a:gd name="connsiteX24" fmla="*/ 216 w 10641"/>
              <a:gd name="connsiteY24" fmla="*/ 3209 h 12876"/>
              <a:gd name="connsiteX25" fmla="*/ 54 w 10641"/>
              <a:gd name="connsiteY25" fmla="*/ 2666 h 12876"/>
              <a:gd name="connsiteX26" fmla="*/ 0 w 10641"/>
              <a:gd name="connsiteY26" fmla="*/ 2304 h 12876"/>
              <a:gd name="connsiteX27" fmla="*/ 54 w 10641"/>
              <a:gd name="connsiteY27" fmla="*/ 2123 h 12876"/>
              <a:gd name="connsiteX28" fmla="*/ 108 w 10641"/>
              <a:gd name="connsiteY28" fmla="*/ 1987 h 12876"/>
              <a:gd name="connsiteX29" fmla="*/ 324 w 10641"/>
              <a:gd name="connsiteY29" fmla="*/ 1761 h 12876"/>
              <a:gd name="connsiteX30" fmla="*/ 541 w 10641"/>
              <a:gd name="connsiteY30" fmla="*/ 1670 h 12876"/>
              <a:gd name="connsiteX31" fmla="*/ 919 w 10641"/>
              <a:gd name="connsiteY31" fmla="*/ 1489 h 12876"/>
              <a:gd name="connsiteX32" fmla="*/ 1297 w 10641"/>
              <a:gd name="connsiteY32" fmla="*/ 1399 h 12876"/>
              <a:gd name="connsiteX33" fmla="*/ 1676 w 10641"/>
              <a:gd name="connsiteY33" fmla="*/ 1263 h 12876"/>
              <a:gd name="connsiteX34" fmla="*/ 1676 w 10641"/>
              <a:gd name="connsiteY34" fmla="*/ 1263 h 12876"/>
              <a:gd name="connsiteX35" fmla="*/ 2000 w 10641"/>
              <a:gd name="connsiteY35" fmla="*/ 1082 h 12876"/>
              <a:gd name="connsiteX36" fmla="*/ 2270 w 10641"/>
              <a:gd name="connsiteY36" fmla="*/ 991 h 12876"/>
              <a:gd name="connsiteX37" fmla="*/ 2595 w 10641"/>
              <a:gd name="connsiteY37" fmla="*/ 946 h 12876"/>
              <a:gd name="connsiteX38" fmla="*/ 2811 w 10641"/>
              <a:gd name="connsiteY38" fmla="*/ 901 h 12876"/>
              <a:gd name="connsiteX39" fmla="*/ 3027 w 10641"/>
              <a:gd name="connsiteY39" fmla="*/ 946 h 12876"/>
              <a:gd name="connsiteX40" fmla="*/ 3243 w 10641"/>
              <a:gd name="connsiteY40" fmla="*/ 991 h 12876"/>
              <a:gd name="connsiteX41" fmla="*/ 3730 w 10641"/>
              <a:gd name="connsiteY41" fmla="*/ 1218 h 12876"/>
              <a:gd name="connsiteX42" fmla="*/ 4216 w 10641"/>
              <a:gd name="connsiteY42" fmla="*/ 1399 h 12876"/>
              <a:gd name="connsiteX43" fmla="*/ 4973 w 10641"/>
              <a:gd name="connsiteY43" fmla="*/ 1670 h 12876"/>
              <a:gd name="connsiteX44" fmla="*/ 5405 w 10641"/>
              <a:gd name="connsiteY44" fmla="*/ 1761 h 12876"/>
              <a:gd name="connsiteX45" fmla="*/ 5892 w 10641"/>
              <a:gd name="connsiteY45" fmla="*/ 1806 h 12876"/>
              <a:gd name="connsiteX46" fmla="*/ 6541 w 10641"/>
              <a:gd name="connsiteY46" fmla="*/ 1896 h 12876"/>
              <a:gd name="connsiteX47" fmla="*/ 7189 w 10641"/>
              <a:gd name="connsiteY47" fmla="*/ 1896 h 12876"/>
              <a:gd name="connsiteX48" fmla="*/ 10539 w 10641"/>
              <a:gd name="connsiteY48" fmla="*/ 0 h 12876"/>
              <a:gd name="connsiteX49" fmla="*/ 10539 w 10641"/>
              <a:gd name="connsiteY49" fmla="*/ 901 h 12876"/>
              <a:gd name="connsiteX50" fmla="*/ 8649 w 10641"/>
              <a:gd name="connsiteY50" fmla="*/ 3887 h 12876"/>
              <a:gd name="connsiteX51" fmla="*/ 10539 w 10641"/>
              <a:gd name="connsiteY51" fmla="*/ 1622 h 12876"/>
              <a:gd name="connsiteX52" fmla="*/ 10539 w 10641"/>
              <a:gd name="connsiteY52" fmla="*/ 2342 h 12876"/>
              <a:gd name="connsiteX53" fmla="*/ 10550 w 10641"/>
              <a:gd name="connsiteY53" fmla="*/ 2342 h 12876"/>
              <a:gd name="connsiteX54" fmla="*/ 10641 w 10641"/>
              <a:gd name="connsiteY54" fmla="*/ 3619 h 12876"/>
              <a:gd name="connsiteX55" fmla="*/ 9838 w 10641"/>
              <a:gd name="connsiteY55" fmla="*/ 6467 h 12876"/>
              <a:gd name="connsiteX56" fmla="*/ 10000 w 10641"/>
              <a:gd name="connsiteY56" fmla="*/ 7553 h 12876"/>
              <a:gd name="connsiteX57" fmla="*/ 10000 w 10641"/>
              <a:gd name="connsiteY57" fmla="*/ 7553 h 12876"/>
              <a:gd name="connsiteX58" fmla="*/ 10000 w 10641"/>
              <a:gd name="connsiteY58" fmla="*/ 7553 h 12876"/>
              <a:gd name="connsiteX0" fmla="*/ 10000 w 10641"/>
              <a:gd name="connsiteY0" fmla="*/ 7553 h 12876"/>
              <a:gd name="connsiteX1" fmla="*/ 10000 w 10641"/>
              <a:gd name="connsiteY1" fmla="*/ 7553 h 12876"/>
              <a:gd name="connsiteX2" fmla="*/ 10000 w 10641"/>
              <a:gd name="connsiteY2" fmla="*/ 7915 h 12876"/>
              <a:gd name="connsiteX3" fmla="*/ 9892 w 10641"/>
              <a:gd name="connsiteY3" fmla="*/ 8277 h 12876"/>
              <a:gd name="connsiteX4" fmla="*/ 9730 w 10641"/>
              <a:gd name="connsiteY4" fmla="*/ 8548 h 12876"/>
              <a:gd name="connsiteX5" fmla="*/ 9568 w 10641"/>
              <a:gd name="connsiteY5" fmla="*/ 8820 h 12876"/>
              <a:gd name="connsiteX6" fmla="*/ 9405 w 10641"/>
              <a:gd name="connsiteY6" fmla="*/ 9046 h 12876"/>
              <a:gd name="connsiteX7" fmla="*/ 10539 w 10641"/>
              <a:gd name="connsiteY7" fmla="*/ 10901 h 12876"/>
              <a:gd name="connsiteX8" fmla="*/ 10641 w 10641"/>
              <a:gd name="connsiteY8" fmla="*/ 12876 h 12876"/>
              <a:gd name="connsiteX9" fmla="*/ 8000 w 10641"/>
              <a:gd name="connsiteY9" fmla="*/ 9770 h 12876"/>
              <a:gd name="connsiteX10" fmla="*/ 8912 w 10641"/>
              <a:gd name="connsiteY10" fmla="*/ 11712 h 12876"/>
              <a:gd name="connsiteX11" fmla="*/ 8912 w 10641"/>
              <a:gd name="connsiteY11" fmla="*/ 11712 h 12876"/>
              <a:gd name="connsiteX12" fmla="*/ 6378 w 10641"/>
              <a:gd name="connsiteY12" fmla="*/ 10584 h 12876"/>
              <a:gd name="connsiteX13" fmla="*/ 6378 w 10641"/>
              <a:gd name="connsiteY13" fmla="*/ 10584 h 12876"/>
              <a:gd name="connsiteX14" fmla="*/ 6000 w 10641"/>
              <a:gd name="connsiteY14" fmla="*/ 10901 h 12876"/>
              <a:gd name="connsiteX15" fmla="*/ 6000 w 10641"/>
              <a:gd name="connsiteY15" fmla="*/ 10901 h 12876"/>
              <a:gd name="connsiteX16" fmla="*/ 6000 w 10641"/>
              <a:gd name="connsiteY16" fmla="*/ 10901 h 12876"/>
              <a:gd name="connsiteX17" fmla="*/ 8912 w 10641"/>
              <a:gd name="connsiteY17" fmla="*/ 12876 h 12876"/>
              <a:gd name="connsiteX18" fmla="*/ 2128 w 10641"/>
              <a:gd name="connsiteY18" fmla="*/ 11712 h 12876"/>
              <a:gd name="connsiteX19" fmla="*/ 1317 w 10641"/>
              <a:gd name="connsiteY19" fmla="*/ 10901 h 12876"/>
              <a:gd name="connsiteX20" fmla="*/ 0 w 10641"/>
              <a:gd name="connsiteY20" fmla="*/ 9099 h 12876"/>
              <a:gd name="connsiteX21" fmla="*/ 1568 w 10641"/>
              <a:gd name="connsiteY21" fmla="*/ 5381 h 12876"/>
              <a:gd name="connsiteX22" fmla="*/ 865 w 10641"/>
              <a:gd name="connsiteY22" fmla="*/ 4340 h 12876"/>
              <a:gd name="connsiteX23" fmla="*/ 216 w 10641"/>
              <a:gd name="connsiteY23" fmla="*/ 3209 h 12876"/>
              <a:gd name="connsiteX24" fmla="*/ 216 w 10641"/>
              <a:gd name="connsiteY24" fmla="*/ 3209 h 12876"/>
              <a:gd name="connsiteX25" fmla="*/ 54 w 10641"/>
              <a:gd name="connsiteY25" fmla="*/ 2666 h 12876"/>
              <a:gd name="connsiteX26" fmla="*/ 0 w 10641"/>
              <a:gd name="connsiteY26" fmla="*/ 2304 h 12876"/>
              <a:gd name="connsiteX27" fmla="*/ 54 w 10641"/>
              <a:gd name="connsiteY27" fmla="*/ 2123 h 12876"/>
              <a:gd name="connsiteX28" fmla="*/ 108 w 10641"/>
              <a:gd name="connsiteY28" fmla="*/ 1987 h 12876"/>
              <a:gd name="connsiteX29" fmla="*/ 324 w 10641"/>
              <a:gd name="connsiteY29" fmla="*/ 1761 h 12876"/>
              <a:gd name="connsiteX30" fmla="*/ 541 w 10641"/>
              <a:gd name="connsiteY30" fmla="*/ 1670 h 12876"/>
              <a:gd name="connsiteX31" fmla="*/ 919 w 10641"/>
              <a:gd name="connsiteY31" fmla="*/ 1489 h 12876"/>
              <a:gd name="connsiteX32" fmla="*/ 1297 w 10641"/>
              <a:gd name="connsiteY32" fmla="*/ 1399 h 12876"/>
              <a:gd name="connsiteX33" fmla="*/ 1676 w 10641"/>
              <a:gd name="connsiteY33" fmla="*/ 1263 h 12876"/>
              <a:gd name="connsiteX34" fmla="*/ 1676 w 10641"/>
              <a:gd name="connsiteY34" fmla="*/ 1263 h 12876"/>
              <a:gd name="connsiteX35" fmla="*/ 2000 w 10641"/>
              <a:gd name="connsiteY35" fmla="*/ 1082 h 12876"/>
              <a:gd name="connsiteX36" fmla="*/ 2270 w 10641"/>
              <a:gd name="connsiteY36" fmla="*/ 991 h 12876"/>
              <a:gd name="connsiteX37" fmla="*/ 2595 w 10641"/>
              <a:gd name="connsiteY37" fmla="*/ 946 h 12876"/>
              <a:gd name="connsiteX38" fmla="*/ 2811 w 10641"/>
              <a:gd name="connsiteY38" fmla="*/ 901 h 12876"/>
              <a:gd name="connsiteX39" fmla="*/ 3027 w 10641"/>
              <a:gd name="connsiteY39" fmla="*/ 946 h 12876"/>
              <a:gd name="connsiteX40" fmla="*/ 3243 w 10641"/>
              <a:gd name="connsiteY40" fmla="*/ 991 h 12876"/>
              <a:gd name="connsiteX41" fmla="*/ 3730 w 10641"/>
              <a:gd name="connsiteY41" fmla="*/ 1218 h 12876"/>
              <a:gd name="connsiteX42" fmla="*/ 4216 w 10641"/>
              <a:gd name="connsiteY42" fmla="*/ 1399 h 12876"/>
              <a:gd name="connsiteX43" fmla="*/ 4973 w 10641"/>
              <a:gd name="connsiteY43" fmla="*/ 1670 h 12876"/>
              <a:gd name="connsiteX44" fmla="*/ 5405 w 10641"/>
              <a:gd name="connsiteY44" fmla="*/ 1761 h 12876"/>
              <a:gd name="connsiteX45" fmla="*/ 5892 w 10641"/>
              <a:gd name="connsiteY45" fmla="*/ 1806 h 12876"/>
              <a:gd name="connsiteX46" fmla="*/ 6541 w 10641"/>
              <a:gd name="connsiteY46" fmla="*/ 1896 h 12876"/>
              <a:gd name="connsiteX47" fmla="*/ 7189 w 10641"/>
              <a:gd name="connsiteY47" fmla="*/ 1896 h 12876"/>
              <a:gd name="connsiteX48" fmla="*/ 10539 w 10641"/>
              <a:gd name="connsiteY48" fmla="*/ 0 h 12876"/>
              <a:gd name="connsiteX49" fmla="*/ 10539 w 10641"/>
              <a:gd name="connsiteY49" fmla="*/ 901 h 12876"/>
              <a:gd name="connsiteX50" fmla="*/ 8649 w 10641"/>
              <a:gd name="connsiteY50" fmla="*/ 3887 h 12876"/>
              <a:gd name="connsiteX51" fmla="*/ 10539 w 10641"/>
              <a:gd name="connsiteY51" fmla="*/ 1622 h 12876"/>
              <a:gd name="connsiteX52" fmla="*/ 10539 w 10641"/>
              <a:gd name="connsiteY52" fmla="*/ 2342 h 12876"/>
              <a:gd name="connsiteX53" fmla="*/ 10550 w 10641"/>
              <a:gd name="connsiteY53" fmla="*/ 2342 h 12876"/>
              <a:gd name="connsiteX54" fmla="*/ 10641 w 10641"/>
              <a:gd name="connsiteY54" fmla="*/ 3619 h 12876"/>
              <a:gd name="connsiteX55" fmla="*/ 9838 w 10641"/>
              <a:gd name="connsiteY55" fmla="*/ 6467 h 12876"/>
              <a:gd name="connsiteX56" fmla="*/ 10000 w 10641"/>
              <a:gd name="connsiteY56" fmla="*/ 7553 h 12876"/>
              <a:gd name="connsiteX57" fmla="*/ 10000 w 10641"/>
              <a:gd name="connsiteY57" fmla="*/ 7553 h 12876"/>
              <a:gd name="connsiteX58" fmla="*/ 10000 w 10641"/>
              <a:gd name="connsiteY58" fmla="*/ 7553 h 12876"/>
              <a:gd name="connsiteX0" fmla="*/ 10000 w 10641"/>
              <a:gd name="connsiteY0" fmla="*/ 7553 h 12876"/>
              <a:gd name="connsiteX1" fmla="*/ 10000 w 10641"/>
              <a:gd name="connsiteY1" fmla="*/ 7553 h 12876"/>
              <a:gd name="connsiteX2" fmla="*/ 10000 w 10641"/>
              <a:gd name="connsiteY2" fmla="*/ 7915 h 12876"/>
              <a:gd name="connsiteX3" fmla="*/ 9892 w 10641"/>
              <a:gd name="connsiteY3" fmla="*/ 8277 h 12876"/>
              <a:gd name="connsiteX4" fmla="*/ 9730 w 10641"/>
              <a:gd name="connsiteY4" fmla="*/ 8548 h 12876"/>
              <a:gd name="connsiteX5" fmla="*/ 9568 w 10641"/>
              <a:gd name="connsiteY5" fmla="*/ 8820 h 12876"/>
              <a:gd name="connsiteX6" fmla="*/ 9405 w 10641"/>
              <a:gd name="connsiteY6" fmla="*/ 9046 h 12876"/>
              <a:gd name="connsiteX7" fmla="*/ 10539 w 10641"/>
              <a:gd name="connsiteY7" fmla="*/ 10901 h 12876"/>
              <a:gd name="connsiteX8" fmla="*/ 10641 w 10641"/>
              <a:gd name="connsiteY8" fmla="*/ 12876 h 12876"/>
              <a:gd name="connsiteX9" fmla="*/ 8000 w 10641"/>
              <a:gd name="connsiteY9" fmla="*/ 9770 h 12876"/>
              <a:gd name="connsiteX10" fmla="*/ 8912 w 10641"/>
              <a:gd name="connsiteY10" fmla="*/ 11712 h 12876"/>
              <a:gd name="connsiteX11" fmla="*/ 8912 w 10641"/>
              <a:gd name="connsiteY11" fmla="*/ 11712 h 12876"/>
              <a:gd name="connsiteX12" fmla="*/ 6378 w 10641"/>
              <a:gd name="connsiteY12" fmla="*/ 10584 h 12876"/>
              <a:gd name="connsiteX13" fmla="*/ 6378 w 10641"/>
              <a:gd name="connsiteY13" fmla="*/ 10584 h 12876"/>
              <a:gd name="connsiteX14" fmla="*/ 6000 w 10641"/>
              <a:gd name="connsiteY14" fmla="*/ 10901 h 12876"/>
              <a:gd name="connsiteX15" fmla="*/ 6000 w 10641"/>
              <a:gd name="connsiteY15" fmla="*/ 10901 h 12876"/>
              <a:gd name="connsiteX16" fmla="*/ 6000 w 10641"/>
              <a:gd name="connsiteY16" fmla="*/ 10901 h 12876"/>
              <a:gd name="connsiteX17" fmla="*/ 5887 w 10641"/>
              <a:gd name="connsiteY17" fmla="*/ 10901 h 12876"/>
              <a:gd name="connsiteX18" fmla="*/ 2128 w 10641"/>
              <a:gd name="connsiteY18" fmla="*/ 11712 h 12876"/>
              <a:gd name="connsiteX19" fmla="*/ 1317 w 10641"/>
              <a:gd name="connsiteY19" fmla="*/ 10901 h 12876"/>
              <a:gd name="connsiteX20" fmla="*/ 0 w 10641"/>
              <a:gd name="connsiteY20" fmla="*/ 9099 h 12876"/>
              <a:gd name="connsiteX21" fmla="*/ 1568 w 10641"/>
              <a:gd name="connsiteY21" fmla="*/ 5381 h 12876"/>
              <a:gd name="connsiteX22" fmla="*/ 865 w 10641"/>
              <a:gd name="connsiteY22" fmla="*/ 4340 h 12876"/>
              <a:gd name="connsiteX23" fmla="*/ 216 w 10641"/>
              <a:gd name="connsiteY23" fmla="*/ 3209 h 12876"/>
              <a:gd name="connsiteX24" fmla="*/ 216 w 10641"/>
              <a:gd name="connsiteY24" fmla="*/ 3209 h 12876"/>
              <a:gd name="connsiteX25" fmla="*/ 54 w 10641"/>
              <a:gd name="connsiteY25" fmla="*/ 2666 h 12876"/>
              <a:gd name="connsiteX26" fmla="*/ 0 w 10641"/>
              <a:gd name="connsiteY26" fmla="*/ 2304 h 12876"/>
              <a:gd name="connsiteX27" fmla="*/ 54 w 10641"/>
              <a:gd name="connsiteY27" fmla="*/ 2123 h 12876"/>
              <a:gd name="connsiteX28" fmla="*/ 108 w 10641"/>
              <a:gd name="connsiteY28" fmla="*/ 1987 h 12876"/>
              <a:gd name="connsiteX29" fmla="*/ 324 w 10641"/>
              <a:gd name="connsiteY29" fmla="*/ 1761 h 12876"/>
              <a:gd name="connsiteX30" fmla="*/ 541 w 10641"/>
              <a:gd name="connsiteY30" fmla="*/ 1670 h 12876"/>
              <a:gd name="connsiteX31" fmla="*/ 919 w 10641"/>
              <a:gd name="connsiteY31" fmla="*/ 1489 h 12876"/>
              <a:gd name="connsiteX32" fmla="*/ 1297 w 10641"/>
              <a:gd name="connsiteY32" fmla="*/ 1399 h 12876"/>
              <a:gd name="connsiteX33" fmla="*/ 1676 w 10641"/>
              <a:gd name="connsiteY33" fmla="*/ 1263 h 12876"/>
              <a:gd name="connsiteX34" fmla="*/ 1676 w 10641"/>
              <a:gd name="connsiteY34" fmla="*/ 1263 h 12876"/>
              <a:gd name="connsiteX35" fmla="*/ 2000 w 10641"/>
              <a:gd name="connsiteY35" fmla="*/ 1082 h 12876"/>
              <a:gd name="connsiteX36" fmla="*/ 2270 w 10641"/>
              <a:gd name="connsiteY36" fmla="*/ 991 h 12876"/>
              <a:gd name="connsiteX37" fmla="*/ 2595 w 10641"/>
              <a:gd name="connsiteY37" fmla="*/ 946 h 12876"/>
              <a:gd name="connsiteX38" fmla="*/ 2811 w 10641"/>
              <a:gd name="connsiteY38" fmla="*/ 901 h 12876"/>
              <a:gd name="connsiteX39" fmla="*/ 3027 w 10641"/>
              <a:gd name="connsiteY39" fmla="*/ 946 h 12876"/>
              <a:gd name="connsiteX40" fmla="*/ 3243 w 10641"/>
              <a:gd name="connsiteY40" fmla="*/ 991 h 12876"/>
              <a:gd name="connsiteX41" fmla="*/ 3730 w 10641"/>
              <a:gd name="connsiteY41" fmla="*/ 1218 h 12876"/>
              <a:gd name="connsiteX42" fmla="*/ 4216 w 10641"/>
              <a:gd name="connsiteY42" fmla="*/ 1399 h 12876"/>
              <a:gd name="connsiteX43" fmla="*/ 4973 w 10641"/>
              <a:gd name="connsiteY43" fmla="*/ 1670 h 12876"/>
              <a:gd name="connsiteX44" fmla="*/ 5405 w 10641"/>
              <a:gd name="connsiteY44" fmla="*/ 1761 h 12876"/>
              <a:gd name="connsiteX45" fmla="*/ 5892 w 10641"/>
              <a:gd name="connsiteY45" fmla="*/ 1806 h 12876"/>
              <a:gd name="connsiteX46" fmla="*/ 6541 w 10641"/>
              <a:gd name="connsiteY46" fmla="*/ 1896 h 12876"/>
              <a:gd name="connsiteX47" fmla="*/ 7189 w 10641"/>
              <a:gd name="connsiteY47" fmla="*/ 1896 h 12876"/>
              <a:gd name="connsiteX48" fmla="*/ 10539 w 10641"/>
              <a:gd name="connsiteY48" fmla="*/ 0 h 12876"/>
              <a:gd name="connsiteX49" fmla="*/ 10539 w 10641"/>
              <a:gd name="connsiteY49" fmla="*/ 901 h 12876"/>
              <a:gd name="connsiteX50" fmla="*/ 8649 w 10641"/>
              <a:gd name="connsiteY50" fmla="*/ 3887 h 12876"/>
              <a:gd name="connsiteX51" fmla="*/ 10539 w 10641"/>
              <a:gd name="connsiteY51" fmla="*/ 1622 h 12876"/>
              <a:gd name="connsiteX52" fmla="*/ 10539 w 10641"/>
              <a:gd name="connsiteY52" fmla="*/ 2342 h 12876"/>
              <a:gd name="connsiteX53" fmla="*/ 10550 w 10641"/>
              <a:gd name="connsiteY53" fmla="*/ 2342 h 12876"/>
              <a:gd name="connsiteX54" fmla="*/ 10641 w 10641"/>
              <a:gd name="connsiteY54" fmla="*/ 3619 h 12876"/>
              <a:gd name="connsiteX55" fmla="*/ 9838 w 10641"/>
              <a:gd name="connsiteY55" fmla="*/ 6467 h 12876"/>
              <a:gd name="connsiteX56" fmla="*/ 10000 w 10641"/>
              <a:gd name="connsiteY56" fmla="*/ 7553 h 12876"/>
              <a:gd name="connsiteX57" fmla="*/ 10000 w 10641"/>
              <a:gd name="connsiteY57" fmla="*/ 7553 h 12876"/>
              <a:gd name="connsiteX58" fmla="*/ 10000 w 10641"/>
              <a:gd name="connsiteY58" fmla="*/ 7553 h 12876"/>
              <a:gd name="connsiteX0" fmla="*/ 10000 w 11926"/>
              <a:gd name="connsiteY0" fmla="*/ 7553 h 12876"/>
              <a:gd name="connsiteX1" fmla="*/ 10000 w 11926"/>
              <a:gd name="connsiteY1" fmla="*/ 7553 h 12876"/>
              <a:gd name="connsiteX2" fmla="*/ 10000 w 11926"/>
              <a:gd name="connsiteY2" fmla="*/ 7915 h 12876"/>
              <a:gd name="connsiteX3" fmla="*/ 9892 w 11926"/>
              <a:gd name="connsiteY3" fmla="*/ 8277 h 12876"/>
              <a:gd name="connsiteX4" fmla="*/ 9730 w 11926"/>
              <a:gd name="connsiteY4" fmla="*/ 8548 h 12876"/>
              <a:gd name="connsiteX5" fmla="*/ 9568 w 11926"/>
              <a:gd name="connsiteY5" fmla="*/ 8820 h 12876"/>
              <a:gd name="connsiteX6" fmla="*/ 9405 w 11926"/>
              <a:gd name="connsiteY6" fmla="*/ 9046 h 12876"/>
              <a:gd name="connsiteX7" fmla="*/ 10539 w 11926"/>
              <a:gd name="connsiteY7" fmla="*/ 10901 h 12876"/>
              <a:gd name="connsiteX8" fmla="*/ 10641 w 11926"/>
              <a:gd name="connsiteY8" fmla="*/ 12876 h 12876"/>
              <a:gd name="connsiteX9" fmla="*/ 8000 w 11926"/>
              <a:gd name="connsiteY9" fmla="*/ 9770 h 12876"/>
              <a:gd name="connsiteX10" fmla="*/ 8912 w 11926"/>
              <a:gd name="connsiteY10" fmla="*/ 11712 h 12876"/>
              <a:gd name="connsiteX11" fmla="*/ 8912 w 11926"/>
              <a:gd name="connsiteY11" fmla="*/ 11712 h 12876"/>
              <a:gd name="connsiteX12" fmla="*/ 6378 w 11926"/>
              <a:gd name="connsiteY12" fmla="*/ 10584 h 12876"/>
              <a:gd name="connsiteX13" fmla="*/ 6378 w 11926"/>
              <a:gd name="connsiteY13" fmla="*/ 10584 h 12876"/>
              <a:gd name="connsiteX14" fmla="*/ 6000 w 11926"/>
              <a:gd name="connsiteY14" fmla="*/ 10901 h 12876"/>
              <a:gd name="connsiteX15" fmla="*/ 6000 w 11926"/>
              <a:gd name="connsiteY15" fmla="*/ 10901 h 12876"/>
              <a:gd name="connsiteX16" fmla="*/ 6000 w 11926"/>
              <a:gd name="connsiteY16" fmla="*/ 10901 h 12876"/>
              <a:gd name="connsiteX17" fmla="*/ 5887 w 11926"/>
              <a:gd name="connsiteY17" fmla="*/ 10901 h 12876"/>
              <a:gd name="connsiteX18" fmla="*/ 2128 w 11926"/>
              <a:gd name="connsiteY18" fmla="*/ 11712 h 12876"/>
              <a:gd name="connsiteX19" fmla="*/ 1317 w 11926"/>
              <a:gd name="connsiteY19" fmla="*/ 10901 h 12876"/>
              <a:gd name="connsiteX20" fmla="*/ 0 w 11926"/>
              <a:gd name="connsiteY20" fmla="*/ 9099 h 12876"/>
              <a:gd name="connsiteX21" fmla="*/ 1568 w 11926"/>
              <a:gd name="connsiteY21" fmla="*/ 5381 h 12876"/>
              <a:gd name="connsiteX22" fmla="*/ 865 w 11926"/>
              <a:gd name="connsiteY22" fmla="*/ 4340 h 12876"/>
              <a:gd name="connsiteX23" fmla="*/ 216 w 11926"/>
              <a:gd name="connsiteY23" fmla="*/ 3209 h 12876"/>
              <a:gd name="connsiteX24" fmla="*/ 216 w 11926"/>
              <a:gd name="connsiteY24" fmla="*/ 3209 h 12876"/>
              <a:gd name="connsiteX25" fmla="*/ 54 w 11926"/>
              <a:gd name="connsiteY25" fmla="*/ 2666 h 12876"/>
              <a:gd name="connsiteX26" fmla="*/ 0 w 11926"/>
              <a:gd name="connsiteY26" fmla="*/ 2304 h 12876"/>
              <a:gd name="connsiteX27" fmla="*/ 54 w 11926"/>
              <a:gd name="connsiteY27" fmla="*/ 2123 h 12876"/>
              <a:gd name="connsiteX28" fmla="*/ 108 w 11926"/>
              <a:gd name="connsiteY28" fmla="*/ 1987 h 12876"/>
              <a:gd name="connsiteX29" fmla="*/ 324 w 11926"/>
              <a:gd name="connsiteY29" fmla="*/ 1761 h 12876"/>
              <a:gd name="connsiteX30" fmla="*/ 541 w 11926"/>
              <a:gd name="connsiteY30" fmla="*/ 1670 h 12876"/>
              <a:gd name="connsiteX31" fmla="*/ 919 w 11926"/>
              <a:gd name="connsiteY31" fmla="*/ 1489 h 12876"/>
              <a:gd name="connsiteX32" fmla="*/ 1297 w 11926"/>
              <a:gd name="connsiteY32" fmla="*/ 1399 h 12876"/>
              <a:gd name="connsiteX33" fmla="*/ 1676 w 11926"/>
              <a:gd name="connsiteY33" fmla="*/ 1263 h 12876"/>
              <a:gd name="connsiteX34" fmla="*/ 1676 w 11926"/>
              <a:gd name="connsiteY34" fmla="*/ 1263 h 12876"/>
              <a:gd name="connsiteX35" fmla="*/ 2000 w 11926"/>
              <a:gd name="connsiteY35" fmla="*/ 1082 h 12876"/>
              <a:gd name="connsiteX36" fmla="*/ 2270 w 11926"/>
              <a:gd name="connsiteY36" fmla="*/ 991 h 12876"/>
              <a:gd name="connsiteX37" fmla="*/ 2595 w 11926"/>
              <a:gd name="connsiteY37" fmla="*/ 946 h 12876"/>
              <a:gd name="connsiteX38" fmla="*/ 2811 w 11926"/>
              <a:gd name="connsiteY38" fmla="*/ 901 h 12876"/>
              <a:gd name="connsiteX39" fmla="*/ 3027 w 11926"/>
              <a:gd name="connsiteY39" fmla="*/ 946 h 12876"/>
              <a:gd name="connsiteX40" fmla="*/ 3243 w 11926"/>
              <a:gd name="connsiteY40" fmla="*/ 991 h 12876"/>
              <a:gd name="connsiteX41" fmla="*/ 3730 w 11926"/>
              <a:gd name="connsiteY41" fmla="*/ 1218 h 12876"/>
              <a:gd name="connsiteX42" fmla="*/ 4216 w 11926"/>
              <a:gd name="connsiteY42" fmla="*/ 1399 h 12876"/>
              <a:gd name="connsiteX43" fmla="*/ 4973 w 11926"/>
              <a:gd name="connsiteY43" fmla="*/ 1670 h 12876"/>
              <a:gd name="connsiteX44" fmla="*/ 5405 w 11926"/>
              <a:gd name="connsiteY44" fmla="*/ 1761 h 12876"/>
              <a:gd name="connsiteX45" fmla="*/ 5892 w 11926"/>
              <a:gd name="connsiteY45" fmla="*/ 1806 h 12876"/>
              <a:gd name="connsiteX46" fmla="*/ 6541 w 11926"/>
              <a:gd name="connsiteY46" fmla="*/ 1896 h 12876"/>
              <a:gd name="connsiteX47" fmla="*/ 7189 w 11926"/>
              <a:gd name="connsiteY47" fmla="*/ 1896 h 12876"/>
              <a:gd name="connsiteX48" fmla="*/ 10539 w 11926"/>
              <a:gd name="connsiteY48" fmla="*/ 0 h 12876"/>
              <a:gd name="connsiteX49" fmla="*/ 10539 w 11926"/>
              <a:gd name="connsiteY49" fmla="*/ 901 h 12876"/>
              <a:gd name="connsiteX50" fmla="*/ 11926 w 11926"/>
              <a:gd name="connsiteY50" fmla="*/ 1622 h 12876"/>
              <a:gd name="connsiteX51" fmla="*/ 10539 w 11926"/>
              <a:gd name="connsiteY51" fmla="*/ 1622 h 12876"/>
              <a:gd name="connsiteX52" fmla="*/ 10539 w 11926"/>
              <a:gd name="connsiteY52" fmla="*/ 2342 h 12876"/>
              <a:gd name="connsiteX53" fmla="*/ 10550 w 11926"/>
              <a:gd name="connsiteY53" fmla="*/ 2342 h 12876"/>
              <a:gd name="connsiteX54" fmla="*/ 10641 w 11926"/>
              <a:gd name="connsiteY54" fmla="*/ 3619 h 12876"/>
              <a:gd name="connsiteX55" fmla="*/ 9838 w 11926"/>
              <a:gd name="connsiteY55" fmla="*/ 6467 h 12876"/>
              <a:gd name="connsiteX56" fmla="*/ 10000 w 11926"/>
              <a:gd name="connsiteY56" fmla="*/ 7553 h 12876"/>
              <a:gd name="connsiteX57" fmla="*/ 10000 w 11926"/>
              <a:gd name="connsiteY57" fmla="*/ 7553 h 12876"/>
              <a:gd name="connsiteX58" fmla="*/ 10000 w 11926"/>
              <a:gd name="connsiteY58" fmla="*/ 7553 h 12876"/>
              <a:gd name="connsiteX0" fmla="*/ 10000 w 11926"/>
              <a:gd name="connsiteY0" fmla="*/ 7553 h 12876"/>
              <a:gd name="connsiteX1" fmla="*/ 10000 w 11926"/>
              <a:gd name="connsiteY1" fmla="*/ 7553 h 12876"/>
              <a:gd name="connsiteX2" fmla="*/ 10000 w 11926"/>
              <a:gd name="connsiteY2" fmla="*/ 7915 h 12876"/>
              <a:gd name="connsiteX3" fmla="*/ 9892 w 11926"/>
              <a:gd name="connsiteY3" fmla="*/ 8277 h 12876"/>
              <a:gd name="connsiteX4" fmla="*/ 9730 w 11926"/>
              <a:gd name="connsiteY4" fmla="*/ 8548 h 12876"/>
              <a:gd name="connsiteX5" fmla="*/ 9568 w 11926"/>
              <a:gd name="connsiteY5" fmla="*/ 8820 h 12876"/>
              <a:gd name="connsiteX6" fmla="*/ 9405 w 11926"/>
              <a:gd name="connsiteY6" fmla="*/ 9046 h 12876"/>
              <a:gd name="connsiteX7" fmla="*/ 10539 w 11926"/>
              <a:gd name="connsiteY7" fmla="*/ 10901 h 12876"/>
              <a:gd name="connsiteX8" fmla="*/ 10641 w 11926"/>
              <a:gd name="connsiteY8" fmla="*/ 12876 h 12876"/>
              <a:gd name="connsiteX9" fmla="*/ 8000 w 11926"/>
              <a:gd name="connsiteY9" fmla="*/ 9770 h 12876"/>
              <a:gd name="connsiteX10" fmla="*/ 8912 w 11926"/>
              <a:gd name="connsiteY10" fmla="*/ 11712 h 12876"/>
              <a:gd name="connsiteX11" fmla="*/ 8912 w 11926"/>
              <a:gd name="connsiteY11" fmla="*/ 11712 h 12876"/>
              <a:gd name="connsiteX12" fmla="*/ 6378 w 11926"/>
              <a:gd name="connsiteY12" fmla="*/ 10584 h 12876"/>
              <a:gd name="connsiteX13" fmla="*/ 6378 w 11926"/>
              <a:gd name="connsiteY13" fmla="*/ 10584 h 12876"/>
              <a:gd name="connsiteX14" fmla="*/ 6000 w 11926"/>
              <a:gd name="connsiteY14" fmla="*/ 10901 h 12876"/>
              <a:gd name="connsiteX15" fmla="*/ 6000 w 11926"/>
              <a:gd name="connsiteY15" fmla="*/ 10901 h 12876"/>
              <a:gd name="connsiteX16" fmla="*/ 6000 w 11926"/>
              <a:gd name="connsiteY16" fmla="*/ 10901 h 12876"/>
              <a:gd name="connsiteX17" fmla="*/ 5887 w 11926"/>
              <a:gd name="connsiteY17" fmla="*/ 10901 h 12876"/>
              <a:gd name="connsiteX18" fmla="*/ 0 w 11926"/>
              <a:gd name="connsiteY18" fmla="*/ 10901 h 12876"/>
              <a:gd name="connsiteX19" fmla="*/ 1317 w 11926"/>
              <a:gd name="connsiteY19" fmla="*/ 10901 h 12876"/>
              <a:gd name="connsiteX20" fmla="*/ 0 w 11926"/>
              <a:gd name="connsiteY20" fmla="*/ 9099 h 12876"/>
              <a:gd name="connsiteX21" fmla="*/ 1568 w 11926"/>
              <a:gd name="connsiteY21" fmla="*/ 5381 h 12876"/>
              <a:gd name="connsiteX22" fmla="*/ 865 w 11926"/>
              <a:gd name="connsiteY22" fmla="*/ 4340 h 12876"/>
              <a:gd name="connsiteX23" fmla="*/ 216 w 11926"/>
              <a:gd name="connsiteY23" fmla="*/ 3209 h 12876"/>
              <a:gd name="connsiteX24" fmla="*/ 216 w 11926"/>
              <a:gd name="connsiteY24" fmla="*/ 3209 h 12876"/>
              <a:gd name="connsiteX25" fmla="*/ 54 w 11926"/>
              <a:gd name="connsiteY25" fmla="*/ 2666 h 12876"/>
              <a:gd name="connsiteX26" fmla="*/ 0 w 11926"/>
              <a:gd name="connsiteY26" fmla="*/ 2304 h 12876"/>
              <a:gd name="connsiteX27" fmla="*/ 54 w 11926"/>
              <a:gd name="connsiteY27" fmla="*/ 2123 h 12876"/>
              <a:gd name="connsiteX28" fmla="*/ 108 w 11926"/>
              <a:gd name="connsiteY28" fmla="*/ 1987 h 12876"/>
              <a:gd name="connsiteX29" fmla="*/ 324 w 11926"/>
              <a:gd name="connsiteY29" fmla="*/ 1761 h 12876"/>
              <a:gd name="connsiteX30" fmla="*/ 541 w 11926"/>
              <a:gd name="connsiteY30" fmla="*/ 1670 h 12876"/>
              <a:gd name="connsiteX31" fmla="*/ 919 w 11926"/>
              <a:gd name="connsiteY31" fmla="*/ 1489 h 12876"/>
              <a:gd name="connsiteX32" fmla="*/ 1297 w 11926"/>
              <a:gd name="connsiteY32" fmla="*/ 1399 h 12876"/>
              <a:gd name="connsiteX33" fmla="*/ 1676 w 11926"/>
              <a:gd name="connsiteY33" fmla="*/ 1263 h 12876"/>
              <a:gd name="connsiteX34" fmla="*/ 1676 w 11926"/>
              <a:gd name="connsiteY34" fmla="*/ 1263 h 12876"/>
              <a:gd name="connsiteX35" fmla="*/ 2000 w 11926"/>
              <a:gd name="connsiteY35" fmla="*/ 1082 h 12876"/>
              <a:gd name="connsiteX36" fmla="*/ 2270 w 11926"/>
              <a:gd name="connsiteY36" fmla="*/ 991 h 12876"/>
              <a:gd name="connsiteX37" fmla="*/ 2595 w 11926"/>
              <a:gd name="connsiteY37" fmla="*/ 946 h 12876"/>
              <a:gd name="connsiteX38" fmla="*/ 2811 w 11926"/>
              <a:gd name="connsiteY38" fmla="*/ 901 h 12876"/>
              <a:gd name="connsiteX39" fmla="*/ 3027 w 11926"/>
              <a:gd name="connsiteY39" fmla="*/ 946 h 12876"/>
              <a:gd name="connsiteX40" fmla="*/ 3243 w 11926"/>
              <a:gd name="connsiteY40" fmla="*/ 991 h 12876"/>
              <a:gd name="connsiteX41" fmla="*/ 3730 w 11926"/>
              <a:gd name="connsiteY41" fmla="*/ 1218 h 12876"/>
              <a:gd name="connsiteX42" fmla="*/ 4216 w 11926"/>
              <a:gd name="connsiteY42" fmla="*/ 1399 h 12876"/>
              <a:gd name="connsiteX43" fmla="*/ 4973 w 11926"/>
              <a:gd name="connsiteY43" fmla="*/ 1670 h 12876"/>
              <a:gd name="connsiteX44" fmla="*/ 5405 w 11926"/>
              <a:gd name="connsiteY44" fmla="*/ 1761 h 12876"/>
              <a:gd name="connsiteX45" fmla="*/ 5892 w 11926"/>
              <a:gd name="connsiteY45" fmla="*/ 1806 h 12876"/>
              <a:gd name="connsiteX46" fmla="*/ 6541 w 11926"/>
              <a:gd name="connsiteY46" fmla="*/ 1896 h 12876"/>
              <a:gd name="connsiteX47" fmla="*/ 7189 w 11926"/>
              <a:gd name="connsiteY47" fmla="*/ 1896 h 12876"/>
              <a:gd name="connsiteX48" fmla="*/ 10539 w 11926"/>
              <a:gd name="connsiteY48" fmla="*/ 0 h 12876"/>
              <a:gd name="connsiteX49" fmla="*/ 10539 w 11926"/>
              <a:gd name="connsiteY49" fmla="*/ 901 h 12876"/>
              <a:gd name="connsiteX50" fmla="*/ 11926 w 11926"/>
              <a:gd name="connsiteY50" fmla="*/ 1622 h 12876"/>
              <a:gd name="connsiteX51" fmla="*/ 10539 w 11926"/>
              <a:gd name="connsiteY51" fmla="*/ 1622 h 12876"/>
              <a:gd name="connsiteX52" fmla="*/ 10539 w 11926"/>
              <a:gd name="connsiteY52" fmla="*/ 2342 h 12876"/>
              <a:gd name="connsiteX53" fmla="*/ 10550 w 11926"/>
              <a:gd name="connsiteY53" fmla="*/ 2342 h 12876"/>
              <a:gd name="connsiteX54" fmla="*/ 10641 w 11926"/>
              <a:gd name="connsiteY54" fmla="*/ 3619 h 12876"/>
              <a:gd name="connsiteX55" fmla="*/ 9838 w 11926"/>
              <a:gd name="connsiteY55" fmla="*/ 6467 h 12876"/>
              <a:gd name="connsiteX56" fmla="*/ 10000 w 11926"/>
              <a:gd name="connsiteY56" fmla="*/ 7553 h 12876"/>
              <a:gd name="connsiteX57" fmla="*/ 10000 w 11926"/>
              <a:gd name="connsiteY57" fmla="*/ 7553 h 12876"/>
              <a:gd name="connsiteX58" fmla="*/ 10000 w 11926"/>
              <a:gd name="connsiteY58" fmla="*/ 7553 h 12876"/>
              <a:gd name="connsiteX0" fmla="*/ 10000 w 11926"/>
              <a:gd name="connsiteY0" fmla="*/ 7553 h 12876"/>
              <a:gd name="connsiteX1" fmla="*/ 10000 w 11926"/>
              <a:gd name="connsiteY1" fmla="*/ 7553 h 12876"/>
              <a:gd name="connsiteX2" fmla="*/ 10000 w 11926"/>
              <a:gd name="connsiteY2" fmla="*/ 7915 h 12876"/>
              <a:gd name="connsiteX3" fmla="*/ 9892 w 11926"/>
              <a:gd name="connsiteY3" fmla="*/ 8277 h 12876"/>
              <a:gd name="connsiteX4" fmla="*/ 9730 w 11926"/>
              <a:gd name="connsiteY4" fmla="*/ 8548 h 12876"/>
              <a:gd name="connsiteX5" fmla="*/ 9568 w 11926"/>
              <a:gd name="connsiteY5" fmla="*/ 8820 h 12876"/>
              <a:gd name="connsiteX6" fmla="*/ 9405 w 11926"/>
              <a:gd name="connsiteY6" fmla="*/ 9046 h 12876"/>
              <a:gd name="connsiteX7" fmla="*/ 10539 w 11926"/>
              <a:gd name="connsiteY7" fmla="*/ 10901 h 12876"/>
              <a:gd name="connsiteX8" fmla="*/ 10641 w 11926"/>
              <a:gd name="connsiteY8" fmla="*/ 12876 h 12876"/>
              <a:gd name="connsiteX9" fmla="*/ 8000 w 11926"/>
              <a:gd name="connsiteY9" fmla="*/ 9770 h 12876"/>
              <a:gd name="connsiteX10" fmla="*/ 8912 w 11926"/>
              <a:gd name="connsiteY10" fmla="*/ 11712 h 12876"/>
              <a:gd name="connsiteX11" fmla="*/ 8912 w 11926"/>
              <a:gd name="connsiteY11" fmla="*/ 11712 h 12876"/>
              <a:gd name="connsiteX12" fmla="*/ 6378 w 11926"/>
              <a:gd name="connsiteY12" fmla="*/ 10584 h 12876"/>
              <a:gd name="connsiteX13" fmla="*/ 6378 w 11926"/>
              <a:gd name="connsiteY13" fmla="*/ 10584 h 12876"/>
              <a:gd name="connsiteX14" fmla="*/ 6000 w 11926"/>
              <a:gd name="connsiteY14" fmla="*/ 10901 h 12876"/>
              <a:gd name="connsiteX15" fmla="*/ 6000 w 11926"/>
              <a:gd name="connsiteY15" fmla="*/ 10901 h 12876"/>
              <a:gd name="connsiteX16" fmla="*/ 6000 w 11926"/>
              <a:gd name="connsiteY16" fmla="*/ 10901 h 12876"/>
              <a:gd name="connsiteX17" fmla="*/ 5887 w 11926"/>
              <a:gd name="connsiteY17" fmla="*/ 10901 h 12876"/>
              <a:gd name="connsiteX18" fmla="*/ 0 w 11926"/>
              <a:gd name="connsiteY18" fmla="*/ 10901 h 12876"/>
              <a:gd name="connsiteX19" fmla="*/ 1317 w 11926"/>
              <a:gd name="connsiteY19" fmla="*/ 10901 h 12876"/>
              <a:gd name="connsiteX20" fmla="*/ 0 w 11926"/>
              <a:gd name="connsiteY20" fmla="*/ 9099 h 12876"/>
              <a:gd name="connsiteX21" fmla="*/ 1568 w 11926"/>
              <a:gd name="connsiteY21" fmla="*/ 5381 h 12876"/>
              <a:gd name="connsiteX22" fmla="*/ 865 w 11926"/>
              <a:gd name="connsiteY22" fmla="*/ 4340 h 12876"/>
              <a:gd name="connsiteX23" fmla="*/ 216 w 11926"/>
              <a:gd name="connsiteY23" fmla="*/ 3209 h 12876"/>
              <a:gd name="connsiteX24" fmla="*/ 216 w 11926"/>
              <a:gd name="connsiteY24" fmla="*/ 3209 h 12876"/>
              <a:gd name="connsiteX25" fmla="*/ 54 w 11926"/>
              <a:gd name="connsiteY25" fmla="*/ 2666 h 12876"/>
              <a:gd name="connsiteX26" fmla="*/ 0 w 11926"/>
              <a:gd name="connsiteY26" fmla="*/ 2304 h 12876"/>
              <a:gd name="connsiteX27" fmla="*/ 54 w 11926"/>
              <a:gd name="connsiteY27" fmla="*/ 2123 h 12876"/>
              <a:gd name="connsiteX28" fmla="*/ 108 w 11926"/>
              <a:gd name="connsiteY28" fmla="*/ 1987 h 12876"/>
              <a:gd name="connsiteX29" fmla="*/ 324 w 11926"/>
              <a:gd name="connsiteY29" fmla="*/ 1761 h 12876"/>
              <a:gd name="connsiteX30" fmla="*/ 541 w 11926"/>
              <a:gd name="connsiteY30" fmla="*/ 1670 h 12876"/>
              <a:gd name="connsiteX31" fmla="*/ 919 w 11926"/>
              <a:gd name="connsiteY31" fmla="*/ 1489 h 12876"/>
              <a:gd name="connsiteX32" fmla="*/ 1297 w 11926"/>
              <a:gd name="connsiteY32" fmla="*/ 1399 h 12876"/>
              <a:gd name="connsiteX33" fmla="*/ 1676 w 11926"/>
              <a:gd name="connsiteY33" fmla="*/ 1263 h 12876"/>
              <a:gd name="connsiteX34" fmla="*/ 1676 w 11926"/>
              <a:gd name="connsiteY34" fmla="*/ 1263 h 12876"/>
              <a:gd name="connsiteX35" fmla="*/ 2000 w 11926"/>
              <a:gd name="connsiteY35" fmla="*/ 1082 h 12876"/>
              <a:gd name="connsiteX36" fmla="*/ 2270 w 11926"/>
              <a:gd name="connsiteY36" fmla="*/ 991 h 12876"/>
              <a:gd name="connsiteX37" fmla="*/ 2595 w 11926"/>
              <a:gd name="connsiteY37" fmla="*/ 946 h 12876"/>
              <a:gd name="connsiteX38" fmla="*/ 2811 w 11926"/>
              <a:gd name="connsiteY38" fmla="*/ 901 h 12876"/>
              <a:gd name="connsiteX39" fmla="*/ 3027 w 11926"/>
              <a:gd name="connsiteY39" fmla="*/ 946 h 12876"/>
              <a:gd name="connsiteX40" fmla="*/ 3243 w 11926"/>
              <a:gd name="connsiteY40" fmla="*/ 991 h 12876"/>
              <a:gd name="connsiteX41" fmla="*/ 3730 w 11926"/>
              <a:gd name="connsiteY41" fmla="*/ 1218 h 12876"/>
              <a:gd name="connsiteX42" fmla="*/ 4216 w 11926"/>
              <a:gd name="connsiteY42" fmla="*/ 1399 h 12876"/>
              <a:gd name="connsiteX43" fmla="*/ 4973 w 11926"/>
              <a:gd name="connsiteY43" fmla="*/ 1670 h 12876"/>
              <a:gd name="connsiteX44" fmla="*/ 5405 w 11926"/>
              <a:gd name="connsiteY44" fmla="*/ 1761 h 12876"/>
              <a:gd name="connsiteX45" fmla="*/ 5892 w 11926"/>
              <a:gd name="connsiteY45" fmla="*/ 1806 h 12876"/>
              <a:gd name="connsiteX46" fmla="*/ 6541 w 11926"/>
              <a:gd name="connsiteY46" fmla="*/ 1896 h 12876"/>
              <a:gd name="connsiteX47" fmla="*/ 7189 w 11926"/>
              <a:gd name="connsiteY47" fmla="*/ 1896 h 12876"/>
              <a:gd name="connsiteX48" fmla="*/ 10539 w 11926"/>
              <a:gd name="connsiteY48" fmla="*/ 0 h 12876"/>
              <a:gd name="connsiteX49" fmla="*/ 10539 w 11926"/>
              <a:gd name="connsiteY49" fmla="*/ 901 h 12876"/>
              <a:gd name="connsiteX50" fmla="*/ 11926 w 11926"/>
              <a:gd name="connsiteY50" fmla="*/ 1622 h 12876"/>
              <a:gd name="connsiteX51" fmla="*/ 10539 w 11926"/>
              <a:gd name="connsiteY51" fmla="*/ 1622 h 12876"/>
              <a:gd name="connsiteX52" fmla="*/ 10539 w 11926"/>
              <a:gd name="connsiteY52" fmla="*/ 2342 h 12876"/>
              <a:gd name="connsiteX53" fmla="*/ 10550 w 11926"/>
              <a:gd name="connsiteY53" fmla="*/ 2342 h 12876"/>
              <a:gd name="connsiteX54" fmla="*/ 10641 w 11926"/>
              <a:gd name="connsiteY54" fmla="*/ 3619 h 12876"/>
              <a:gd name="connsiteX55" fmla="*/ 9838 w 11926"/>
              <a:gd name="connsiteY55" fmla="*/ 6467 h 12876"/>
              <a:gd name="connsiteX56" fmla="*/ 10000 w 11926"/>
              <a:gd name="connsiteY56" fmla="*/ 7553 h 12876"/>
              <a:gd name="connsiteX57" fmla="*/ 10000 w 11926"/>
              <a:gd name="connsiteY57" fmla="*/ 7553 h 12876"/>
              <a:gd name="connsiteX58" fmla="*/ 10000 w 11926"/>
              <a:gd name="connsiteY58" fmla="*/ 7553 h 12876"/>
              <a:gd name="connsiteX0" fmla="*/ 10000 w 11926"/>
              <a:gd name="connsiteY0" fmla="*/ 7553 h 12876"/>
              <a:gd name="connsiteX1" fmla="*/ 10000 w 11926"/>
              <a:gd name="connsiteY1" fmla="*/ 7553 h 12876"/>
              <a:gd name="connsiteX2" fmla="*/ 10000 w 11926"/>
              <a:gd name="connsiteY2" fmla="*/ 7915 h 12876"/>
              <a:gd name="connsiteX3" fmla="*/ 9892 w 11926"/>
              <a:gd name="connsiteY3" fmla="*/ 8277 h 12876"/>
              <a:gd name="connsiteX4" fmla="*/ 9730 w 11926"/>
              <a:gd name="connsiteY4" fmla="*/ 8548 h 12876"/>
              <a:gd name="connsiteX5" fmla="*/ 9568 w 11926"/>
              <a:gd name="connsiteY5" fmla="*/ 8820 h 12876"/>
              <a:gd name="connsiteX6" fmla="*/ 9405 w 11926"/>
              <a:gd name="connsiteY6" fmla="*/ 9046 h 12876"/>
              <a:gd name="connsiteX7" fmla="*/ 10539 w 11926"/>
              <a:gd name="connsiteY7" fmla="*/ 10901 h 12876"/>
              <a:gd name="connsiteX8" fmla="*/ 10641 w 11926"/>
              <a:gd name="connsiteY8" fmla="*/ 12876 h 12876"/>
              <a:gd name="connsiteX9" fmla="*/ 8000 w 11926"/>
              <a:gd name="connsiteY9" fmla="*/ 9770 h 12876"/>
              <a:gd name="connsiteX10" fmla="*/ 8912 w 11926"/>
              <a:gd name="connsiteY10" fmla="*/ 11712 h 12876"/>
              <a:gd name="connsiteX11" fmla="*/ 8912 w 11926"/>
              <a:gd name="connsiteY11" fmla="*/ 11712 h 12876"/>
              <a:gd name="connsiteX12" fmla="*/ 6378 w 11926"/>
              <a:gd name="connsiteY12" fmla="*/ 10584 h 12876"/>
              <a:gd name="connsiteX13" fmla="*/ 6378 w 11926"/>
              <a:gd name="connsiteY13" fmla="*/ 10584 h 12876"/>
              <a:gd name="connsiteX14" fmla="*/ 6000 w 11926"/>
              <a:gd name="connsiteY14" fmla="*/ 10901 h 12876"/>
              <a:gd name="connsiteX15" fmla="*/ 6000 w 11926"/>
              <a:gd name="connsiteY15" fmla="*/ 10901 h 12876"/>
              <a:gd name="connsiteX16" fmla="*/ 6000 w 11926"/>
              <a:gd name="connsiteY16" fmla="*/ 10901 h 12876"/>
              <a:gd name="connsiteX17" fmla="*/ 5383 w 11926"/>
              <a:gd name="connsiteY17" fmla="*/ 9099 h 12876"/>
              <a:gd name="connsiteX18" fmla="*/ 0 w 11926"/>
              <a:gd name="connsiteY18" fmla="*/ 10901 h 12876"/>
              <a:gd name="connsiteX19" fmla="*/ 1317 w 11926"/>
              <a:gd name="connsiteY19" fmla="*/ 10901 h 12876"/>
              <a:gd name="connsiteX20" fmla="*/ 0 w 11926"/>
              <a:gd name="connsiteY20" fmla="*/ 9099 h 12876"/>
              <a:gd name="connsiteX21" fmla="*/ 1568 w 11926"/>
              <a:gd name="connsiteY21" fmla="*/ 5381 h 12876"/>
              <a:gd name="connsiteX22" fmla="*/ 865 w 11926"/>
              <a:gd name="connsiteY22" fmla="*/ 4340 h 12876"/>
              <a:gd name="connsiteX23" fmla="*/ 216 w 11926"/>
              <a:gd name="connsiteY23" fmla="*/ 3209 h 12876"/>
              <a:gd name="connsiteX24" fmla="*/ 216 w 11926"/>
              <a:gd name="connsiteY24" fmla="*/ 3209 h 12876"/>
              <a:gd name="connsiteX25" fmla="*/ 54 w 11926"/>
              <a:gd name="connsiteY25" fmla="*/ 2666 h 12876"/>
              <a:gd name="connsiteX26" fmla="*/ 0 w 11926"/>
              <a:gd name="connsiteY26" fmla="*/ 2304 h 12876"/>
              <a:gd name="connsiteX27" fmla="*/ 54 w 11926"/>
              <a:gd name="connsiteY27" fmla="*/ 2123 h 12876"/>
              <a:gd name="connsiteX28" fmla="*/ 108 w 11926"/>
              <a:gd name="connsiteY28" fmla="*/ 1987 h 12876"/>
              <a:gd name="connsiteX29" fmla="*/ 324 w 11926"/>
              <a:gd name="connsiteY29" fmla="*/ 1761 h 12876"/>
              <a:gd name="connsiteX30" fmla="*/ 541 w 11926"/>
              <a:gd name="connsiteY30" fmla="*/ 1670 h 12876"/>
              <a:gd name="connsiteX31" fmla="*/ 919 w 11926"/>
              <a:gd name="connsiteY31" fmla="*/ 1489 h 12876"/>
              <a:gd name="connsiteX32" fmla="*/ 1297 w 11926"/>
              <a:gd name="connsiteY32" fmla="*/ 1399 h 12876"/>
              <a:gd name="connsiteX33" fmla="*/ 1676 w 11926"/>
              <a:gd name="connsiteY33" fmla="*/ 1263 h 12876"/>
              <a:gd name="connsiteX34" fmla="*/ 1676 w 11926"/>
              <a:gd name="connsiteY34" fmla="*/ 1263 h 12876"/>
              <a:gd name="connsiteX35" fmla="*/ 2000 w 11926"/>
              <a:gd name="connsiteY35" fmla="*/ 1082 h 12876"/>
              <a:gd name="connsiteX36" fmla="*/ 2270 w 11926"/>
              <a:gd name="connsiteY36" fmla="*/ 991 h 12876"/>
              <a:gd name="connsiteX37" fmla="*/ 2595 w 11926"/>
              <a:gd name="connsiteY37" fmla="*/ 946 h 12876"/>
              <a:gd name="connsiteX38" fmla="*/ 2811 w 11926"/>
              <a:gd name="connsiteY38" fmla="*/ 901 h 12876"/>
              <a:gd name="connsiteX39" fmla="*/ 3027 w 11926"/>
              <a:gd name="connsiteY39" fmla="*/ 946 h 12876"/>
              <a:gd name="connsiteX40" fmla="*/ 3243 w 11926"/>
              <a:gd name="connsiteY40" fmla="*/ 991 h 12876"/>
              <a:gd name="connsiteX41" fmla="*/ 3730 w 11926"/>
              <a:gd name="connsiteY41" fmla="*/ 1218 h 12876"/>
              <a:gd name="connsiteX42" fmla="*/ 4216 w 11926"/>
              <a:gd name="connsiteY42" fmla="*/ 1399 h 12876"/>
              <a:gd name="connsiteX43" fmla="*/ 4973 w 11926"/>
              <a:gd name="connsiteY43" fmla="*/ 1670 h 12876"/>
              <a:gd name="connsiteX44" fmla="*/ 5405 w 11926"/>
              <a:gd name="connsiteY44" fmla="*/ 1761 h 12876"/>
              <a:gd name="connsiteX45" fmla="*/ 5892 w 11926"/>
              <a:gd name="connsiteY45" fmla="*/ 1806 h 12876"/>
              <a:gd name="connsiteX46" fmla="*/ 6541 w 11926"/>
              <a:gd name="connsiteY46" fmla="*/ 1896 h 12876"/>
              <a:gd name="connsiteX47" fmla="*/ 7189 w 11926"/>
              <a:gd name="connsiteY47" fmla="*/ 1896 h 12876"/>
              <a:gd name="connsiteX48" fmla="*/ 10539 w 11926"/>
              <a:gd name="connsiteY48" fmla="*/ 0 h 12876"/>
              <a:gd name="connsiteX49" fmla="*/ 10539 w 11926"/>
              <a:gd name="connsiteY49" fmla="*/ 901 h 12876"/>
              <a:gd name="connsiteX50" fmla="*/ 11926 w 11926"/>
              <a:gd name="connsiteY50" fmla="*/ 1622 h 12876"/>
              <a:gd name="connsiteX51" fmla="*/ 10539 w 11926"/>
              <a:gd name="connsiteY51" fmla="*/ 1622 h 12876"/>
              <a:gd name="connsiteX52" fmla="*/ 10539 w 11926"/>
              <a:gd name="connsiteY52" fmla="*/ 2342 h 12876"/>
              <a:gd name="connsiteX53" fmla="*/ 10550 w 11926"/>
              <a:gd name="connsiteY53" fmla="*/ 2342 h 12876"/>
              <a:gd name="connsiteX54" fmla="*/ 10641 w 11926"/>
              <a:gd name="connsiteY54" fmla="*/ 3619 h 12876"/>
              <a:gd name="connsiteX55" fmla="*/ 9838 w 11926"/>
              <a:gd name="connsiteY55" fmla="*/ 6467 h 12876"/>
              <a:gd name="connsiteX56" fmla="*/ 10000 w 11926"/>
              <a:gd name="connsiteY56" fmla="*/ 7553 h 12876"/>
              <a:gd name="connsiteX57" fmla="*/ 10000 w 11926"/>
              <a:gd name="connsiteY57" fmla="*/ 7553 h 12876"/>
              <a:gd name="connsiteX58" fmla="*/ 10000 w 11926"/>
              <a:gd name="connsiteY58" fmla="*/ 7553 h 12876"/>
              <a:gd name="connsiteX0" fmla="*/ 10000 w 11926"/>
              <a:gd name="connsiteY0" fmla="*/ 7553 h 12876"/>
              <a:gd name="connsiteX1" fmla="*/ 10000 w 11926"/>
              <a:gd name="connsiteY1" fmla="*/ 7553 h 12876"/>
              <a:gd name="connsiteX2" fmla="*/ 10000 w 11926"/>
              <a:gd name="connsiteY2" fmla="*/ 7915 h 12876"/>
              <a:gd name="connsiteX3" fmla="*/ 9892 w 11926"/>
              <a:gd name="connsiteY3" fmla="*/ 8277 h 12876"/>
              <a:gd name="connsiteX4" fmla="*/ 9730 w 11926"/>
              <a:gd name="connsiteY4" fmla="*/ 8548 h 12876"/>
              <a:gd name="connsiteX5" fmla="*/ 9568 w 11926"/>
              <a:gd name="connsiteY5" fmla="*/ 8820 h 12876"/>
              <a:gd name="connsiteX6" fmla="*/ 9405 w 11926"/>
              <a:gd name="connsiteY6" fmla="*/ 9046 h 12876"/>
              <a:gd name="connsiteX7" fmla="*/ 10539 w 11926"/>
              <a:gd name="connsiteY7" fmla="*/ 10901 h 12876"/>
              <a:gd name="connsiteX8" fmla="*/ 10641 w 11926"/>
              <a:gd name="connsiteY8" fmla="*/ 12876 h 12876"/>
              <a:gd name="connsiteX9" fmla="*/ 8000 w 11926"/>
              <a:gd name="connsiteY9" fmla="*/ 9770 h 12876"/>
              <a:gd name="connsiteX10" fmla="*/ 8912 w 11926"/>
              <a:gd name="connsiteY10" fmla="*/ 11712 h 12876"/>
              <a:gd name="connsiteX11" fmla="*/ 8912 w 11926"/>
              <a:gd name="connsiteY11" fmla="*/ 11712 h 12876"/>
              <a:gd name="connsiteX12" fmla="*/ 6378 w 11926"/>
              <a:gd name="connsiteY12" fmla="*/ 10584 h 12876"/>
              <a:gd name="connsiteX13" fmla="*/ 6378 w 11926"/>
              <a:gd name="connsiteY13" fmla="*/ 10584 h 12876"/>
              <a:gd name="connsiteX14" fmla="*/ 6000 w 11926"/>
              <a:gd name="connsiteY14" fmla="*/ 10901 h 12876"/>
              <a:gd name="connsiteX15" fmla="*/ 6000 w 11926"/>
              <a:gd name="connsiteY15" fmla="*/ 10901 h 12876"/>
              <a:gd name="connsiteX16" fmla="*/ 6000 w 11926"/>
              <a:gd name="connsiteY16" fmla="*/ 10901 h 12876"/>
              <a:gd name="connsiteX17" fmla="*/ 5383 w 11926"/>
              <a:gd name="connsiteY17" fmla="*/ 9099 h 12876"/>
              <a:gd name="connsiteX18" fmla="*/ 0 w 11926"/>
              <a:gd name="connsiteY18" fmla="*/ 10901 h 12876"/>
              <a:gd name="connsiteX19" fmla="*/ 1317 w 11926"/>
              <a:gd name="connsiteY19" fmla="*/ 10901 h 12876"/>
              <a:gd name="connsiteX20" fmla="*/ 0 w 11926"/>
              <a:gd name="connsiteY20" fmla="*/ 9099 h 12876"/>
              <a:gd name="connsiteX21" fmla="*/ 2324 w 11926"/>
              <a:gd name="connsiteY21" fmla="*/ 5766 h 12876"/>
              <a:gd name="connsiteX22" fmla="*/ 865 w 11926"/>
              <a:gd name="connsiteY22" fmla="*/ 4340 h 12876"/>
              <a:gd name="connsiteX23" fmla="*/ 216 w 11926"/>
              <a:gd name="connsiteY23" fmla="*/ 3209 h 12876"/>
              <a:gd name="connsiteX24" fmla="*/ 216 w 11926"/>
              <a:gd name="connsiteY24" fmla="*/ 3209 h 12876"/>
              <a:gd name="connsiteX25" fmla="*/ 54 w 11926"/>
              <a:gd name="connsiteY25" fmla="*/ 2666 h 12876"/>
              <a:gd name="connsiteX26" fmla="*/ 0 w 11926"/>
              <a:gd name="connsiteY26" fmla="*/ 2304 h 12876"/>
              <a:gd name="connsiteX27" fmla="*/ 54 w 11926"/>
              <a:gd name="connsiteY27" fmla="*/ 2123 h 12876"/>
              <a:gd name="connsiteX28" fmla="*/ 108 w 11926"/>
              <a:gd name="connsiteY28" fmla="*/ 1987 h 12876"/>
              <a:gd name="connsiteX29" fmla="*/ 324 w 11926"/>
              <a:gd name="connsiteY29" fmla="*/ 1761 h 12876"/>
              <a:gd name="connsiteX30" fmla="*/ 541 w 11926"/>
              <a:gd name="connsiteY30" fmla="*/ 1670 h 12876"/>
              <a:gd name="connsiteX31" fmla="*/ 919 w 11926"/>
              <a:gd name="connsiteY31" fmla="*/ 1489 h 12876"/>
              <a:gd name="connsiteX32" fmla="*/ 1297 w 11926"/>
              <a:gd name="connsiteY32" fmla="*/ 1399 h 12876"/>
              <a:gd name="connsiteX33" fmla="*/ 1676 w 11926"/>
              <a:gd name="connsiteY33" fmla="*/ 1263 h 12876"/>
              <a:gd name="connsiteX34" fmla="*/ 1676 w 11926"/>
              <a:gd name="connsiteY34" fmla="*/ 1263 h 12876"/>
              <a:gd name="connsiteX35" fmla="*/ 2000 w 11926"/>
              <a:gd name="connsiteY35" fmla="*/ 1082 h 12876"/>
              <a:gd name="connsiteX36" fmla="*/ 2270 w 11926"/>
              <a:gd name="connsiteY36" fmla="*/ 991 h 12876"/>
              <a:gd name="connsiteX37" fmla="*/ 2595 w 11926"/>
              <a:gd name="connsiteY37" fmla="*/ 946 h 12876"/>
              <a:gd name="connsiteX38" fmla="*/ 2811 w 11926"/>
              <a:gd name="connsiteY38" fmla="*/ 901 h 12876"/>
              <a:gd name="connsiteX39" fmla="*/ 3027 w 11926"/>
              <a:gd name="connsiteY39" fmla="*/ 946 h 12876"/>
              <a:gd name="connsiteX40" fmla="*/ 3243 w 11926"/>
              <a:gd name="connsiteY40" fmla="*/ 991 h 12876"/>
              <a:gd name="connsiteX41" fmla="*/ 3730 w 11926"/>
              <a:gd name="connsiteY41" fmla="*/ 1218 h 12876"/>
              <a:gd name="connsiteX42" fmla="*/ 4216 w 11926"/>
              <a:gd name="connsiteY42" fmla="*/ 1399 h 12876"/>
              <a:gd name="connsiteX43" fmla="*/ 4973 w 11926"/>
              <a:gd name="connsiteY43" fmla="*/ 1670 h 12876"/>
              <a:gd name="connsiteX44" fmla="*/ 5405 w 11926"/>
              <a:gd name="connsiteY44" fmla="*/ 1761 h 12876"/>
              <a:gd name="connsiteX45" fmla="*/ 5892 w 11926"/>
              <a:gd name="connsiteY45" fmla="*/ 1806 h 12876"/>
              <a:gd name="connsiteX46" fmla="*/ 6541 w 11926"/>
              <a:gd name="connsiteY46" fmla="*/ 1896 h 12876"/>
              <a:gd name="connsiteX47" fmla="*/ 7189 w 11926"/>
              <a:gd name="connsiteY47" fmla="*/ 1896 h 12876"/>
              <a:gd name="connsiteX48" fmla="*/ 10539 w 11926"/>
              <a:gd name="connsiteY48" fmla="*/ 0 h 12876"/>
              <a:gd name="connsiteX49" fmla="*/ 10539 w 11926"/>
              <a:gd name="connsiteY49" fmla="*/ 901 h 12876"/>
              <a:gd name="connsiteX50" fmla="*/ 11926 w 11926"/>
              <a:gd name="connsiteY50" fmla="*/ 1622 h 12876"/>
              <a:gd name="connsiteX51" fmla="*/ 10539 w 11926"/>
              <a:gd name="connsiteY51" fmla="*/ 1622 h 12876"/>
              <a:gd name="connsiteX52" fmla="*/ 10539 w 11926"/>
              <a:gd name="connsiteY52" fmla="*/ 2342 h 12876"/>
              <a:gd name="connsiteX53" fmla="*/ 10550 w 11926"/>
              <a:gd name="connsiteY53" fmla="*/ 2342 h 12876"/>
              <a:gd name="connsiteX54" fmla="*/ 10641 w 11926"/>
              <a:gd name="connsiteY54" fmla="*/ 3619 h 12876"/>
              <a:gd name="connsiteX55" fmla="*/ 9838 w 11926"/>
              <a:gd name="connsiteY55" fmla="*/ 6467 h 12876"/>
              <a:gd name="connsiteX56" fmla="*/ 10000 w 11926"/>
              <a:gd name="connsiteY56" fmla="*/ 7553 h 12876"/>
              <a:gd name="connsiteX57" fmla="*/ 10000 w 11926"/>
              <a:gd name="connsiteY57" fmla="*/ 7553 h 12876"/>
              <a:gd name="connsiteX58" fmla="*/ 10000 w 11926"/>
              <a:gd name="connsiteY58" fmla="*/ 7553 h 12876"/>
              <a:gd name="connsiteX0" fmla="*/ 10000 w 11926"/>
              <a:gd name="connsiteY0" fmla="*/ 7553 h 12876"/>
              <a:gd name="connsiteX1" fmla="*/ 10000 w 11926"/>
              <a:gd name="connsiteY1" fmla="*/ 7553 h 12876"/>
              <a:gd name="connsiteX2" fmla="*/ 10000 w 11926"/>
              <a:gd name="connsiteY2" fmla="*/ 7915 h 12876"/>
              <a:gd name="connsiteX3" fmla="*/ 9892 w 11926"/>
              <a:gd name="connsiteY3" fmla="*/ 8277 h 12876"/>
              <a:gd name="connsiteX4" fmla="*/ 9730 w 11926"/>
              <a:gd name="connsiteY4" fmla="*/ 8548 h 12876"/>
              <a:gd name="connsiteX5" fmla="*/ 9568 w 11926"/>
              <a:gd name="connsiteY5" fmla="*/ 8820 h 12876"/>
              <a:gd name="connsiteX6" fmla="*/ 9405 w 11926"/>
              <a:gd name="connsiteY6" fmla="*/ 9046 h 12876"/>
              <a:gd name="connsiteX7" fmla="*/ 10539 w 11926"/>
              <a:gd name="connsiteY7" fmla="*/ 10901 h 12876"/>
              <a:gd name="connsiteX8" fmla="*/ 10641 w 11926"/>
              <a:gd name="connsiteY8" fmla="*/ 12876 h 12876"/>
              <a:gd name="connsiteX9" fmla="*/ 8000 w 11926"/>
              <a:gd name="connsiteY9" fmla="*/ 9770 h 12876"/>
              <a:gd name="connsiteX10" fmla="*/ 8912 w 11926"/>
              <a:gd name="connsiteY10" fmla="*/ 11712 h 12876"/>
              <a:gd name="connsiteX11" fmla="*/ 8912 w 11926"/>
              <a:gd name="connsiteY11" fmla="*/ 11712 h 12876"/>
              <a:gd name="connsiteX12" fmla="*/ 6378 w 11926"/>
              <a:gd name="connsiteY12" fmla="*/ 10584 h 12876"/>
              <a:gd name="connsiteX13" fmla="*/ 6378 w 11926"/>
              <a:gd name="connsiteY13" fmla="*/ 10584 h 12876"/>
              <a:gd name="connsiteX14" fmla="*/ 6000 w 11926"/>
              <a:gd name="connsiteY14" fmla="*/ 10901 h 12876"/>
              <a:gd name="connsiteX15" fmla="*/ 6000 w 11926"/>
              <a:gd name="connsiteY15" fmla="*/ 10901 h 12876"/>
              <a:gd name="connsiteX16" fmla="*/ 6000 w 11926"/>
              <a:gd name="connsiteY16" fmla="*/ 10901 h 12876"/>
              <a:gd name="connsiteX17" fmla="*/ 5383 w 11926"/>
              <a:gd name="connsiteY17" fmla="*/ 9099 h 12876"/>
              <a:gd name="connsiteX18" fmla="*/ 0 w 11926"/>
              <a:gd name="connsiteY18" fmla="*/ 10901 h 12876"/>
              <a:gd name="connsiteX19" fmla="*/ 1317 w 11926"/>
              <a:gd name="connsiteY19" fmla="*/ 10901 h 12876"/>
              <a:gd name="connsiteX20" fmla="*/ 0 w 11926"/>
              <a:gd name="connsiteY20" fmla="*/ 9099 h 12876"/>
              <a:gd name="connsiteX21" fmla="*/ 1568 w 11926"/>
              <a:gd name="connsiteY21" fmla="*/ 5766 h 12876"/>
              <a:gd name="connsiteX22" fmla="*/ 865 w 11926"/>
              <a:gd name="connsiteY22" fmla="*/ 4340 h 12876"/>
              <a:gd name="connsiteX23" fmla="*/ 216 w 11926"/>
              <a:gd name="connsiteY23" fmla="*/ 3209 h 12876"/>
              <a:gd name="connsiteX24" fmla="*/ 216 w 11926"/>
              <a:gd name="connsiteY24" fmla="*/ 3209 h 12876"/>
              <a:gd name="connsiteX25" fmla="*/ 54 w 11926"/>
              <a:gd name="connsiteY25" fmla="*/ 2666 h 12876"/>
              <a:gd name="connsiteX26" fmla="*/ 0 w 11926"/>
              <a:gd name="connsiteY26" fmla="*/ 2304 h 12876"/>
              <a:gd name="connsiteX27" fmla="*/ 54 w 11926"/>
              <a:gd name="connsiteY27" fmla="*/ 2123 h 12876"/>
              <a:gd name="connsiteX28" fmla="*/ 108 w 11926"/>
              <a:gd name="connsiteY28" fmla="*/ 1987 h 12876"/>
              <a:gd name="connsiteX29" fmla="*/ 324 w 11926"/>
              <a:gd name="connsiteY29" fmla="*/ 1761 h 12876"/>
              <a:gd name="connsiteX30" fmla="*/ 541 w 11926"/>
              <a:gd name="connsiteY30" fmla="*/ 1670 h 12876"/>
              <a:gd name="connsiteX31" fmla="*/ 919 w 11926"/>
              <a:gd name="connsiteY31" fmla="*/ 1489 h 12876"/>
              <a:gd name="connsiteX32" fmla="*/ 1297 w 11926"/>
              <a:gd name="connsiteY32" fmla="*/ 1399 h 12876"/>
              <a:gd name="connsiteX33" fmla="*/ 1676 w 11926"/>
              <a:gd name="connsiteY33" fmla="*/ 1263 h 12876"/>
              <a:gd name="connsiteX34" fmla="*/ 1676 w 11926"/>
              <a:gd name="connsiteY34" fmla="*/ 1263 h 12876"/>
              <a:gd name="connsiteX35" fmla="*/ 2000 w 11926"/>
              <a:gd name="connsiteY35" fmla="*/ 1082 h 12876"/>
              <a:gd name="connsiteX36" fmla="*/ 2270 w 11926"/>
              <a:gd name="connsiteY36" fmla="*/ 991 h 12876"/>
              <a:gd name="connsiteX37" fmla="*/ 2595 w 11926"/>
              <a:gd name="connsiteY37" fmla="*/ 946 h 12876"/>
              <a:gd name="connsiteX38" fmla="*/ 2811 w 11926"/>
              <a:gd name="connsiteY38" fmla="*/ 901 h 12876"/>
              <a:gd name="connsiteX39" fmla="*/ 3027 w 11926"/>
              <a:gd name="connsiteY39" fmla="*/ 946 h 12876"/>
              <a:gd name="connsiteX40" fmla="*/ 3243 w 11926"/>
              <a:gd name="connsiteY40" fmla="*/ 991 h 12876"/>
              <a:gd name="connsiteX41" fmla="*/ 3730 w 11926"/>
              <a:gd name="connsiteY41" fmla="*/ 1218 h 12876"/>
              <a:gd name="connsiteX42" fmla="*/ 4216 w 11926"/>
              <a:gd name="connsiteY42" fmla="*/ 1399 h 12876"/>
              <a:gd name="connsiteX43" fmla="*/ 4973 w 11926"/>
              <a:gd name="connsiteY43" fmla="*/ 1670 h 12876"/>
              <a:gd name="connsiteX44" fmla="*/ 5405 w 11926"/>
              <a:gd name="connsiteY44" fmla="*/ 1761 h 12876"/>
              <a:gd name="connsiteX45" fmla="*/ 5892 w 11926"/>
              <a:gd name="connsiteY45" fmla="*/ 1806 h 12876"/>
              <a:gd name="connsiteX46" fmla="*/ 6541 w 11926"/>
              <a:gd name="connsiteY46" fmla="*/ 1896 h 12876"/>
              <a:gd name="connsiteX47" fmla="*/ 7189 w 11926"/>
              <a:gd name="connsiteY47" fmla="*/ 1896 h 12876"/>
              <a:gd name="connsiteX48" fmla="*/ 10539 w 11926"/>
              <a:gd name="connsiteY48" fmla="*/ 0 h 12876"/>
              <a:gd name="connsiteX49" fmla="*/ 10539 w 11926"/>
              <a:gd name="connsiteY49" fmla="*/ 901 h 12876"/>
              <a:gd name="connsiteX50" fmla="*/ 11926 w 11926"/>
              <a:gd name="connsiteY50" fmla="*/ 1622 h 12876"/>
              <a:gd name="connsiteX51" fmla="*/ 10539 w 11926"/>
              <a:gd name="connsiteY51" fmla="*/ 1622 h 12876"/>
              <a:gd name="connsiteX52" fmla="*/ 10539 w 11926"/>
              <a:gd name="connsiteY52" fmla="*/ 2342 h 12876"/>
              <a:gd name="connsiteX53" fmla="*/ 10550 w 11926"/>
              <a:gd name="connsiteY53" fmla="*/ 2342 h 12876"/>
              <a:gd name="connsiteX54" fmla="*/ 10641 w 11926"/>
              <a:gd name="connsiteY54" fmla="*/ 3619 h 12876"/>
              <a:gd name="connsiteX55" fmla="*/ 9838 w 11926"/>
              <a:gd name="connsiteY55" fmla="*/ 6467 h 12876"/>
              <a:gd name="connsiteX56" fmla="*/ 10000 w 11926"/>
              <a:gd name="connsiteY56" fmla="*/ 7553 h 12876"/>
              <a:gd name="connsiteX57" fmla="*/ 10000 w 11926"/>
              <a:gd name="connsiteY57" fmla="*/ 7553 h 12876"/>
              <a:gd name="connsiteX58" fmla="*/ 10000 w 11926"/>
              <a:gd name="connsiteY58" fmla="*/ 7553 h 12876"/>
              <a:gd name="connsiteX0" fmla="*/ 10000 w 11926"/>
              <a:gd name="connsiteY0" fmla="*/ 7553 h 12876"/>
              <a:gd name="connsiteX1" fmla="*/ 10000 w 11926"/>
              <a:gd name="connsiteY1" fmla="*/ 7553 h 12876"/>
              <a:gd name="connsiteX2" fmla="*/ 10000 w 11926"/>
              <a:gd name="connsiteY2" fmla="*/ 7915 h 12876"/>
              <a:gd name="connsiteX3" fmla="*/ 9892 w 11926"/>
              <a:gd name="connsiteY3" fmla="*/ 8277 h 12876"/>
              <a:gd name="connsiteX4" fmla="*/ 9730 w 11926"/>
              <a:gd name="connsiteY4" fmla="*/ 8548 h 12876"/>
              <a:gd name="connsiteX5" fmla="*/ 9568 w 11926"/>
              <a:gd name="connsiteY5" fmla="*/ 8820 h 12876"/>
              <a:gd name="connsiteX6" fmla="*/ 9405 w 11926"/>
              <a:gd name="connsiteY6" fmla="*/ 9046 h 12876"/>
              <a:gd name="connsiteX7" fmla="*/ 10539 w 11926"/>
              <a:gd name="connsiteY7" fmla="*/ 10901 h 12876"/>
              <a:gd name="connsiteX8" fmla="*/ 10641 w 11926"/>
              <a:gd name="connsiteY8" fmla="*/ 12876 h 12876"/>
              <a:gd name="connsiteX9" fmla="*/ 8912 w 11926"/>
              <a:gd name="connsiteY9" fmla="*/ 10901 h 12876"/>
              <a:gd name="connsiteX10" fmla="*/ 8912 w 11926"/>
              <a:gd name="connsiteY10" fmla="*/ 11712 h 12876"/>
              <a:gd name="connsiteX11" fmla="*/ 8912 w 11926"/>
              <a:gd name="connsiteY11" fmla="*/ 11712 h 12876"/>
              <a:gd name="connsiteX12" fmla="*/ 6378 w 11926"/>
              <a:gd name="connsiteY12" fmla="*/ 10584 h 12876"/>
              <a:gd name="connsiteX13" fmla="*/ 6378 w 11926"/>
              <a:gd name="connsiteY13" fmla="*/ 10584 h 12876"/>
              <a:gd name="connsiteX14" fmla="*/ 6000 w 11926"/>
              <a:gd name="connsiteY14" fmla="*/ 10901 h 12876"/>
              <a:gd name="connsiteX15" fmla="*/ 6000 w 11926"/>
              <a:gd name="connsiteY15" fmla="*/ 10901 h 12876"/>
              <a:gd name="connsiteX16" fmla="*/ 6000 w 11926"/>
              <a:gd name="connsiteY16" fmla="*/ 10901 h 12876"/>
              <a:gd name="connsiteX17" fmla="*/ 5383 w 11926"/>
              <a:gd name="connsiteY17" fmla="*/ 9099 h 12876"/>
              <a:gd name="connsiteX18" fmla="*/ 0 w 11926"/>
              <a:gd name="connsiteY18" fmla="*/ 10901 h 12876"/>
              <a:gd name="connsiteX19" fmla="*/ 1317 w 11926"/>
              <a:gd name="connsiteY19" fmla="*/ 10901 h 12876"/>
              <a:gd name="connsiteX20" fmla="*/ 0 w 11926"/>
              <a:gd name="connsiteY20" fmla="*/ 9099 h 12876"/>
              <a:gd name="connsiteX21" fmla="*/ 1568 w 11926"/>
              <a:gd name="connsiteY21" fmla="*/ 5766 h 12876"/>
              <a:gd name="connsiteX22" fmla="*/ 865 w 11926"/>
              <a:gd name="connsiteY22" fmla="*/ 4340 h 12876"/>
              <a:gd name="connsiteX23" fmla="*/ 216 w 11926"/>
              <a:gd name="connsiteY23" fmla="*/ 3209 h 12876"/>
              <a:gd name="connsiteX24" fmla="*/ 216 w 11926"/>
              <a:gd name="connsiteY24" fmla="*/ 3209 h 12876"/>
              <a:gd name="connsiteX25" fmla="*/ 54 w 11926"/>
              <a:gd name="connsiteY25" fmla="*/ 2666 h 12876"/>
              <a:gd name="connsiteX26" fmla="*/ 0 w 11926"/>
              <a:gd name="connsiteY26" fmla="*/ 2304 h 12876"/>
              <a:gd name="connsiteX27" fmla="*/ 54 w 11926"/>
              <a:gd name="connsiteY27" fmla="*/ 2123 h 12876"/>
              <a:gd name="connsiteX28" fmla="*/ 108 w 11926"/>
              <a:gd name="connsiteY28" fmla="*/ 1987 h 12876"/>
              <a:gd name="connsiteX29" fmla="*/ 324 w 11926"/>
              <a:gd name="connsiteY29" fmla="*/ 1761 h 12876"/>
              <a:gd name="connsiteX30" fmla="*/ 541 w 11926"/>
              <a:gd name="connsiteY30" fmla="*/ 1670 h 12876"/>
              <a:gd name="connsiteX31" fmla="*/ 919 w 11926"/>
              <a:gd name="connsiteY31" fmla="*/ 1489 h 12876"/>
              <a:gd name="connsiteX32" fmla="*/ 1297 w 11926"/>
              <a:gd name="connsiteY32" fmla="*/ 1399 h 12876"/>
              <a:gd name="connsiteX33" fmla="*/ 1676 w 11926"/>
              <a:gd name="connsiteY33" fmla="*/ 1263 h 12876"/>
              <a:gd name="connsiteX34" fmla="*/ 1676 w 11926"/>
              <a:gd name="connsiteY34" fmla="*/ 1263 h 12876"/>
              <a:gd name="connsiteX35" fmla="*/ 2000 w 11926"/>
              <a:gd name="connsiteY35" fmla="*/ 1082 h 12876"/>
              <a:gd name="connsiteX36" fmla="*/ 2270 w 11926"/>
              <a:gd name="connsiteY36" fmla="*/ 991 h 12876"/>
              <a:gd name="connsiteX37" fmla="*/ 2595 w 11926"/>
              <a:gd name="connsiteY37" fmla="*/ 946 h 12876"/>
              <a:gd name="connsiteX38" fmla="*/ 2811 w 11926"/>
              <a:gd name="connsiteY38" fmla="*/ 901 h 12876"/>
              <a:gd name="connsiteX39" fmla="*/ 3027 w 11926"/>
              <a:gd name="connsiteY39" fmla="*/ 946 h 12876"/>
              <a:gd name="connsiteX40" fmla="*/ 3243 w 11926"/>
              <a:gd name="connsiteY40" fmla="*/ 991 h 12876"/>
              <a:gd name="connsiteX41" fmla="*/ 3730 w 11926"/>
              <a:gd name="connsiteY41" fmla="*/ 1218 h 12876"/>
              <a:gd name="connsiteX42" fmla="*/ 4216 w 11926"/>
              <a:gd name="connsiteY42" fmla="*/ 1399 h 12876"/>
              <a:gd name="connsiteX43" fmla="*/ 4973 w 11926"/>
              <a:gd name="connsiteY43" fmla="*/ 1670 h 12876"/>
              <a:gd name="connsiteX44" fmla="*/ 5405 w 11926"/>
              <a:gd name="connsiteY44" fmla="*/ 1761 h 12876"/>
              <a:gd name="connsiteX45" fmla="*/ 5892 w 11926"/>
              <a:gd name="connsiteY45" fmla="*/ 1806 h 12876"/>
              <a:gd name="connsiteX46" fmla="*/ 6541 w 11926"/>
              <a:gd name="connsiteY46" fmla="*/ 1896 h 12876"/>
              <a:gd name="connsiteX47" fmla="*/ 7189 w 11926"/>
              <a:gd name="connsiteY47" fmla="*/ 1896 h 12876"/>
              <a:gd name="connsiteX48" fmla="*/ 10539 w 11926"/>
              <a:gd name="connsiteY48" fmla="*/ 0 h 12876"/>
              <a:gd name="connsiteX49" fmla="*/ 10539 w 11926"/>
              <a:gd name="connsiteY49" fmla="*/ 901 h 12876"/>
              <a:gd name="connsiteX50" fmla="*/ 11926 w 11926"/>
              <a:gd name="connsiteY50" fmla="*/ 1622 h 12876"/>
              <a:gd name="connsiteX51" fmla="*/ 10539 w 11926"/>
              <a:gd name="connsiteY51" fmla="*/ 1622 h 12876"/>
              <a:gd name="connsiteX52" fmla="*/ 10539 w 11926"/>
              <a:gd name="connsiteY52" fmla="*/ 2342 h 12876"/>
              <a:gd name="connsiteX53" fmla="*/ 10550 w 11926"/>
              <a:gd name="connsiteY53" fmla="*/ 2342 h 12876"/>
              <a:gd name="connsiteX54" fmla="*/ 10641 w 11926"/>
              <a:gd name="connsiteY54" fmla="*/ 3619 h 12876"/>
              <a:gd name="connsiteX55" fmla="*/ 9838 w 11926"/>
              <a:gd name="connsiteY55" fmla="*/ 6467 h 12876"/>
              <a:gd name="connsiteX56" fmla="*/ 10000 w 11926"/>
              <a:gd name="connsiteY56" fmla="*/ 7553 h 12876"/>
              <a:gd name="connsiteX57" fmla="*/ 10000 w 11926"/>
              <a:gd name="connsiteY57" fmla="*/ 7553 h 12876"/>
              <a:gd name="connsiteX58" fmla="*/ 10000 w 11926"/>
              <a:gd name="connsiteY58" fmla="*/ 7553 h 1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926" h="12876">
                <a:moveTo>
                  <a:pt x="10000" y="7553"/>
                </a:moveTo>
                <a:lnTo>
                  <a:pt x="10000" y="7553"/>
                </a:lnTo>
                <a:lnTo>
                  <a:pt x="10000" y="7915"/>
                </a:lnTo>
                <a:lnTo>
                  <a:pt x="9892" y="8277"/>
                </a:lnTo>
                <a:lnTo>
                  <a:pt x="9730" y="8548"/>
                </a:lnTo>
                <a:lnTo>
                  <a:pt x="9568" y="8820"/>
                </a:lnTo>
                <a:lnTo>
                  <a:pt x="9405" y="9046"/>
                </a:lnTo>
                <a:lnTo>
                  <a:pt x="10539" y="10901"/>
                </a:lnTo>
                <a:lnTo>
                  <a:pt x="10641" y="12876"/>
                </a:lnTo>
                <a:lnTo>
                  <a:pt x="8912" y="10901"/>
                </a:lnTo>
                <a:lnTo>
                  <a:pt x="8912" y="11712"/>
                </a:lnTo>
                <a:lnTo>
                  <a:pt x="8912" y="11712"/>
                </a:lnTo>
                <a:lnTo>
                  <a:pt x="6378" y="10584"/>
                </a:lnTo>
                <a:lnTo>
                  <a:pt x="6378" y="10584"/>
                </a:lnTo>
                <a:lnTo>
                  <a:pt x="6000" y="10901"/>
                </a:lnTo>
                <a:lnTo>
                  <a:pt x="6000" y="10901"/>
                </a:lnTo>
                <a:lnTo>
                  <a:pt x="6000" y="10901"/>
                </a:lnTo>
                <a:lnTo>
                  <a:pt x="5383" y="9099"/>
                </a:lnTo>
                <a:cubicBezTo>
                  <a:pt x="3421" y="9099"/>
                  <a:pt x="1206" y="9428"/>
                  <a:pt x="0" y="10901"/>
                </a:cubicBezTo>
                <a:lnTo>
                  <a:pt x="1317" y="10901"/>
                </a:lnTo>
                <a:lnTo>
                  <a:pt x="0" y="9099"/>
                </a:lnTo>
                <a:lnTo>
                  <a:pt x="1568" y="5766"/>
                </a:lnTo>
                <a:lnTo>
                  <a:pt x="865" y="4340"/>
                </a:lnTo>
                <a:lnTo>
                  <a:pt x="216" y="3209"/>
                </a:lnTo>
                <a:lnTo>
                  <a:pt x="216" y="3209"/>
                </a:lnTo>
                <a:lnTo>
                  <a:pt x="54" y="2666"/>
                </a:lnTo>
                <a:cubicBezTo>
                  <a:pt x="36" y="2545"/>
                  <a:pt x="18" y="2425"/>
                  <a:pt x="0" y="2304"/>
                </a:cubicBezTo>
                <a:cubicBezTo>
                  <a:pt x="18" y="2244"/>
                  <a:pt x="36" y="2183"/>
                  <a:pt x="54" y="2123"/>
                </a:cubicBezTo>
                <a:cubicBezTo>
                  <a:pt x="72" y="2078"/>
                  <a:pt x="90" y="2032"/>
                  <a:pt x="108" y="1987"/>
                </a:cubicBezTo>
                <a:lnTo>
                  <a:pt x="324" y="1761"/>
                </a:lnTo>
                <a:lnTo>
                  <a:pt x="541" y="1670"/>
                </a:lnTo>
                <a:lnTo>
                  <a:pt x="919" y="1489"/>
                </a:lnTo>
                <a:lnTo>
                  <a:pt x="1297" y="1399"/>
                </a:lnTo>
                <a:lnTo>
                  <a:pt x="1676" y="1263"/>
                </a:lnTo>
                <a:lnTo>
                  <a:pt x="1676" y="1263"/>
                </a:lnTo>
                <a:lnTo>
                  <a:pt x="2000" y="1082"/>
                </a:lnTo>
                <a:lnTo>
                  <a:pt x="2270" y="991"/>
                </a:lnTo>
                <a:lnTo>
                  <a:pt x="2595" y="946"/>
                </a:lnTo>
                <a:lnTo>
                  <a:pt x="2811" y="901"/>
                </a:lnTo>
                <a:lnTo>
                  <a:pt x="3027" y="946"/>
                </a:lnTo>
                <a:lnTo>
                  <a:pt x="3243" y="991"/>
                </a:lnTo>
                <a:lnTo>
                  <a:pt x="3730" y="1218"/>
                </a:lnTo>
                <a:lnTo>
                  <a:pt x="4216" y="1399"/>
                </a:lnTo>
                <a:lnTo>
                  <a:pt x="4973" y="1670"/>
                </a:lnTo>
                <a:lnTo>
                  <a:pt x="5405" y="1761"/>
                </a:lnTo>
                <a:lnTo>
                  <a:pt x="5892" y="1806"/>
                </a:lnTo>
                <a:lnTo>
                  <a:pt x="6541" y="1896"/>
                </a:lnTo>
                <a:lnTo>
                  <a:pt x="7189" y="1896"/>
                </a:lnTo>
                <a:lnTo>
                  <a:pt x="10539" y="0"/>
                </a:lnTo>
                <a:cubicBezTo>
                  <a:pt x="10579" y="294"/>
                  <a:pt x="10499" y="607"/>
                  <a:pt x="10539" y="901"/>
                </a:cubicBezTo>
                <a:lnTo>
                  <a:pt x="11926" y="1622"/>
                </a:lnTo>
                <a:lnTo>
                  <a:pt x="10539" y="1622"/>
                </a:lnTo>
                <a:lnTo>
                  <a:pt x="10539" y="2342"/>
                </a:lnTo>
                <a:cubicBezTo>
                  <a:pt x="10219" y="2978"/>
                  <a:pt x="10870" y="1706"/>
                  <a:pt x="10550" y="2342"/>
                </a:cubicBezTo>
                <a:cubicBezTo>
                  <a:pt x="10580" y="2768"/>
                  <a:pt x="10611" y="3193"/>
                  <a:pt x="10641" y="3619"/>
                </a:cubicBezTo>
                <a:lnTo>
                  <a:pt x="9838" y="6467"/>
                </a:lnTo>
                <a:lnTo>
                  <a:pt x="10000" y="7553"/>
                </a:lnTo>
                <a:lnTo>
                  <a:pt x="10000" y="7553"/>
                </a:lnTo>
                <a:lnTo>
                  <a:pt x="10000" y="755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algn="just" defTabSz="913886">
              <a:spcBef>
                <a:spcPts val="600"/>
              </a:spcBef>
            </a:pPr>
            <a:r>
              <a:rPr lang="ru-RU" sz="1100" dirty="0">
                <a:solidFill>
                  <a:srgbClr val="262626"/>
                </a:solidFill>
                <a:latin typeface="PF Din Text Cond Pro Light"/>
                <a:ea typeface="Batang"/>
                <a:cs typeface="Times New Roman"/>
              </a:rPr>
              <a:t> </a:t>
            </a:r>
          </a:p>
        </p:txBody>
      </p:sp>
      <p:sp>
        <p:nvSpPr>
          <p:cNvPr id="20" name="Freeform 90"/>
          <p:cNvSpPr>
            <a:spLocks/>
          </p:cNvSpPr>
          <p:nvPr/>
        </p:nvSpPr>
        <p:spPr bwMode="auto">
          <a:xfrm>
            <a:off x="437891" y="5714588"/>
            <a:ext cx="102473" cy="114749"/>
          </a:xfrm>
          <a:custGeom>
            <a:avLst/>
            <a:gdLst>
              <a:gd name="connsiteX0" fmla="*/ 10000 w 10000"/>
              <a:gd name="connsiteY0" fmla="*/ 6652 h 10811"/>
              <a:gd name="connsiteX1" fmla="*/ 10000 w 10000"/>
              <a:gd name="connsiteY1" fmla="*/ 6652 h 10811"/>
              <a:gd name="connsiteX2" fmla="*/ 10000 w 10000"/>
              <a:gd name="connsiteY2" fmla="*/ 7014 h 10811"/>
              <a:gd name="connsiteX3" fmla="*/ 9892 w 10000"/>
              <a:gd name="connsiteY3" fmla="*/ 7376 h 10811"/>
              <a:gd name="connsiteX4" fmla="*/ 9730 w 10000"/>
              <a:gd name="connsiteY4" fmla="*/ 7647 h 10811"/>
              <a:gd name="connsiteX5" fmla="*/ 9568 w 10000"/>
              <a:gd name="connsiteY5" fmla="*/ 7919 h 10811"/>
              <a:gd name="connsiteX6" fmla="*/ 9405 w 10000"/>
              <a:gd name="connsiteY6" fmla="*/ 8145 h 10811"/>
              <a:gd name="connsiteX7" fmla="*/ 9135 w 10000"/>
              <a:gd name="connsiteY7" fmla="*/ 8326 h 10811"/>
              <a:gd name="connsiteX8" fmla="*/ 8595 w 10000"/>
              <a:gd name="connsiteY8" fmla="*/ 8643 h 10811"/>
              <a:gd name="connsiteX9" fmla="*/ 8000 w 10000"/>
              <a:gd name="connsiteY9" fmla="*/ 8869 h 10811"/>
              <a:gd name="connsiteX10" fmla="*/ 8912 w 10000"/>
              <a:gd name="connsiteY10" fmla="*/ 10811 h 10811"/>
              <a:gd name="connsiteX11" fmla="*/ 6811 w 10000"/>
              <a:gd name="connsiteY11" fmla="*/ 9367 h 10811"/>
              <a:gd name="connsiteX12" fmla="*/ 6378 w 10000"/>
              <a:gd name="connsiteY12" fmla="*/ 9683 h 10811"/>
              <a:gd name="connsiteX13" fmla="*/ 6378 w 10000"/>
              <a:gd name="connsiteY13" fmla="*/ 9683 h 10811"/>
              <a:gd name="connsiteX14" fmla="*/ 6000 w 10000"/>
              <a:gd name="connsiteY14" fmla="*/ 10000 h 10811"/>
              <a:gd name="connsiteX15" fmla="*/ 6000 w 10000"/>
              <a:gd name="connsiteY15" fmla="*/ 10000 h 10811"/>
              <a:gd name="connsiteX16" fmla="*/ 6000 w 10000"/>
              <a:gd name="connsiteY16" fmla="*/ 10000 h 10811"/>
              <a:gd name="connsiteX17" fmla="*/ 5405 w 10000"/>
              <a:gd name="connsiteY17" fmla="*/ 9095 h 10811"/>
              <a:gd name="connsiteX18" fmla="*/ 4649 w 10000"/>
              <a:gd name="connsiteY18" fmla="*/ 8190 h 10811"/>
              <a:gd name="connsiteX19" fmla="*/ 3081 w 10000"/>
              <a:gd name="connsiteY19" fmla="*/ 6380 h 10811"/>
              <a:gd name="connsiteX20" fmla="*/ 2270 w 10000"/>
              <a:gd name="connsiteY20" fmla="*/ 5430 h 10811"/>
              <a:gd name="connsiteX21" fmla="*/ 1568 w 10000"/>
              <a:gd name="connsiteY21" fmla="*/ 4480 h 10811"/>
              <a:gd name="connsiteX22" fmla="*/ 865 w 10000"/>
              <a:gd name="connsiteY22" fmla="*/ 3439 h 10811"/>
              <a:gd name="connsiteX23" fmla="*/ 216 w 10000"/>
              <a:gd name="connsiteY23" fmla="*/ 2308 h 10811"/>
              <a:gd name="connsiteX24" fmla="*/ 216 w 10000"/>
              <a:gd name="connsiteY24" fmla="*/ 2308 h 10811"/>
              <a:gd name="connsiteX25" fmla="*/ 54 w 10000"/>
              <a:gd name="connsiteY25" fmla="*/ 1765 h 10811"/>
              <a:gd name="connsiteX26" fmla="*/ 0 w 10000"/>
              <a:gd name="connsiteY26" fmla="*/ 1403 h 10811"/>
              <a:gd name="connsiteX27" fmla="*/ 54 w 10000"/>
              <a:gd name="connsiteY27" fmla="*/ 1222 h 10811"/>
              <a:gd name="connsiteX28" fmla="*/ 108 w 10000"/>
              <a:gd name="connsiteY28" fmla="*/ 1086 h 10811"/>
              <a:gd name="connsiteX29" fmla="*/ 324 w 10000"/>
              <a:gd name="connsiteY29" fmla="*/ 860 h 10811"/>
              <a:gd name="connsiteX30" fmla="*/ 541 w 10000"/>
              <a:gd name="connsiteY30" fmla="*/ 769 h 10811"/>
              <a:gd name="connsiteX31" fmla="*/ 919 w 10000"/>
              <a:gd name="connsiteY31" fmla="*/ 588 h 10811"/>
              <a:gd name="connsiteX32" fmla="*/ 1297 w 10000"/>
              <a:gd name="connsiteY32" fmla="*/ 498 h 10811"/>
              <a:gd name="connsiteX33" fmla="*/ 1676 w 10000"/>
              <a:gd name="connsiteY33" fmla="*/ 362 h 10811"/>
              <a:gd name="connsiteX34" fmla="*/ 1676 w 10000"/>
              <a:gd name="connsiteY34" fmla="*/ 362 h 10811"/>
              <a:gd name="connsiteX35" fmla="*/ 2000 w 10000"/>
              <a:gd name="connsiteY35" fmla="*/ 181 h 10811"/>
              <a:gd name="connsiteX36" fmla="*/ 2270 w 10000"/>
              <a:gd name="connsiteY36" fmla="*/ 90 h 10811"/>
              <a:gd name="connsiteX37" fmla="*/ 2595 w 10000"/>
              <a:gd name="connsiteY37" fmla="*/ 45 h 10811"/>
              <a:gd name="connsiteX38" fmla="*/ 2811 w 10000"/>
              <a:gd name="connsiteY38" fmla="*/ 0 h 10811"/>
              <a:gd name="connsiteX39" fmla="*/ 3027 w 10000"/>
              <a:gd name="connsiteY39" fmla="*/ 45 h 10811"/>
              <a:gd name="connsiteX40" fmla="*/ 3243 w 10000"/>
              <a:gd name="connsiteY40" fmla="*/ 90 h 10811"/>
              <a:gd name="connsiteX41" fmla="*/ 3730 w 10000"/>
              <a:gd name="connsiteY41" fmla="*/ 317 h 10811"/>
              <a:gd name="connsiteX42" fmla="*/ 4216 w 10000"/>
              <a:gd name="connsiteY42" fmla="*/ 498 h 10811"/>
              <a:gd name="connsiteX43" fmla="*/ 4973 w 10000"/>
              <a:gd name="connsiteY43" fmla="*/ 769 h 10811"/>
              <a:gd name="connsiteX44" fmla="*/ 5405 w 10000"/>
              <a:gd name="connsiteY44" fmla="*/ 860 h 10811"/>
              <a:gd name="connsiteX45" fmla="*/ 5892 w 10000"/>
              <a:gd name="connsiteY45" fmla="*/ 905 h 10811"/>
              <a:gd name="connsiteX46" fmla="*/ 6541 w 10000"/>
              <a:gd name="connsiteY46" fmla="*/ 995 h 10811"/>
              <a:gd name="connsiteX47" fmla="*/ 7189 w 10000"/>
              <a:gd name="connsiteY47" fmla="*/ 995 h 10811"/>
              <a:gd name="connsiteX48" fmla="*/ 7189 w 10000"/>
              <a:gd name="connsiteY48" fmla="*/ 995 h 10811"/>
              <a:gd name="connsiteX49" fmla="*/ 8649 w 10000"/>
              <a:gd name="connsiteY49" fmla="*/ 2986 h 10811"/>
              <a:gd name="connsiteX50" fmla="*/ 8649 w 10000"/>
              <a:gd name="connsiteY50" fmla="*/ 2986 h 10811"/>
              <a:gd name="connsiteX51" fmla="*/ 9081 w 10000"/>
              <a:gd name="connsiteY51" fmla="*/ 3801 h 10811"/>
              <a:gd name="connsiteX52" fmla="*/ 9459 w 10000"/>
              <a:gd name="connsiteY52" fmla="*/ 4615 h 10811"/>
              <a:gd name="connsiteX53" fmla="*/ 9838 w 10000"/>
              <a:gd name="connsiteY53" fmla="*/ 5566 h 10811"/>
              <a:gd name="connsiteX54" fmla="*/ 10000 w 10000"/>
              <a:gd name="connsiteY54" fmla="*/ 6652 h 10811"/>
              <a:gd name="connsiteX55" fmla="*/ 10000 w 10000"/>
              <a:gd name="connsiteY55" fmla="*/ 6652 h 10811"/>
              <a:gd name="connsiteX56" fmla="*/ 10000 w 10000"/>
              <a:gd name="connsiteY56" fmla="*/ 6652 h 10811"/>
              <a:gd name="connsiteX0" fmla="*/ 10000 w 10000"/>
              <a:gd name="connsiteY0" fmla="*/ 6652 h 10811"/>
              <a:gd name="connsiteX1" fmla="*/ 10000 w 10000"/>
              <a:gd name="connsiteY1" fmla="*/ 6652 h 10811"/>
              <a:gd name="connsiteX2" fmla="*/ 10000 w 10000"/>
              <a:gd name="connsiteY2" fmla="*/ 7014 h 10811"/>
              <a:gd name="connsiteX3" fmla="*/ 9892 w 10000"/>
              <a:gd name="connsiteY3" fmla="*/ 7376 h 10811"/>
              <a:gd name="connsiteX4" fmla="*/ 9730 w 10000"/>
              <a:gd name="connsiteY4" fmla="*/ 7647 h 10811"/>
              <a:gd name="connsiteX5" fmla="*/ 9568 w 10000"/>
              <a:gd name="connsiteY5" fmla="*/ 7919 h 10811"/>
              <a:gd name="connsiteX6" fmla="*/ 9405 w 10000"/>
              <a:gd name="connsiteY6" fmla="*/ 8145 h 10811"/>
              <a:gd name="connsiteX7" fmla="*/ 9135 w 10000"/>
              <a:gd name="connsiteY7" fmla="*/ 8326 h 10811"/>
              <a:gd name="connsiteX8" fmla="*/ 8595 w 10000"/>
              <a:gd name="connsiteY8" fmla="*/ 8643 h 10811"/>
              <a:gd name="connsiteX9" fmla="*/ 8000 w 10000"/>
              <a:gd name="connsiteY9" fmla="*/ 8869 h 10811"/>
              <a:gd name="connsiteX10" fmla="*/ 8912 w 10000"/>
              <a:gd name="connsiteY10" fmla="*/ 10811 h 10811"/>
              <a:gd name="connsiteX11" fmla="*/ 6811 w 10000"/>
              <a:gd name="connsiteY11" fmla="*/ 9367 h 10811"/>
              <a:gd name="connsiteX12" fmla="*/ 6378 w 10000"/>
              <a:gd name="connsiteY12" fmla="*/ 9683 h 10811"/>
              <a:gd name="connsiteX13" fmla="*/ 6378 w 10000"/>
              <a:gd name="connsiteY13" fmla="*/ 9683 h 10811"/>
              <a:gd name="connsiteX14" fmla="*/ 6000 w 10000"/>
              <a:gd name="connsiteY14" fmla="*/ 10000 h 10811"/>
              <a:gd name="connsiteX15" fmla="*/ 6000 w 10000"/>
              <a:gd name="connsiteY15" fmla="*/ 10000 h 10811"/>
              <a:gd name="connsiteX16" fmla="*/ 6000 w 10000"/>
              <a:gd name="connsiteY16" fmla="*/ 10000 h 10811"/>
              <a:gd name="connsiteX17" fmla="*/ 5405 w 10000"/>
              <a:gd name="connsiteY17" fmla="*/ 9095 h 10811"/>
              <a:gd name="connsiteX18" fmla="*/ 4649 w 10000"/>
              <a:gd name="connsiteY18" fmla="*/ 8190 h 10811"/>
              <a:gd name="connsiteX19" fmla="*/ 3081 w 10000"/>
              <a:gd name="connsiteY19" fmla="*/ 6380 h 10811"/>
              <a:gd name="connsiteX20" fmla="*/ 0 w 10000"/>
              <a:gd name="connsiteY20" fmla="*/ 8198 h 10811"/>
              <a:gd name="connsiteX21" fmla="*/ 1568 w 10000"/>
              <a:gd name="connsiteY21" fmla="*/ 4480 h 10811"/>
              <a:gd name="connsiteX22" fmla="*/ 865 w 10000"/>
              <a:gd name="connsiteY22" fmla="*/ 3439 h 10811"/>
              <a:gd name="connsiteX23" fmla="*/ 216 w 10000"/>
              <a:gd name="connsiteY23" fmla="*/ 2308 h 10811"/>
              <a:gd name="connsiteX24" fmla="*/ 216 w 10000"/>
              <a:gd name="connsiteY24" fmla="*/ 2308 h 10811"/>
              <a:gd name="connsiteX25" fmla="*/ 54 w 10000"/>
              <a:gd name="connsiteY25" fmla="*/ 1765 h 10811"/>
              <a:gd name="connsiteX26" fmla="*/ 0 w 10000"/>
              <a:gd name="connsiteY26" fmla="*/ 1403 h 10811"/>
              <a:gd name="connsiteX27" fmla="*/ 54 w 10000"/>
              <a:gd name="connsiteY27" fmla="*/ 1222 h 10811"/>
              <a:gd name="connsiteX28" fmla="*/ 108 w 10000"/>
              <a:gd name="connsiteY28" fmla="*/ 1086 h 10811"/>
              <a:gd name="connsiteX29" fmla="*/ 324 w 10000"/>
              <a:gd name="connsiteY29" fmla="*/ 860 h 10811"/>
              <a:gd name="connsiteX30" fmla="*/ 541 w 10000"/>
              <a:gd name="connsiteY30" fmla="*/ 769 h 10811"/>
              <a:gd name="connsiteX31" fmla="*/ 919 w 10000"/>
              <a:gd name="connsiteY31" fmla="*/ 588 h 10811"/>
              <a:gd name="connsiteX32" fmla="*/ 1297 w 10000"/>
              <a:gd name="connsiteY32" fmla="*/ 498 h 10811"/>
              <a:gd name="connsiteX33" fmla="*/ 1676 w 10000"/>
              <a:gd name="connsiteY33" fmla="*/ 362 h 10811"/>
              <a:gd name="connsiteX34" fmla="*/ 1676 w 10000"/>
              <a:gd name="connsiteY34" fmla="*/ 362 h 10811"/>
              <a:gd name="connsiteX35" fmla="*/ 2000 w 10000"/>
              <a:gd name="connsiteY35" fmla="*/ 181 h 10811"/>
              <a:gd name="connsiteX36" fmla="*/ 2270 w 10000"/>
              <a:gd name="connsiteY36" fmla="*/ 90 h 10811"/>
              <a:gd name="connsiteX37" fmla="*/ 2595 w 10000"/>
              <a:gd name="connsiteY37" fmla="*/ 45 h 10811"/>
              <a:gd name="connsiteX38" fmla="*/ 2811 w 10000"/>
              <a:gd name="connsiteY38" fmla="*/ 0 h 10811"/>
              <a:gd name="connsiteX39" fmla="*/ 3027 w 10000"/>
              <a:gd name="connsiteY39" fmla="*/ 45 h 10811"/>
              <a:gd name="connsiteX40" fmla="*/ 3243 w 10000"/>
              <a:gd name="connsiteY40" fmla="*/ 90 h 10811"/>
              <a:gd name="connsiteX41" fmla="*/ 3730 w 10000"/>
              <a:gd name="connsiteY41" fmla="*/ 317 h 10811"/>
              <a:gd name="connsiteX42" fmla="*/ 4216 w 10000"/>
              <a:gd name="connsiteY42" fmla="*/ 498 h 10811"/>
              <a:gd name="connsiteX43" fmla="*/ 4973 w 10000"/>
              <a:gd name="connsiteY43" fmla="*/ 769 h 10811"/>
              <a:gd name="connsiteX44" fmla="*/ 5405 w 10000"/>
              <a:gd name="connsiteY44" fmla="*/ 860 h 10811"/>
              <a:gd name="connsiteX45" fmla="*/ 5892 w 10000"/>
              <a:gd name="connsiteY45" fmla="*/ 905 h 10811"/>
              <a:gd name="connsiteX46" fmla="*/ 6541 w 10000"/>
              <a:gd name="connsiteY46" fmla="*/ 995 h 10811"/>
              <a:gd name="connsiteX47" fmla="*/ 7189 w 10000"/>
              <a:gd name="connsiteY47" fmla="*/ 995 h 10811"/>
              <a:gd name="connsiteX48" fmla="*/ 7189 w 10000"/>
              <a:gd name="connsiteY48" fmla="*/ 995 h 10811"/>
              <a:gd name="connsiteX49" fmla="*/ 8649 w 10000"/>
              <a:gd name="connsiteY49" fmla="*/ 2986 h 10811"/>
              <a:gd name="connsiteX50" fmla="*/ 8649 w 10000"/>
              <a:gd name="connsiteY50" fmla="*/ 2986 h 10811"/>
              <a:gd name="connsiteX51" fmla="*/ 9081 w 10000"/>
              <a:gd name="connsiteY51" fmla="*/ 3801 h 10811"/>
              <a:gd name="connsiteX52" fmla="*/ 9459 w 10000"/>
              <a:gd name="connsiteY52" fmla="*/ 4615 h 10811"/>
              <a:gd name="connsiteX53" fmla="*/ 9838 w 10000"/>
              <a:gd name="connsiteY53" fmla="*/ 5566 h 10811"/>
              <a:gd name="connsiteX54" fmla="*/ 10000 w 10000"/>
              <a:gd name="connsiteY54" fmla="*/ 6652 h 10811"/>
              <a:gd name="connsiteX55" fmla="*/ 10000 w 10000"/>
              <a:gd name="connsiteY55" fmla="*/ 6652 h 10811"/>
              <a:gd name="connsiteX56" fmla="*/ 10000 w 10000"/>
              <a:gd name="connsiteY56" fmla="*/ 6652 h 10811"/>
              <a:gd name="connsiteX0" fmla="*/ 10000 w 10000"/>
              <a:gd name="connsiteY0" fmla="*/ 6652 h 10811"/>
              <a:gd name="connsiteX1" fmla="*/ 10000 w 10000"/>
              <a:gd name="connsiteY1" fmla="*/ 6652 h 10811"/>
              <a:gd name="connsiteX2" fmla="*/ 10000 w 10000"/>
              <a:gd name="connsiteY2" fmla="*/ 7014 h 10811"/>
              <a:gd name="connsiteX3" fmla="*/ 9892 w 10000"/>
              <a:gd name="connsiteY3" fmla="*/ 7376 h 10811"/>
              <a:gd name="connsiteX4" fmla="*/ 9730 w 10000"/>
              <a:gd name="connsiteY4" fmla="*/ 7647 h 10811"/>
              <a:gd name="connsiteX5" fmla="*/ 9568 w 10000"/>
              <a:gd name="connsiteY5" fmla="*/ 7919 h 10811"/>
              <a:gd name="connsiteX6" fmla="*/ 9405 w 10000"/>
              <a:gd name="connsiteY6" fmla="*/ 8145 h 10811"/>
              <a:gd name="connsiteX7" fmla="*/ 9135 w 10000"/>
              <a:gd name="connsiteY7" fmla="*/ 8326 h 10811"/>
              <a:gd name="connsiteX8" fmla="*/ 8595 w 10000"/>
              <a:gd name="connsiteY8" fmla="*/ 8643 h 10811"/>
              <a:gd name="connsiteX9" fmla="*/ 8000 w 10000"/>
              <a:gd name="connsiteY9" fmla="*/ 8869 h 10811"/>
              <a:gd name="connsiteX10" fmla="*/ 8912 w 10000"/>
              <a:gd name="connsiteY10" fmla="*/ 10811 h 10811"/>
              <a:gd name="connsiteX11" fmla="*/ 6811 w 10000"/>
              <a:gd name="connsiteY11" fmla="*/ 9367 h 10811"/>
              <a:gd name="connsiteX12" fmla="*/ 6378 w 10000"/>
              <a:gd name="connsiteY12" fmla="*/ 9683 h 10811"/>
              <a:gd name="connsiteX13" fmla="*/ 6378 w 10000"/>
              <a:gd name="connsiteY13" fmla="*/ 9683 h 10811"/>
              <a:gd name="connsiteX14" fmla="*/ 6000 w 10000"/>
              <a:gd name="connsiteY14" fmla="*/ 10000 h 10811"/>
              <a:gd name="connsiteX15" fmla="*/ 6000 w 10000"/>
              <a:gd name="connsiteY15" fmla="*/ 10000 h 10811"/>
              <a:gd name="connsiteX16" fmla="*/ 6000 w 10000"/>
              <a:gd name="connsiteY16" fmla="*/ 10000 h 10811"/>
              <a:gd name="connsiteX17" fmla="*/ 5405 w 10000"/>
              <a:gd name="connsiteY17" fmla="*/ 9095 h 10811"/>
              <a:gd name="connsiteX18" fmla="*/ 4649 w 10000"/>
              <a:gd name="connsiteY18" fmla="*/ 8190 h 10811"/>
              <a:gd name="connsiteX19" fmla="*/ 1317 w 10000"/>
              <a:gd name="connsiteY19" fmla="*/ 10000 h 10811"/>
              <a:gd name="connsiteX20" fmla="*/ 0 w 10000"/>
              <a:gd name="connsiteY20" fmla="*/ 8198 h 10811"/>
              <a:gd name="connsiteX21" fmla="*/ 1568 w 10000"/>
              <a:gd name="connsiteY21" fmla="*/ 4480 h 10811"/>
              <a:gd name="connsiteX22" fmla="*/ 865 w 10000"/>
              <a:gd name="connsiteY22" fmla="*/ 3439 h 10811"/>
              <a:gd name="connsiteX23" fmla="*/ 216 w 10000"/>
              <a:gd name="connsiteY23" fmla="*/ 2308 h 10811"/>
              <a:gd name="connsiteX24" fmla="*/ 216 w 10000"/>
              <a:gd name="connsiteY24" fmla="*/ 2308 h 10811"/>
              <a:gd name="connsiteX25" fmla="*/ 54 w 10000"/>
              <a:gd name="connsiteY25" fmla="*/ 1765 h 10811"/>
              <a:gd name="connsiteX26" fmla="*/ 0 w 10000"/>
              <a:gd name="connsiteY26" fmla="*/ 1403 h 10811"/>
              <a:gd name="connsiteX27" fmla="*/ 54 w 10000"/>
              <a:gd name="connsiteY27" fmla="*/ 1222 h 10811"/>
              <a:gd name="connsiteX28" fmla="*/ 108 w 10000"/>
              <a:gd name="connsiteY28" fmla="*/ 1086 h 10811"/>
              <a:gd name="connsiteX29" fmla="*/ 324 w 10000"/>
              <a:gd name="connsiteY29" fmla="*/ 860 h 10811"/>
              <a:gd name="connsiteX30" fmla="*/ 541 w 10000"/>
              <a:gd name="connsiteY30" fmla="*/ 769 h 10811"/>
              <a:gd name="connsiteX31" fmla="*/ 919 w 10000"/>
              <a:gd name="connsiteY31" fmla="*/ 588 h 10811"/>
              <a:gd name="connsiteX32" fmla="*/ 1297 w 10000"/>
              <a:gd name="connsiteY32" fmla="*/ 498 h 10811"/>
              <a:gd name="connsiteX33" fmla="*/ 1676 w 10000"/>
              <a:gd name="connsiteY33" fmla="*/ 362 h 10811"/>
              <a:gd name="connsiteX34" fmla="*/ 1676 w 10000"/>
              <a:gd name="connsiteY34" fmla="*/ 362 h 10811"/>
              <a:gd name="connsiteX35" fmla="*/ 2000 w 10000"/>
              <a:gd name="connsiteY35" fmla="*/ 181 h 10811"/>
              <a:gd name="connsiteX36" fmla="*/ 2270 w 10000"/>
              <a:gd name="connsiteY36" fmla="*/ 90 h 10811"/>
              <a:gd name="connsiteX37" fmla="*/ 2595 w 10000"/>
              <a:gd name="connsiteY37" fmla="*/ 45 h 10811"/>
              <a:gd name="connsiteX38" fmla="*/ 2811 w 10000"/>
              <a:gd name="connsiteY38" fmla="*/ 0 h 10811"/>
              <a:gd name="connsiteX39" fmla="*/ 3027 w 10000"/>
              <a:gd name="connsiteY39" fmla="*/ 45 h 10811"/>
              <a:gd name="connsiteX40" fmla="*/ 3243 w 10000"/>
              <a:gd name="connsiteY40" fmla="*/ 90 h 10811"/>
              <a:gd name="connsiteX41" fmla="*/ 3730 w 10000"/>
              <a:gd name="connsiteY41" fmla="*/ 317 h 10811"/>
              <a:gd name="connsiteX42" fmla="*/ 4216 w 10000"/>
              <a:gd name="connsiteY42" fmla="*/ 498 h 10811"/>
              <a:gd name="connsiteX43" fmla="*/ 4973 w 10000"/>
              <a:gd name="connsiteY43" fmla="*/ 769 h 10811"/>
              <a:gd name="connsiteX44" fmla="*/ 5405 w 10000"/>
              <a:gd name="connsiteY44" fmla="*/ 860 h 10811"/>
              <a:gd name="connsiteX45" fmla="*/ 5892 w 10000"/>
              <a:gd name="connsiteY45" fmla="*/ 905 h 10811"/>
              <a:gd name="connsiteX46" fmla="*/ 6541 w 10000"/>
              <a:gd name="connsiteY46" fmla="*/ 995 h 10811"/>
              <a:gd name="connsiteX47" fmla="*/ 7189 w 10000"/>
              <a:gd name="connsiteY47" fmla="*/ 995 h 10811"/>
              <a:gd name="connsiteX48" fmla="*/ 7189 w 10000"/>
              <a:gd name="connsiteY48" fmla="*/ 995 h 10811"/>
              <a:gd name="connsiteX49" fmla="*/ 8649 w 10000"/>
              <a:gd name="connsiteY49" fmla="*/ 2986 h 10811"/>
              <a:gd name="connsiteX50" fmla="*/ 8649 w 10000"/>
              <a:gd name="connsiteY50" fmla="*/ 2986 h 10811"/>
              <a:gd name="connsiteX51" fmla="*/ 9081 w 10000"/>
              <a:gd name="connsiteY51" fmla="*/ 3801 h 10811"/>
              <a:gd name="connsiteX52" fmla="*/ 9459 w 10000"/>
              <a:gd name="connsiteY52" fmla="*/ 4615 h 10811"/>
              <a:gd name="connsiteX53" fmla="*/ 9838 w 10000"/>
              <a:gd name="connsiteY53" fmla="*/ 5566 h 10811"/>
              <a:gd name="connsiteX54" fmla="*/ 10000 w 10000"/>
              <a:gd name="connsiteY54" fmla="*/ 6652 h 10811"/>
              <a:gd name="connsiteX55" fmla="*/ 10000 w 10000"/>
              <a:gd name="connsiteY55" fmla="*/ 6652 h 10811"/>
              <a:gd name="connsiteX56" fmla="*/ 10000 w 10000"/>
              <a:gd name="connsiteY56" fmla="*/ 6652 h 10811"/>
              <a:gd name="connsiteX0" fmla="*/ 10000 w 10000"/>
              <a:gd name="connsiteY0" fmla="*/ 6652 h 10811"/>
              <a:gd name="connsiteX1" fmla="*/ 10000 w 10000"/>
              <a:gd name="connsiteY1" fmla="*/ 6652 h 10811"/>
              <a:gd name="connsiteX2" fmla="*/ 10000 w 10000"/>
              <a:gd name="connsiteY2" fmla="*/ 7014 h 10811"/>
              <a:gd name="connsiteX3" fmla="*/ 9892 w 10000"/>
              <a:gd name="connsiteY3" fmla="*/ 7376 h 10811"/>
              <a:gd name="connsiteX4" fmla="*/ 9730 w 10000"/>
              <a:gd name="connsiteY4" fmla="*/ 7647 h 10811"/>
              <a:gd name="connsiteX5" fmla="*/ 9568 w 10000"/>
              <a:gd name="connsiteY5" fmla="*/ 7919 h 10811"/>
              <a:gd name="connsiteX6" fmla="*/ 9405 w 10000"/>
              <a:gd name="connsiteY6" fmla="*/ 8145 h 10811"/>
              <a:gd name="connsiteX7" fmla="*/ 9135 w 10000"/>
              <a:gd name="connsiteY7" fmla="*/ 8326 h 10811"/>
              <a:gd name="connsiteX8" fmla="*/ 8595 w 10000"/>
              <a:gd name="connsiteY8" fmla="*/ 8643 h 10811"/>
              <a:gd name="connsiteX9" fmla="*/ 8000 w 10000"/>
              <a:gd name="connsiteY9" fmla="*/ 8869 h 10811"/>
              <a:gd name="connsiteX10" fmla="*/ 8912 w 10000"/>
              <a:gd name="connsiteY10" fmla="*/ 10811 h 10811"/>
              <a:gd name="connsiteX11" fmla="*/ 6811 w 10000"/>
              <a:gd name="connsiteY11" fmla="*/ 9367 h 10811"/>
              <a:gd name="connsiteX12" fmla="*/ 6378 w 10000"/>
              <a:gd name="connsiteY12" fmla="*/ 9683 h 10811"/>
              <a:gd name="connsiteX13" fmla="*/ 6378 w 10000"/>
              <a:gd name="connsiteY13" fmla="*/ 9683 h 10811"/>
              <a:gd name="connsiteX14" fmla="*/ 6000 w 10000"/>
              <a:gd name="connsiteY14" fmla="*/ 10000 h 10811"/>
              <a:gd name="connsiteX15" fmla="*/ 6000 w 10000"/>
              <a:gd name="connsiteY15" fmla="*/ 10000 h 10811"/>
              <a:gd name="connsiteX16" fmla="*/ 6000 w 10000"/>
              <a:gd name="connsiteY16" fmla="*/ 10000 h 10811"/>
              <a:gd name="connsiteX17" fmla="*/ 5405 w 10000"/>
              <a:gd name="connsiteY17" fmla="*/ 9095 h 10811"/>
              <a:gd name="connsiteX18" fmla="*/ 2128 w 10000"/>
              <a:gd name="connsiteY18" fmla="*/ 10811 h 10811"/>
              <a:gd name="connsiteX19" fmla="*/ 1317 w 10000"/>
              <a:gd name="connsiteY19" fmla="*/ 10000 h 10811"/>
              <a:gd name="connsiteX20" fmla="*/ 0 w 10000"/>
              <a:gd name="connsiteY20" fmla="*/ 8198 h 10811"/>
              <a:gd name="connsiteX21" fmla="*/ 1568 w 10000"/>
              <a:gd name="connsiteY21" fmla="*/ 4480 h 10811"/>
              <a:gd name="connsiteX22" fmla="*/ 865 w 10000"/>
              <a:gd name="connsiteY22" fmla="*/ 3439 h 10811"/>
              <a:gd name="connsiteX23" fmla="*/ 216 w 10000"/>
              <a:gd name="connsiteY23" fmla="*/ 2308 h 10811"/>
              <a:gd name="connsiteX24" fmla="*/ 216 w 10000"/>
              <a:gd name="connsiteY24" fmla="*/ 2308 h 10811"/>
              <a:gd name="connsiteX25" fmla="*/ 54 w 10000"/>
              <a:gd name="connsiteY25" fmla="*/ 1765 h 10811"/>
              <a:gd name="connsiteX26" fmla="*/ 0 w 10000"/>
              <a:gd name="connsiteY26" fmla="*/ 1403 h 10811"/>
              <a:gd name="connsiteX27" fmla="*/ 54 w 10000"/>
              <a:gd name="connsiteY27" fmla="*/ 1222 h 10811"/>
              <a:gd name="connsiteX28" fmla="*/ 108 w 10000"/>
              <a:gd name="connsiteY28" fmla="*/ 1086 h 10811"/>
              <a:gd name="connsiteX29" fmla="*/ 324 w 10000"/>
              <a:gd name="connsiteY29" fmla="*/ 860 h 10811"/>
              <a:gd name="connsiteX30" fmla="*/ 541 w 10000"/>
              <a:gd name="connsiteY30" fmla="*/ 769 h 10811"/>
              <a:gd name="connsiteX31" fmla="*/ 919 w 10000"/>
              <a:gd name="connsiteY31" fmla="*/ 588 h 10811"/>
              <a:gd name="connsiteX32" fmla="*/ 1297 w 10000"/>
              <a:gd name="connsiteY32" fmla="*/ 498 h 10811"/>
              <a:gd name="connsiteX33" fmla="*/ 1676 w 10000"/>
              <a:gd name="connsiteY33" fmla="*/ 362 h 10811"/>
              <a:gd name="connsiteX34" fmla="*/ 1676 w 10000"/>
              <a:gd name="connsiteY34" fmla="*/ 362 h 10811"/>
              <a:gd name="connsiteX35" fmla="*/ 2000 w 10000"/>
              <a:gd name="connsiteY35" fmla="*/ 181 h 10811"/>
              <a:gd name="connsiteX36" fmla="*/ 2270 w 10000"/>
              <a:gd name="connsiteY36" fmla="*/ 90 h 10811"/>
              <a:gd name="connsiteX37" fmla="*/ 2595 w 10000"/>
              <a:gd name="connsiteY37" fmla="*/ 45 h 10811"/>
              <a:gd name="connsiteX38" fmla="*/ 2811 w 10000"/>
              <a:gd name="connsiteY38" fmla="*/ 0 h 10811"/>
              <a:gd name="connsiteX39" fmla="*/ 3027 w 10000"/>
              <a:gd name="connsiteY39" fmla="*/ 45 h 10811"/>
              <a:gd name="connsiteX40" fmla="*/ 3243 w 10000"/>
              <a:gd name="connsiteY40" fmla="*/ 90 h 10811"/>
              <a:gd name="connsiteX41" fmla="*/ 3730 w 10000"/>
              <a:gd name="connsiteY41" fmla="*/ 317 h 10811"/>
              <a:gd name="connsiteX42" fmla="*/ 4216 w 10000"/>
              <a:gd name="connsiteY42" fmla="*/ 498 h 10811"/>
              <a:gd name="connsiteX43" fmla="*/ 4973 w 10000"/>
              <a:gd name="connsiteY43" fmla="*/ 769 h 10811"/>
              <a:gd name="connsiteX44" fmla="*/ 5405 w 10000"/>
              <a:gd name="connsiteY44" fmla="*/ 860 h 10811"/>
              <a:gd name="connsiteX45" fmla="*/ 5892 w 10000"/>
              <a:gd name="connsiteY45" fmla="*/ 905 h 10811"/>
              <a:gd name="connsiteX46" fmla="*/ 6541 w 10000"/>
              <a:gd name="connsiteY46" fmla="*/ 995 h 10811"/>
              <a:gd name="connsiteX47" fmla="*/ 7189 w 10000"/>
              <a:gd name="connsiteY47" fmla="*/ 995 h 10811"/>
              <a:gd name="connsiteX48" fmla="*/ 7189 w 10000"/>
              <a:gd name="connsiteY48" fmla="*/ 995 h 10811"/>
              <a:gd name="connsiteX49" fmla="*/ 8649 w 10000"/>
              <a:gd name="connsiteY49" fmla="*/ 2986 h 10811"/>
              <a:gd name="connsiteX50" fmla="*/ 8649 w 10000"/>
              <a:gd name="connsiteY50" fmla="*/ 2986 h 10811"/>
              <a:gd name="connsiteX51" fmla="*/ 9081 w 10000"/>
              <a:gd name="connsiteY51" fmla="*/ 3801 h 10811"/>
              <a:gd name="connsiteX52" fmla="*/ 9459 w 10000"/>
              <a:gd name="connsiteY52" fmla="*/ 4615 h 10811"/>
              <a:gd name="connsiteX53" fmla="*/ 9838 w 10000"/>
              <a:gd name="connsiteY53" fmla="*/ 5566 h 10811"/>
              <a:gd name="connsiteX54" fmla="*/ 10000 w 10000"/>
              <a:gd name="connsiteY54" fmla="*/ 6652 h 10811"/>
              <a:gd name="connsiteX55" fmla="*/ 10000 w 10000"/>
              <a:gd name="connsiteY55" fmla="*/ 6652 h 10811"/>
              <a:gd name="connsiteX56" fmla="*/ 10000 w 10000"/>
              <a:gd name="connsiteY56" fmla="*/ 6652 h 10811"/>
              <a:gd name="connsiteX0" fmla="*/ 10000 w 10539"/>
              <a:gd name="connsiteY0" fmla="*/ 6652 h 10811"/>
              <a:gd name="connsiteX1" fmla="*/ 10000 w 10539"/>
              <a:gd name="connsiteY1" fmla="*/ 6652 h 10811"/>
              <a:gd name="connsiteX2" fmla="*/ 10000 w 10539"/>
              <a:gd name="connsiteY2" fmla="*/ 7014 h 10811"/>
              <a:gd name="connsiteX3" fmla="*/ 9892 w 10539"/>
              <a:gd name="connsiteY3" fmla="*/ 7376 h 10811"/>
              <a:gd name="connsiteX4" fmla="*/ 9730 w 10539"/>
              <a:gd name="connsiteY4" fmla="*/ 7647 h 10811"/>
              <a:gd name="connsiteX5" fmla="*/ 9568 w 10539"/>
              <a:gd name="connsiteY5" fmla="*/ 7919 h 10811"/>
              <a:gd name="connsiteX6" fmla="*/ 9405 w 10539"/>
              <a:gd name="connsiteY6" fmla="*/ 8145 h 10811"/>
              <a:gd name="connsiteX7" fmla="*/ 9135 w 10539"/>
              <a:gd name="connsiteY7" fmla="*/ 8326 h 10811"/>
              <a:gd name="connsiteX8" fmla="*/ 8595 w 10539"/>
              <a:gd name="connsiteY8" fmla="*/ 8643 h 10811"/>
              <a:gd name="connsiteX9" fmla="*/ 8000 w 10539"/>
              <a:gd name="connsiteY9" fmla="*/ 8869 h 10811"/>
              <a:gd name="connsiteX10" fmla="*/ 8912 w 10539"/>
              <a:gd name="connsiteY10" fmla="*/ 10811 h 10811"/>
              <a:gd name="connsiteX11" fmla="*/ 6811 w 10539"/>
              <a:gd name="connsiteY11" fmla="*/ 9367 h 10811"/>
              <a:gd name="connsiteX12" fmla="*/ 6378 w 10539"/>
              <a:gd name="connsiteY12" fmla="*/ 9683 h 10811"/>
              <a:gd name="connsiteX13" fmla="*/ 6378 w 10539"/>
              <a:gd name="connsiteY13" fmla="*/ 9683 h 10811"/>
              <a:gd name="connsiteX14" fmla="*/ 6000 w 10539"/>
              <a:gd name="connsiteY14" fmla="*/ 10000 h 10811"/>
              <a:gd name="connsiteX15" fmla="*/ 6000 w 10539"/>
              <a:gd name="connsiteY15" fmla="*/ 10000 h 10811"/>
              <a:gd name="connsiteX16" fmla="*/ 6000 w 10539"/>
              <a:gd name="connsiteY16" fmla="*/ 10000 h 10811"/>
              <a:gd name="connsiteX17" fmla="*/ 5405 w 10539"/>
              <a:gd name="connsiteY17" fmla="*/ 9095 h 10811"/>
              <a:gd name="connsiteX18" fmla="*/ 2128 w 10539"/>
              <a:gd name="connsiteY18" fmla="*/ 10811 h 10811"/>
              <a:gd name="connsiteX19" fmla="*/ 1317 w 10539"/>
              <a:gd name="connsiteY19" fmla="*/ 10000 h 10811"/>
              <a:gd name="connsiteX20" fmla="*/ 0 w 10539"/>
              <a:gd name="connsiteY20" fmla="*/ 8198 h 10811"/>
              <a:gd name="connsiteX21" fmla="*/ 1568 w 10539"/>
              <a:gd name="connsiteY21" fmla="*/ 4480 h 10811"/>
              <a:gd name="connsiteX22" fmla="*/ 865 w 10539"/>
              <a:gd name="connsiteY22" fmla="*/ 3439 h 10811"/>
              <a:gd name="connsiteX23" fmla="*/ 216 w 10539"/>
              <a:gd name="connsiteY23" fmla="*/ 2308 h 10811"/>
              <a:gd name="connsiteX24" fmla="*/ 216 w 10539"/>
              <a:gd name="connsiteY24" fmla="*/ 2308 h 10811"/>
              <a:gd name="connsiteX25" fmla="*/ 54 w 10539"/>
              <a:gd name="connsiteY25" fmla="*/ 1765 h 10811"/>
              <a:gd name="connsiteX26" fmla="*/ 0 w 10539"/>
              <a:gd name="connsiteY26" fmla="*/ 1403 h 10811"/>
              <a:gd name="connsiteX27" fmla="*/ 54 w 10539"/>
              <a:gd name="connsiteY27" fmla="*/ 1222 h 10811"/>
              <a:gd name="connsiteX28" fmla="*/ 108 w 10539"/>
              <a:gd name="connsiteY28" fmla="*/ 1086 h 10811"/>
              <a:gd name="connsiteX29" fmla="*/ 324 w 10539"/>
              <a:gd name="connsiteY29" fmla="*/ 860 h 10811"/>
              <a:gd name="connsiteX30" fmla="*/ 541 w 10539"/>
              <a:gd name="connsiteY30" fmla="*/ 769 h 10811"/>
              <a:gd name="connsiteX31" fmla="*/ 919 w 10539"/>
              <a:gd name="connsiteY31" fmla="*/ 588 h 10811"/>
              <a:gd name="connsiteX32" fmla="*/ 1297 w 10539"/>
              <a:gd name="connsiteY32" fmla="*/ 498 h 10811"/>
              <a:gd name="connsiteX33" fmla="*/ 1676 w 10539"/>
              <a:gd name="connsiteY33" fmla="*/ 362 h 10811"/>
              <a:gd name="connsiteX34" fmla="*/ 1676 w 10539"/>
              <a:gd name="connsiteY34" fmla="*/ 362 h 10811"/>
              <a:gd name="connsiteX35" fmla="*/ 2000 w 10539"/>
              <a:gd name="connsiteY35" fmla="*/ 181 h 10811"/>
              <a:gd name="connsiteX36" fmla="*/ 2270 w 10539"/>
              <a:gd name="connsiteY36" fmla="*/ 90 h 10811"/>
              <a:gd name="connsiteX37" fmla="*/ 2595 w 10539"/>
              <a:gd name="connsiteY37" fmla="*/ 45 h 10811"/>
              <a:gd name="connsiteX38" fmla="*/ 2811 w 10539"/>
              <a:gd name="connsiteY38" fmla="*/ 0 h 10811"/>
              <a:gd name="connsiteX39" fmla="*/ 3027 w 10539"/>
              <a:gd name="connsiteY39" fmla="*/ 45 h 10811"/>
              <a:gd name="connsiteX40" fmla="*/ 3243 w 10539"/>
              <a:gd name="connsiteY40" fmla="*/ 90 h 10811"/>
              <a:gd name="connsiteX41" fmla="*/ 3730 w 10539"/>
              <a:gd name="connsiteY41" fmla="*/ 317 h 10811"/>
              <a:gd name="connsiteX42" fmla="*/ 4216 w 10539"/>
              <a:gd name="connsiteY42" fmla="*/ 498 h 10811"/>
              <a:gd name="connsiteX43" fmla="*/ 4973 w 10539"/>
              <a:gd name="connsiteY43" fmla="*/ 769 h 10811"/>
              <a:gd name="connsiteX44" fmla="*/ 5405 w 10539"/>
              <a:gd name="connsiteY44" fmla="*/ 860 h 10811"/>
              <a:gd name="connsiteX45" fmla="*/ 5892 w 10539"/>
              <a:gd name="connsiteY45" fmla="*/ 905 h 10811"/>
              <a:gd name="connsiteX46" fmla="*/ 6541 w 10539"/>
              <a:gd name="connsiteY46" fmla="*/ 995 h 10811"/>
              <a:gd name="connsiteX47" fmla="*/ 7189 w 10539"/>
              <a:gd name="connsiteY47" fmla="*/ 995 h 10811"/>
              <a:gd name="connsiteX48" fmla="*/ 7189 w 10539"/>
              <a:gd name="connsiteY48" fmla="*/ 995 h 10811"/>
              <a:gd name="connsiteX49" fmla="*/ 8649 w 10539"/>
              <a:gd name="connsiteY49" fmla="*/ 2986 h 10811"/>
              <a:gd name="connsiteX50" fmla="*/ 10539 w 10539"/>
              <a:gd name="connsiteY50" fmla="*/ 721 h 10811"/>
              <a:gd name="connsiteX51" fmla="*/ 9081 w 10539"/>
              <a:gd name="connsiteY51" fmla="*/ 3801 h 10811"/>
              <a:gd name="connsiteX52" fmla="*/ 9459 w 10539"/>
              <a:gd name="connsiteY52" fmla="*/ 4615 h 10811"/>
              <a:gd name="connsiteX53" fmla="*/ 9838 w 10539"/>
              <a:gd name="connsiteY53" fmla="*/ 5566 h 10811"/>
              <a:gd name="connsiteX54" fmla="*/ 10000 w 10539"/>
              <a:gd name="connsiteY54" fmla="*/ 6652 h 10811"/>
              <a:gd name="connsiteX55" fmla="*/ 10000 w 10539"/>
              <a:gd name="connsiteY55" fmla="*/ 6652 h 10811"/>
              <a:gd name="connsiteX56" fmla="*/ 10000 w 10539"/>
              <a:gd name="connsiteY56" fmla="*/ 6652 h 10811"/>
              <a:gd name="connsiteX0" fmla="*/ 10000 w 10539"/>
              <a:gd name="connsiteY0" fmla="*/ 6652 h 10811"/>
              <a:gd name="connsiteX1" fmla="*/ 10000 w 10539"/>
              <a:gd name="connsiteY1" fmla="*/ 6652 h 10811"/>
              <a:gd name="connsiteX2" fmla="*/ 10000 w 10539"/>
              <a:gd name="connsiteY2" fmla="*/ 7014 h 10811"/>
              <a:gd name="connsiteX3" fmla="*/ 9892 w 10539"/>
              <a:gd name="connsiteY3" fmla="*/ 7376 h 10811"/>
              <a:gd name="connsiteX4" fmla="*/ 9730 w 10539"/>
              <a:gd name="connsiteY4" fmla="*/ 7647 h 10811"/>
              <a:gd name="connsiteX5" fmla="*/ 9568 w 10539"/>
              <a:gd name="connsiteY5" fmla="*/ 7919 h 10811"/>
              <a:gd name="connsiteX6" fmla="*/ 9405 w 10539"/>
              <a:gd name="connsiteY6" fmla="*/ 8145 h 10811"/>
              <a:gd name="connsiteX7" fmla="*/ 9135 w 10539"/>
              <a:gd name="connsiteY7" fmla="*/ 8326 h 10811"/>
              <a:gd name="connsiteX8" fmla="*/ 8595 w 10539"/>
              <a:gd name="connsiteY8" fmla="*/ 8643 h 10811"/>
              <a:gd name="connsiteX9" fmla="*/ 8000 w 10539"/>
              <a:gd name="connsiteY9" fmla="*/ 8869 h 10811"/>
              <a:gd name="connsiteX10" fmla="*/ 8912 w 10539"/>
              <a:gd name="connsiteY10" fmla="*/ 10811 h 10811"/>
              <a:gd name="connsiteX11" fmla="*/ 6811 w 10539"/>
              <a:gd name="connsiteY11" fmla="*/ 9367 h 10811"/>
              <a:gd name="connsiteX12" fmla="*/ 6378 w 10539"/>
              <a:gd name="connsiteY12" fmla="*/ 9683 h 10811"/>
              <a:gd name="connsiteX13" fmla="*/ 6378 w 10539"/>
              <a:gd name="connsiteY13" fmla="*/ 9683 h 10811"/>
              <a:gd name="connsiteX14" fmla="*/ 6000 w 10539"/>
              <a:gd name="connsiteY14" fmla="*/ 10000 h 10811"/>
              <a:gd name="connsiteX15" fmla="*/ 6000 w 10539"/>
              <a:gd name="connsiteY15" fmla="*/ 10000 h 10811"/>
              <a:gd name="connsiteX16" fmla="*/ 6000 w 10539"/>
              <a:gd name="connsiteY16" fmla="*/ 10000 h 10811"/>
              <a:gd name="connsiteX17" fmla="*/ 5405 w 10539"/>
              <a:gd name="connsiteY17" fmla="*/ 9095 h 10811"/>
              <a:gd name="connsiteX18" fmla="*/ 2128 w 10539"/>
              <a:gd name="connsiteY18" fmla="*/ 10811 h 10811"/>
              <a:gd name="connsiteX19" fmla="*/ 1317 w 10539"/>
              <a:gd name="connsiteY19" fmla="*/ 10000 h 10811"/>
              <a:gd name="connsiteX20" fmla="*/ 0 w 10539"/>
              <a:gd name="connsiteY20" fmla="*/ 8198 h 10811"/>
              <a:gd name="connsiteX21" fmla="*/ 1568 w 10539"/>
              <a:gd name="connsiteY21" fmla="*/ 4480 h 10811"/>
              <a:gd name="connsiteX22" fmla="*/ 865 w 10539"/>
              <a:gd name="connsiteY22" fmla="*/ 3439 h 10811"/>
              <a:gd name="connsiteX23" fmla="*/ 216 w 10539"/>
              <a:gd name="connsiteY23" fmla="*/ 2308 h 10811"/>
              <a:gd name="connsiteX24" fmla="*/ 216 w 10539"/>
              <a:gd name="connsiteY24" fmla="*/ 2308 h 10811"/>
              <a:gd name="connsiteX25" fmla="*/ 54 w 10539"/>
              <a:gd name="connsiteY25" fmla="*/ 1765 h 10811"/>
              <a:gd name="connsiteX26" fmla="*/ 0 w 10539"/>
              <a:gd name="connsiteY26" fmla="*/ 1403 h 10811"/>
              <a:gd name="connsiteX27" fmla="*/ 54 w 10539"/>
              <a:gd name="connsiteY27" fmla="*/ 1222 h 10811"/>
              <a:gd name="connsiteX28" fmla="*/ 108 w 10539"/>
              <a:gd name="connsiteY28" fmla="*/ 1086 h 10811"/>
              <a:gd name="connsiteX29" fmla="*/ 324 w 10539"/>
              <a:gd name="connsiteY29" fmla="*/ 860 h 10811"/>
              <a:gd name="connsiteX30" fmla="*/ 541 w 10539"/>
              <a:gd name="connsiteY30" fmla="*/ 769 h 10811"/>
              <a:gd name="connsiteX31" fmla="*/ 919 w 10539"/>
              <a:gd name="connsiteY31" fmla="*/ 588 h 10811"/>
              <a:gd name="connsiteX32" fmla="*/ 1297 w 10539"/>
              <a:gd name="connsiteY32" fmla="*/ 498 h 10811"/>
              <a:gd name="connsiteX33" fmla="*/ 1676 w 10539"/>
              <a:gd name="connsiteY33" fmla="*/ 362 h 10811"/>
              <a:gd name="connsiteX34" fmla="*/ 1676 w 10539"/>
              <a:gd name="connsiteY34" fmla="*/ 362 h 10811"/>
              <a:gd name="connsiteX35" fmla="*/ 2000 w 10539"/>
              <a:gd name="connsiteY35" fmla="*/ 181 h 10811"/>
              <a:gd name="connsiteX36" fmla="*/ 2270 w 10539"/>
              <a:gd name="connsiteY36" fmla="*/ 90 h 10811"/>
              <a:gd name="connsiteX37" fmla="*/ 2595 w 10539"/>
              <a:gd name="connsiteY37" fmla="*/ 45 h 10811"/>
              <a:gd name="connsiteX38" fmla="*/ 2811 w 10539"/>
              <a:gd name="connsiteY38" fmla="*/ 0 h 10811"/>
              <a:gd name="connsiteX39" fmla="*/ 3027 w 10539"/>
              <a:gd name="connsiteY39" fmla="*/ 45 h 10811"/>
              <a:gd name="connsiteX40" fmla="*/ 3243 w 10539"/>
              <a:gd name="connsiteY40" fmla="*/ 90 h 10811"/>
              <a:gd name="connsiteX41" fmla="*/ 3730 w 10539"/>
              <a:gd name="connsiteY41" fmla="*/ 317 h 10811"/>
              <a:gd name="connsiteX42" fmla="*/ 4216 w 10539"/>
              <a:gd name="connsiteY42" fmla="*/ 498 h 10811"/>
              <a:gd name="connsiteX43" fmla="*/ 4973 w 10539"/>
              <a:gd name="connsiteY43" fmla="*/ 769 h 10811"/>
              <a:gd name="connsiteX44" fmla="*/ 5405 w 10539"/>
              <a:gd name="connsiteY44" fmla="*/ 860 h 10811"/>
              <a:gd name="connsiteX45" fmla="*/ 5892 w 10539"/>
              <a:gd name="connsiteY45" fmla="*/ 905 h 10811"/>
              <a:gd name="connsiteX46" fmla="*/ 6541 w 10539"/>
              <a:gd name="connsiteY46" fmla="*/ 995 h 10811"/>
              <a:gd name="connsiteX47" fmla="*/ 7189 w 10539"/>
              <a:gd name="connsiteY47" fmla="*/ 995 h 10811"/>
              <a:gd name="connsiteX48" fmla="*/ 7189 w 10539"/>
              <a:gd name="connsiteY48" fmla="*/ 995 h 10811"/>
              <a:gd name="connsiteX49" fmla="*/ 8649 w 10539"/>
              <a:gd name="connsiteY49" fmla="*/ 2986 h 10811"/>
              <a:gd name="connsiteX50" fmla="*/ 10539 w 10539"/>
              <a:gd name="connsiteY50" fmla="*/ 721 h 10811"/>
              <a:gd name="connsiteX51" fmla="*/ 10539 w 10539"/>
              <a:gd name="connsiteY51" fmla="*/ 1441 h 10811"/>
              <a:gd name="connsiteX52" fmla="*/ 9459 w 10539"/>
              <a:gd name="connsiteY52" fmla="*/ 4615 h 10811"/>
              <a:gd name="connsiteX53" fmla="*/ 9838 w 10539"/>
              <a:gd name="connsiteY53" fmla="*/ 5566 h 10811"/>
              <a:gd name="connsiteX54" fmla="*/ 10000 w 10539"/>
              <a:gd name="connsiteY54" fmla="*/ 6652 h 10811"/>
              <a:gd name="connsiteX55" fmla="*/ 10000 w 10539"/>
              <a:gd name="connsiteY55" fmla="*/ 6652 h 10811"/>
              <a:gd name="connsiteX56" fmla="*/ 10000 w 10539"/>
              <a:gd name="connsiteY56" fmla="*/ 6652 h 10811"/>
              <a:gd name="connsiteX0" fmla="*/ 10000 w 10539"/>
              <a:gd name="connsiteY0" fmla="*/ 6688 h 10847"/>
              <a:gd name="connsiteX1" fmla="*/ 10000 w 10539"/>
              <a:gd name="connsiteY1" fmla="*/ 6688 h 10847"/>
              <a:gd name="connsiteX2" fmla="*/ 10000 w 10539"/>
              <a:gd name="connsiteY2" fmla="*/ 7050 h 10847"/>
              <a:gd name="connsiteX3" fmla="*/ 9892 w 10539"/>
              <a:gd name="connsiteY3" fmla="*/ 7412 h 10847"/>
              <a:gd name="connsiteX4" fmla="*/ 9730 w 10539"/>
              <a:gd name="connsiteY4" fmla="*/ 7683 h 10847"/>
              <a:gd name="connsiteX5" fmla="*/ 9568 w 10539"/>
              <a:gd name="connsiteY5" fmla="*/ 7955 h 10847"/>
              <a:gd name="connsiteX6" fmla="*/ 9405 w 10539"/>
              <a:gd name="connsiteY6" fmla="*/ 8181 h 10847"/>
              <a:gd name="connsiteX7" fmla="*/ 9135 w 10539"/>
              <a:gd name="connsiteY7" fmla="*/ 8362 h 10847"/>
              <a:gd name="connsiteX8" fmla="*/ 8595 w 10539"/>
              <a:gd name="connsiteY8" fmla="*/ 8679 h 10847"/>
              <a:gd name="connsiteX9" fmla="*/ 8000 w 10539"/>
              <a:gd name="connsiteY9" fmla="*/ 8905 h 10847"/>
              <a:gd name="connsiteX10" fmla="*/ 8912 w 10539"/>
              <a:gd name="connsiteY10" fmla="*/ 10847 h 10847"/>
              <a:gd name="connsiteX11" fmla="*/ 6811 w 10539"/>
              <a:gd name="connsiteY11" fmla="*/ 9403 h 10847"/>
              <a:gd name="connsiteX12" fmla="*/ 6378 w 10539"/>
              <a:gd name="connsiteY12" fmla="*/ 9719 h 10847"/>
              <a:gd name="connsiteX13" fmla="*/ 6378 w 10539"/>
              <a:gd name="connsiteY13" fmla="*/ 9719 h 10847"/>
              <a:gd name="connsiteX14" fmla="*/ 6000 w 10539"/>
              <a:gd name="connsiteY14" fmla="*/ 10036 h 10847"/>
              <a:gd name="connsiteX15" fmla="*/ 6000 w 10539"/>
              <a:gd name="connsiteY15" fmla="*/ 10036 h 10847"/>
              <a:gd name="connsiteX16" fmla="*/ 6000 w 10539"/>
              <a:gd name="connsiteY16" fmla="*/ 10036 h 10847"/>
              <a:gd name="connsiteX17" fmla="*/ 5405 w 10539"/>
              <a:gd name="connsiteY17" fmla="*/ 9131 h 10847"/>
              <a:gd name="connsiteX18" fmla="*/ 2128 w 10539"/>
              <a:gd name="connsiteY18" fmla="*/ 10847 h 10847"/>
              <a:gd name="connsiteX19" fmla="*/ 1317 w 10539"/>
              <a:gd name="connsiteY19" fmla="*/ 10036 h 10847"/>
              <a:gd name="connsiteX20" fmla="*/ 0 w 10539"/>
              <a:gd name="connsiteY20" fmla="*/ 8234 h 10847"/>
              <a:gd name="connsiteX21" fmla="*/ 1568 w 10539"/>
              <a:gd name="connsiteY21" fmla="*/ 4516 h 10847"/>
              <a:gd name="connsiteX22" fmla="*/ 865 w 10539"/>
              <a:gd name="connsiteY22" fmla="*/ 3475 h 10847"/>
              <a:gd name="connsiteX23" fmla="*/ 216 w 10539"/>
              <a:gd name="connsiteY23" fmla="*/ 2344 h 10847"/>
              <a:gd name="connsiteX24" fmla="*/ 216 w 10539"/>
              <a:gd name="connsiteY24" fmla="*/ 2344 h 10847"/>
              <a:gd name="connsiteX25" fmla="*/ 54 w 10539"/>
              <a:gd name="connsiteY25" fmla="*/ 1801 h 10847"/>
              <a:gd name="connsiteX26" fmla="*/ 0 w 10539"/>
              <a:gd name="connsiteY26" fmla="*/ 1439 h 10847"/>
              <a:gd name="connsiteX27" fmla="*/ 54 w 10539"/>
              <a:gd name="connsiteY27" fmla="*/ 1258 h 10847"/>
              <a:gd name="connsiteX28" fmla="*/ 108 w 10539"/>
              <a:gd name="connsiteY28" fmla="*/ 1122 h 10847"/>
              <a:gd name="connsiteX29" fmla="*/ 324 w 10539"/>
              <a:gd name="connsiteY29" fmla="*/ 896 h 10847"/>
              <a:gd name="connsiteX30" fmla="*/ 541 w 10539"/>
              <a:gd name="connsiteY30" fmla="*/ 805 h 10847"/>
              <a:gd name="connsiteX31" fmla="*/ 919 w 10539"/>
              <a:gd name="connsiteY31" fmla="*/ 624 h 10847"/>
              <a:gd name="connsiteX32" fmla="*/ 1297 w 10539"/>
              <a:gd name="connsiteY32" fmla="*/ 534 h 10847"/>
              <a:gd name="connsiteX33" fmla="*/ 1676 w 10539"/>
              <a:gd name="connsiteY33" fmla="*/ 398 h 10847"/>
              <a:gd name="connsiteX34" fmla="*/ 1676 w 10539"/>
              <a:gd name="connsiteY34" fmla="*/ 398 h 10847"/>
              <a:gd name="connsiteX35" fmla="*/ 2000 w 10539"/>
              <a:gd name="connsiteY35" fmla="*/ 217 h 10847"/>
              <a:gd name="connsiteX36" fmla="*/ 2270 w 10539"/>
              <a:gd name="connsiteY36" fmla="*/ 126 h 10847"/>
              <a:gd name="connsiteX37" fmla="*/ 2595 w 10539"/>
              <a:gd name="connsiteY37" fmla="*/ 81 h 10847"/>
              <a:gd name="connsiteX38" fmla="*/ 2811 w 10539"/>
              <a:gd name="connsiteY38" fmla="*/ 36 h 10847"/>
              <a:gd name="connsiteX39" fmla="*/ 3027 w 10539"/>
              <a:gd name="connsiteY39" fmla="*/ 81 h 10847"/>
              <a:gd name="connsiteX40" fmla="*/ 3243 w 10539"/>
              <a:gd name="connsiteY40" fmla="*/ 126 h 10847"/>
              <a:gd name="connsiteX41" fmla="*/ 3730 w 10539"/>
              <a:gd name="connsiteY41" fmla="*/ 353 h 10847"/>
              <a:gd name="connsiteX42" fmla="*/ 4216 w 10539"/>
              <a:gd name="connsiteY42" fmla="*/ 534 h 10847"/>
              <a:gd name="connsiteX43" fmla="*/ 4973 w 10539"/>
              <a:gd name="connsiteY43" fmla="*/ 805 h 10847"/>
              <a:gd name="connsiteX44" fmla="*/ 5405 w 10539"/>
              <a:gd name="connsiteY44" fmla="*/ 896 h 10847"/>
              <a:gd name="connsiteX45" fmla="*/ 5892 w 10539"/>
              <a:gd name="connsiteY45" fmla="*/ 941 h 10847"/>
              <a:gd name="connsiteX46" fmla="*/ 6541 w 10539"/>
              <a:gd name="connsiteY46" fmla="*/ 1031 h 10847"/>
              <a:gd name="connsiteX47" fmla="*/ 7189 w 10539"/>
              <a:gd name="connsiteY47" fmla="*/ 1031 h 10847"/>
              <a:gd name="connsiteX48" fmla="*/ 7189 w 10539"/>
              <a:gd name="connsiteY48" fmla="*/ 1031 h 10847"/>
              <a:gd name="connsiteX49" fmla="*/ 10539 w 10539"/>
              <a:gd name="connsiteY49" fmla="*/ 36 h 10847"/>
              <a:gd name="connsiteX50" fmla="*/ 8649 w 10539"/>
              <a:gd name="connsiteY50" fmla="*/ 3022 h 10847"/>
              <a:gd name="connsiteX51" fmla="*/ 10539 w 10539"/>
              <a:gd name="connsiteY51" fmla="*/ 757 h 10847"/>
              <a:gd name="connsiteX52" fmla="*/ 10539 w 10539"/>
              <a:gd name="connsiteY52" fmla="*/ 1477 h 10847"/>
              <a:gd name="connsiteX53" fmla="*/ 9459 w 10539"/>
              <a:gd name="connsiteY53" fmla="*/ 4651 h 10847"/>
              <a:gd name="connsiteX54" fmla="*/ 9838 w 10539"/>
              <a:gd name="connsiteY54" fmla="*/ 5602 h 10847"/>
              <a:gd name="connsiteX55" fmla="*/ 10000 w 10539"/>
              <a:gd name="connsiteY55" fmla="*/ 6688 h 10847"/>
              <a:gd name="connsiteX56" fmla="*/ 10000 w 10539"/>
              <a:gd name="connsiteY56" fmla="*/ 6688 h 10847"/>
              <a:gd name="connsiteX57" fmla="*/ 10000 w 10539"/>
              <a:gd name="connsiteY57" fmla="*/ 6688 h 10847"/>
              <a:gd name="connsiteX0" fmla="*/ 10000 w 10550"/>
              <a:gd name="connsiteY0" fmla="*/ 7553 h 11712"/>
              <a:gd name="connsiteX1" fmla="*/ 10000 w 10550"/>
              <a:gd name="connsiteY1" fmla="*/ 7553 h 11712"/>
              <a:gd name="connsiteX2" fmla="*/ 10000 w 10550"/>
              <a:gd name="connsiteY2" fmla="*/ 7915 h 11712"/>
              <a:gd name="connsiteX3" fmla="*/ 9892 w 10550"/>
              <a:gd name="connsiteY3" fmla="*/ 8277 h 11712"/>
              <a:gd name="connsiteX4" fmla="*/ 9730 w 10550"/>
              <a:gd name="connsiteY4" fmla="*/ 8548 h 11712"/>
              <a:gd name="connsiteX5" fmla="*/ 9568 w 10550"/>
              <a:gd name="connsiteY5" fmla="*/ 8820 h 11712"/>
              <a:gd name="connsiteX6" fmla="*/ 9405 w 10550"/>
              <a:gd name="connsiteY6" fmla="*/ 9046 h 11712"/>
              <a:gd name="connsiteX7" fmla="*/ 9135 w 10550"/>
              <a:gd name="connsiteY7" fmla="*/ 9227 h 11712"/>
              <a:gd name="connsiteX8" fmla="*/ 8595 w 10550"/>
              <a:gd name="connsiteY8" fmla="*/ 9544 h 11712"/>
              <a:gd name="connsiteX9" fmla="*/ 8000 w 10550"/>
              <a:gd name="connsiteY9" fmla="*/ 9770 h 11712"/>
              <a:gd name="connsiteX10" fmla="*/ 8912 w 10550"/>
              <a:gd name="connsiteY10" fmla="*/ 11712 h 11712"/>
              <a:gd name="connsiteX11" fmla="*/ 6811 w 10550"/>
              <a:gd name="connsiteY11" fmla="*/ 10268 h 11712"/>
              <a:gd name="connsiteX12" fmla="*/ 6378 w 10550"/>
              <a:gd name="connsiteY12" fmla="*/ 10584 h 11712"/>
              <a:gd name="connsiteX13" fmla="*/ 6378 w 10550"/>
              <a:gd name="connsiteY13" fmla="*/ 10584 h 11712"/>
              <a:gd name="connsiteX14" fmla="*/ 6000 w 10550"/>
              <a:gd name="connsiteY14" fmla="*/ 10901 h 11712"/>
              <a:gd name="connsiteX15" fmla="*/ 6000 w 10550"/>
              <a:gd name="connsiteY15" fmla="*/ 10901 h 11712"/>
              <a:gd name="connsiteX16" fmla="*/ 6000 w 10550"/>
              <a:gd name="connsiteY16" fmla="*/ 10901 h 11712"/>
              <a:gd name="connsiteX17" fmla="*/ 5405 w 10550"/>
              <a:gd name="connsiteY17" fmla="*/ 9996 h 11712"/>
              <a:gd name="connsiteX18" fmla="*/ 2128 w 10550"/>
              <a:gd name="connsiteY18" fmla="*/ 11712 h 11712"/>
              <a:gd name="connsiteX19" fmla="*/ 1317 w 10550"/>
              <a:gd name="connsiteY19" fmla="*/ 10901 h 11712"/>
              <a:gd name="connsiteX20" fmla="*/ 0 w 10550"/>
              <a:gd name="connsiteY20" fmla="*/ 9099 h 11712"/>
              <a:gd name="connsiteX21" fmla="*/ 1568 w 10550"/>
              <a:gd name="connsiteY21" fmla="*/ 5381 h 11712"/>
              <a:gd name="connsiteX22" fmla="*/ 865 w 10550"/>
              <a:gd name="connsiteY22" fmla="*/ 4340 h 11712"/>
              <a:gd name="connsiteX23" fmla="*/ 216 w 10550"/>
              <a:gd name="connsiteY23" fmla="*/ 3209 h 11712"/>
              <a:gd name="connsiteX24" fmla="*/ 216 w 10550"/>
              <a:gd name="connsiteY24" fmla="*/ 3209 h 11712"/>
              <a:gd name="connsiteX25" fmla="*/ 54 w 10550"/>
              <a:gd name="connsiteY25" fmla="*/ 2666 h 11712"/>
              <a:gd name="connsiteX26" fmla="*/ 0 w 10550"/>
              <a:gd name="connsiteY26" fmla="*/ 2304 h 11712"/>
              <a:gd name="connsiteX27" fmla="*/ 54 w 10550"/>
              <a:gd name="connsiteY27" fmla="*/ 2123 h 11712"/>
              <a:gd name="connsiteX28" fmla="*/ 108 w 10550"/>
              <a:gd name="connsiteY28" fmla="*/ 1987 h 11712"/>
              <a:gd name="connsiteX29" fmla="*/ 324 w 10550"/>
              <a:gd name="connsiteY29" fmla="*/ 1761 h 11712"/>
              <a:gd name="connsiteX30" fmla="*/ 541 w 10550"/>
              <a:gd name="connsiteY30" fmla="*/ 1670 h 11712"/>
              <a:gd name="connsiteX31" fmla="*/ 919 w 10550"/>
              <a:gd name="connsiteY31" fmla="*/ 1489 h 11712"/>
              <a:gd name="connsiteX32" fmla="*/ 1297 w 10550"/>
              <a:gd name="connsiteY32" fmla="*/ 1399 h 11712"/>
              <a:gd name="connsiteX33" fmla="*/ 1676 w 10550"/>
              <a:gd name="connsiteY33" fmla="*/ 1263 h 11712"/>
              <a:gd name="connsiteX34" fmla="*/ 1676 w 10550"/>
              <a:gd name="connsiteY34" fmla="*/ 1263 h 11712"/>
              <a:gd name="connsiteX35" fmla="*/ 2000 w 10550"/>
              <a:gd name="connsiteY35" fmla="*/ 1082 h 11712"/>
              <a:gd name="connsiteX36" fmla="*/ 2270 w 10550"/>
              <a:gd name="connsiteY36" fmla="*/ 991 h 11712"/>
              <a:gd name="connsiteX37" fmla="*/ 2595 w 10550"/>
              <a:gd name="connsiteY37" fmla="*/ 946 h 11712"/>
              <a:gd name="connsiteX38" fmla="*/ 2811 w 10550"/>
              <a:gd name="connsiteY38" fmla="*/ 901 h 11712"/>
              <a:gd name="connsiteX39" fmla="*/ 3027 w 10550"/>
              <a:gd name="connsiteY39" fmla="*/ 946 h 11712"/>
              <a:gd name="connsiteX40" fmla="*/ 3243 w 10550"/>
              <a:gd name="connsiteY40" fmla="*/ 991 h 11712"/>
              <a:gd name="connsiteX41" fmla="*/ 3730 w 10550"/>
              <a:gd name="connsiteY41" fmla="*/ 1218 h 11712"/>
              <a:gd name="connsiteX42" fmla="*/ 4216 w 10550"/>
              <a:gd name="connsiteY42" fmla="*/ 1399 h 11712"/>
              <a:gd name="connsiteX43" fmla="*/ 4973 w 10550"/>
              <a:gd name="connsiteY43" fmla="*/ 1670 h 11712"/>
              <a:gd name="connsiteX44" fmla="*/ 5405 w 10550"/>
              <a:gd name="connsiteY44" fmla="*/ 1761 h 11712"/>
              <a:gd name="connsiteX45" fmla="*/ 5892 w 10550"/>
              <a:gd name="connsiteY45" fmla="*/ 1806 h 11712"/>
              <a:gd name="connsiteX46" fmla="*/ 6541 w 10550"/>
              <a:gd name="connsiteY46" fmla="*/ 1896 h 11712"/>
              <a:gd name="connsiteX47" fmla="*/ 7189 w 10550"/>
              <a:gd name="connsiteY47" fmla="*/ 1896 h 11712"/>
              <a:gd name="connsiteX48" fmla="*/ 10539 w 10550"/>
              <a:gd name="connsiteY48" fmla="*/ 0 h 11712"/>
              <a:gd name="connsiteX49" fmla="*/ 10539 w 10550"/>
              <a:gd name="connsiteY49" fmla="*/ 901 h 11712"/>
              <a:gd name="connsiteX50" fmla="*/ 8649 w 10550"/>
              <a:gd name="connsiteY50" fmla="*/ 3887 h 11712"/>
              <a:gd name="connsiteX51" fmla="*/ 10539 w 10550"/>
              <a:gd name="connsiteY51" fmla="*/ 1622 h 11712"/>
              <a:gd name="connsiteX52" fmla="*/ 10539 w 10550"/>
              <a:gd name="connsiteY52" fmla="*/ 2342 h 11712"/>
              <a:gd name="connsiteX53" fmla="*/ 9459 w 10550"/>
              <a:gd name="connsiteY53" fmla="*/ 5516 h 11712"/>
              <a:gd name="connsiteX54" fmla="*/ 9838 w 10550"/>
              <a:gd name="connsiteY54" fmla="*/ 6467 h 11712"/>
              <a:gd name="connsiteX55" fmla="*/ 10000 w 10550"/>
              <a:gd name="connsiteY55" fmla="*/ 7553 h 11712"/>
              <a:gd name="connsiteX56" fmla="*/ 10000 w 10550"/>
              <a:gd name="connsiteY56" fmla="*/ 7553 h 11712"/>
              <a:gd name="connsiteX57" fmla="*/ 10000 w 10550"/>
              <a:gd name="connsiteY57" fmla="*/ 7553 h 11712"/>
              <a:gd name="connsiteX0" fmla="*/ 10000 w 10641"/>
              <a:gd name="connsiteY0" fmla="*/ 7553 h 11712"/>
              <a:gd name="connsiteX1" fmla="*/ 10000 w 10641"/>
              <a:gd name="connsiteY1" fmla="*/ 7553 h 11712"/>
              <a:gd name="connsiteX2" fmla="*/ 10000 w 10641"/>
              <a:gd name="connsiteY2" fmla="*/ 7915 h 11712"/>
              <a:gd name="connsiteX3" fmla="*/ 9892 w 10641"/>
              <a:gd name="connsiteY3" fmla="*/ 8277 h 11712"/>
              <a:gd name="connsiteX4" fmla="*/ 9730 w 10641"/>
              <a:gd name="connsiteY4" fmla="*/ 8548 h 11712"/>
              <a:gd name="connsiteX5" fmla="*/ 9568 w 10641"/>
              <a:gd name="connsiteY5" fmla="*/ 8820 h 11712"/>
              <a:gd name="connsiteX6" fmla="*/ 9405 w 10641"/>
              <a:gd name="connsiteY6" fmla="*/ 9046 h 11712"/>
              <a:gd name="connsiteX7" fmla="*/ 9135 w 10641"/>
              <a:gd name="connsiteY7" fmla="*/ 9227 h 11712"/>
              <a:gd name="connsiteX8" fmla="*/ 8595 w 10641"/>
              <a:gd name="connsiteY8" fmla="*/ 9544 h 11712"/>
              <a:gd name="connsiteX9" fmla="*/ 8000 w 10641"/>
              <a:gd name="connsiteY9" fmla="*/ 9770 h 11712"/>
              <a:gd name="connsiteX10" fmla="*/ 8912 w 10641"/>
              <a:gd name="connsiteY10" fmla="*/ 11712 h 11712"/>
              <a:gd name="connsiteX11" fmla="*/ 6811 w 10641"/>
              <a:gd name="connsiteY11" fmla="*/ 10268 h 11712"/>
              <a:gd name="connsiteX12" fmla="*/ 6378 w 10641"/>
              <a:gd name="connsiteY12" fmla="*/ 10584 h 11712"/>
              <a:gd name="connsiteX13" fmla="*/ 6378 w 10641"/>
              <a:gd name="connsiteY13" fmla="*/ 10584 h 11712"/>
              <a:gd name="connsiteX14" fmla="*/ 6000 w 10641"/>
              <a:gd name="connsiteY14" fmla="*/ 10901 h 11712"/>
              <a:gd name="connsiteX15" fmla="*/ 6000 w 10641"/>
              <a:gd name="connsiteY15" fmla="*/ 10901 h 11712"/>
              <a:gd name="connsiteX16" fmla="*/ 6000 w 10641"/>
              <a:gd name="connsiteY16" fmla="*/ 10901 h 11712"/>
              <a:gd name="connsiteX17" fmla="*/ 5405 w 10641"/>
              <a:gd name="connsiteY17" fmla="*/ 9996 h 11712"/>
              <a:gd name="connsiteX18" fmla="*/ 2128 w 10641"/>
              <a:gd name="connsiteY18" fmla="*/ 11712 h 11712"/>
              <a:gd name="connsiteX19" fmla="*/ 1317 w 10641"/>
              <a:gd name="connsiteY19" fmla="*/ 10901 h 11712"/>
              <a:gd name="connsiteX20" fmla="*/ 0 w 10641"/>
              <a:gd name="connsiteY20" fmla="*/ 9099 h 11712"/>
              <a:gd name="connsiteX21" fmla="*/ 1568 w 10641"/>
              <a:gd name="connsiteY21" fmla="*/ 5381 h 11712"/>
              <a:gd name="connsiteX22" fmla="*/ 865 w 10641"/>
              <a:gd name="connsiteY22" fmla="*/ 4340 h 11712"/>
              <a:gd name="connsiteX23" fmla="*/ 216 w 10641"/>
              <a:gd name="connsiteY23" fmla="*/ 3209 h 11712"/>
              <a:gd name="connsiteX24" fmla="*/ 216 w 10641"/>
              <a:gd name="connsiteY24" fmla="*/ 3209 h 11712"/>
              <a:gd name="connsiteX25" fmla="*/ 54 w 10641"/>
              <a:gd name="connsiteY25" fmla="*/ 2666 h 11712"/>
              <a:gd name="connsiteX26" fmla="*/ 0 w 10641"/>
              <a:gd name="connsiteY26" fmla="*/ 2304 h 11712"/>
              <a:gd name="connsiteX27" fmla="*/ 54 w 10641"/>
              <a:gd name="connsiteY27" fmla="*/ 2123 h 11712"/>
              <a:gd name="connsiteX28" fmla="*/ 108 w 10641"/>
              <a:gd name="connsiteY28" fmla="*/ 1987 h 11712"/>
              <a:gd name="connsiteX29" fmla="*/ 324 w 10641"/>
              <a:gd name="connsiteY29" fmla="*/ 1761 h 11712"/>
              <a:gd name="connsiteX30" fmla="*/ 541 w 10641"/>
              <a:gd name="connsiteY30" fmla="*/ 1670 h 11712"/>
              <a:gd name="connsiteX31" fmla="*/ 919 w 10641"/>
              <a:gd name="connsiteY31" fmla="*/ 1489 h 11712"/>
              <a:gd name="connsiteX32" fmla="*/ 1297 w 10641"/>
              <a:gd name="connsiteY32" fmla="*/ 1399 h 11712"/>
              <a:gd name="connsiteX33" fmla="*/ 1676 w 10641"/>
              <a:gd name="connsiteY33" fmla="*/ 1263 h 11712"/>
              <a:gd name="connsiteX34" fmla="*/ 1676 w 10641"/>
              <a:gd name="connsiteY34" fmla="*/ 1263 h 11712"/>
              <a:gd name="connsiteX35" fmla="*/ 2000 w 10641"/>
              <a:gd name="connsiteY35" fmla="*/ 1082 h 11712"/>
              <a:gd name="connsiteX36" fmla="*/ 2270 w 10641"/>
              <a:gd name="connsiteY36" fmla="*/ 991 h 11712"/>
              <a:gd name="connsiteX37" fmla="*/ 2595 w 10641"/>
              <a:gd name="connsiteY37" fmla="*/ 946 h 11712"/>
              <a:gd name="connsiteX38" fmla="*/ 2811 w 10641"/>
              <a:gd name="connsiteY38" fmla="*/ 901 h 11712"/>
              <a:gd name="connsiteX39" fmla="*/ 3027 w 10641"/>
              <a:gd name="connsiteY39" fmla="*/ 946 h 11712"/>
              <a:gd name="connsiteX40" fmla="*/ 3243 w 10641"/>
              <a:gd name="connsiteY40" fmla="*/ 991 h 11712"/>
              <a:gd name="connsiteX41" fmla="*/ 3730 w 10641"/>
              <a:gd name="connsiteY41" fmla="*/ 1218 h 11712"/>
              <a:gd name="connsiteX42" fmla="*/ 4216 w 10641"/>
              <a:gd name="connsiteY42" fmla="*/ 1399 h 11712"/>
              <a:gd name="connsiteX43" fmla="*/ 4973 w 10641"/>
              <a:gd name="connsiteY43" fmla="*/ 1670 h 11712"/>
              <a:gd name="connsiteX44" fmla="*/ 5405 w 10641"/>
              <a:gd name="connsiteY44" fmla="*/ 1761 h 11712"/>
              <a:gd name="connsiteX45" fmla="*/ 5892 w 10641"/>
              <a:gd name="connsiteY45" fmla="*/ 1806 h 11712"/>
              <a:gd name="connsiteX46" fmla="*/ 6541 w 10641"/>
              <a:gd name="connsiteY46" fmla="*/ 1896 h 11712"/>
              <a:gd name="connsiteX47" fmla="*/ 7189 w 10641"/>
              <a:gd name="connsiteY47" fmla="*/ 1896 h 11712"/>
              <a:gd name="connsiteX48" fmla="*/ 10539 w 10641"/>
              <a:gd name="connsiteY48" fmla="*/ 0 h 11712"/>
              <a:gd name="connsiteX49" fmla="*/ 10539 w 10641"/>
              <a:gd name="connsiteY49" fmla="*/ 901 h 11712"/>
              <a:gd name="connsiteX50" fmla="*/ 8649 w 10641"/>
              <a:gd name="connsiteY50" fmla="*/ 3887 h 11712"/>
              <a:gd name="connsiteX51" fmla="*/ 10539 w 10641"/>
              <a:gd name="connsiteY51" fmla="*/ 1622 h 11712"/>
              <a:gd name="connsiteX52" fmla="*/ 10539 w 10641"/>
              <a:gd name="connsiteY52" fmla="*/ 2342 h 11712"/>
              <a:gd name="connsiteX53" fmla="*/ 10550 w 10641"/>
              <a:gd name="connsiteY53" fmla="*/ 2342 h 11712"/>
              <a:gd name="connsiteX54" fmla="*/ 9459 w 10641"/>
              <a:gd name="connsiteY54" fmla="*/ 5516 h 11712"/>
              <a:gd name="connsiteX55" fmla="*/ 9838 w 10641"/>
              <a:gd name="connsiteY55" fmla="*/ 6467 h 11712"/>
              <a:gd name="connsiteX56" fmla="*/ 10000 w 10641"/>
              <a:gd name="connsiteY56" fmla="*/ 7553 h 11712"/>
              <a:gd name="connsiteX57" fmla="*/ 10000 w 10641"/>
              <a:gd name="connsiteY57" fmla="*/ 7553 h 11712"/>
              <a:gd name="connsiteX58" fmla="*/ 10000 w 10641"/>
              <a:gd name="connsiteY58" fmla="*/ 7553 h 11712"/>
              <a:gd name="connsiteX0" fmla="*/ 10000 w 10641"/>
              <a:gd name="connsiteY0" fmla="*/ 7553 h 11712"/>
              <a:gd name="connsiteX1" fmla="*/ 10000 w 10641"/>
              <a:gd name="connsiteY1" fmla="*/ 7553 h 11712"/>
              <a:gd name="connsiteX2" fmla="*/ 10000 w 10641"/>
              <a:gd name="connsiteY2" fmla="*/ 7915 h 11712"/>
              <a:gd name="connsiteX3" fmla="*/ 9892 w 10641"/>
              <a:gd name="connsiteY3" fmla="*/ 8277 h 11712"/>
              <a:gd name="connsiteX4" fmla="*/ 9730 w 10641"/>
              <a:gd name="connsiteY4" fmla="*/ 8548 h 11712"/>
              <a:gd name="connsiteX5" fmla="*/ 9568 w 10641"/>
              <a:gd name="connsiteY5" fmla="*/ 8820 h 11712"/>
              <a:gd name="connsiteX6" fmla="*/ 9405 w 10641"/>
              <a:gd name="connsiteY6" fmla="*/ 9046 h 11712"/>
              <a:gd name="connsiteX7" fmla="*/ 9135 w 10641"/>
              <a:gd name="connsiteY7" fmla="*/ 9227 h 11712"/>
              <a:gd name="connsiteX8" fmla="*/ 8595 w 10641"/>
              <a:gd name="connsiteY8" fmla="*/ 9544 h 11712"/>
              <a:gd name="connsiteX9" fmla="*/ 8000 w 10641"/>
              <a:gd name="connsiteY9" fmla="*/ 9770 h 11712"/>
              <a:gd name="connsiteX10" fmla="*/ 8912 w 10641"/>
              <a:gd name="connsiteY10" fmla="*/ 11712 h 11712"/>
              <a:gd name="connsiteX11" fmla="*/ 6811 w 10641"/>
              <a:gd name="connsiteY11" fmla="*/ 10268 h 11712"/>
              <a:gd name="connsiteX12" fmla="*/ 6378 w 10641"/>
              <a:gd name="connsiteY12" fmla="*/ 10584 h 11712"/>
              <a:gd name="connsiteX13" fmla="*/ 6378 w 10641"/>
              <a:gd name="connsiteY13" fmla="*/ 10584 h 11712"/>
              <a:gd name="connsiteX14" fmla="*/ 6000 w 10641"/>
              <a:gd name="connsiteY14" fmla="*/ 10901 h 11712"/>
              <a:gd name="connsiteX15" fmla="*/ 6000 w 10641"/>
              <a:gd name="connsiteY15" fmla="*/ 10901 h 11712"/>
              <a:gd name="connsiteX16" fmla="*/ 6000 w 10641"/>
              <a:gd name="connsiteY16" fmla="*/ 10901 h 11712"/>
              <a:gd name="connsiteX17" fmla="*/ 5405 w 10641"/>
              <a:gd name="connsiteY17" fmla="*/ 9996 h 11712"/>
              <a:gd name="connsiteX18" fmla="*/ 2128 w 10641"/>
              <a:gd name="connsiteY18" fmla="*/ 11712 h 11712"/>
              <a:gd name="connsiteX19" fmla="*/ 1317 w 10641"/>
              <a:gd name="connsiteY19" fmla="*/ 10901 h 11712"/>
              <a:gd name="connsiteX20" fmla="*/ 0 w 10641"/>
              <a:gd name="connsiteY20" fmla="*/ 9099 h 11712"/>
              <a:gd name="connsiteX21" fmla="*/ 1568 w 10641"/>
              <a:gd name="connsiteY21" fmla="*/ 5381 h 11712"/>
              <a:gd name="connsiteX22" fmla="*/ 865 w 10641"/>
              <a:gd name="connsiteY22" fmla="*/ 4340 h 11712"/>
              <a:gd name="connsiteX23" fmla="*/ 216 w 10641"/>
              <a:gd name="connsiteY23" fmla="*/ 3209 h 11712"/>
              <a:gd name="connsiteX24" fmla="*/ 216 w 10641"/>
              <a:gd name="connsiteY24" fmla="*/ 3209 h 11712"/>
              <a:gd name="connsiteX25" fmla="*/ 54 w 10641"/>
              <a:gd name="connsiteY25" fmla="*/ 2666 h 11712"/>
              <a:gd name="connsiteX26" fmla="*/ 0 w 10641"/>
              <a:gd name="connsiteY26" fmla="*/ 2304 h 11712"/>
              <a:gd name="connsiteX27" fmla="*/ 54 w 10641"/>
              <a:gd name="connsiteY27" fmla="*/ 2123 h 11712"/>
              <a:gd name="connsiteX28" fmla="*/ 108 w 10641"/>
              <a:gd name="connsiteY28" fmla="*/ 1987 h 11712"/>
              <a:gd name="connsiteX29" fmla="*/ 324 w 10641"/>
              <a:gd name="connsiteY29" fmla="*/ 1761 h 11712"/>
              <a:gd name="connsiteX30" fmla="*/ 541 w 10641"/>
              <a:gd name="connsiteY30" fmla="*/ 1670 h 11712"/>
              <a:gd name="connsiteX31" fmla="*/ 919 w 10641"/>
              <a:gd name="connsiteY31" fmla="*/ 1489 h 11712"/>
              <a:gd name="connsiteX32" fmla="*/ 1297 w 10641"/>
              <a:gd name="connsiteY32" fmla="*/ 1399 h 11712"/>
              <a:gd name="connsiteX33" fmla="*/ 1676 w 10641"/>
              <a:gd name="connsiteY33" fmla="*/ 1263 h 11712"/>
              <a:gd name="connsiteX34" fmla="*/ 1676 w 10641"/>
              <a:gd name="connsiteY34" fmla="*/ 1263 h 11712"/>
              <a:gd name="connsiteX35" fmla="*/ 2000 w 10641"/>
              <a:gd name="connsiteY35" fmla="*/ 1082 h 11712"/>
              <a:gd name="connsiteX36" fmla="*/ 2270 w 10641"/>
              <a:gd name="connsiteY36" fmla="*/ 991 h 11712"/>
              <a:gd name="connsiteX37" fmla="*/ 2595 w 10641"/>
              <a:gd name="connsiteY37" fmla="*/ 946 h 11712"/>
              <a:gd name="connsiteX38" fmla="*/ 2811 w 10641"/>
              <a:gd name="connsiteY38" fmla="*/ 901 h 11712"/>
              <a:gd name="connsiteX39" fmla="*/ 3027 w 10641"/>
              <a:gd name="connsiteY39" fmla="*/ 946 h 11712"/>
              <a:gd name="connsiteX40" fmla="*/ 3243 w 10641"/>
              <a:gd name="connsiteY40" fmla="*/ 991 h 11712"/>
              <a:gd name="connsiteX41" fmla="*/ 3730 w 10641"/>
              <a:gd name="connsiteY41" fmla="*/ 1218 h 11712"/>
              <a:gd name="connsiteX42" fmla="*/ 4216 w 10641"/>
              <a:gd name="connsiteY42" fmla="*/ 1399 h 11712"/>
              <a:gd name="connsiteX43" fmla="*/ 4973 w 10641"/>
              <a:gd name="connsiteY43" fmla="*/ 1670 h 11712"/>
              <a:gd name="connsiteX44" fmla="*/ 5405 w 10641"/>
              <a:gd name="connsiteY44" fmla="*/ 1761 h 11712"/>
              <a:gd name="connsiteX45" fmla="*/ 5892 w 10641"/>
              <a:gd name="connsiteY45" fmla="*/ 1806 h 11712"/>
              <a:gd name="connsiteX46" fmla="*/ 6541 w 10641"/>
              <a:gd name="connsiteY46" fmla="*/ 1896 h 11712"/>
              <a:gd name="connsiteX47" fmla="*/ 7189 w 10641"/>
              <a:gd name="connsiteY47" fmla="*/ 1896 h 11712"/>
              <a:gd name="connsiteX48" fmla="*/ 10539 w 10641"/>
              <a:gd name="connsiteY48" fmla="*/ 0 h 11712"/>
              <a:gd name="connsiteX49" fmla="*/ 10539 w 10641"/>
              <a:gd name="connsiteY49" fmla="*/ 901 h 11712"/>
              <a:gd name="connsiteX50" fmla="*/ 8649 w 10641"/>
              <a:gd name="connsiteY50" fmla="*/ 3887 h 11712"/>
              <a:gd name="connsiteX51" fmla="*/ 10539 w 10641"/>
              <a:gd name="connsiteY51" fmla="*/ 1622 h 11712"/>
              <a:gd name="connsiteX52" fmla="*/ 10539 w 10641"/>
              <a:gd name="connsiteY52" fmla="*/ 2342 h 11712"/>
              <a:gd name="connsiteX53" fmla="*/ 10550 w 10641"/>
              <a:gd name="connsiteY53" fmla="*/ 2342 h 11712"/>
              <a:gd name="connsiteX54" fmla="*/ 10641 w 10641"/>
              <a:gd name="connsiteY54" fmla="*/ 3619 h 11712"/>
              <a:gd name="connsiteX55" fmla="*/ 9838 w 10641"/>
              <a:gd name="connsiteY55" fmla="*/ 6467 h 11712"/>
              <a:gd name="connsiteX56" fmla="*/ 10000 w 10641"/>
              <a:gd name="connsiteY56" fmla="*/ 7553 h 11712"/>
              <a:gd name="connsiteX57" fmla="*/ 10000 w 10641"/>
              <a:gd name="connsiteY57" fmla="*/ 7553 h 11712"/>
              <a:gd name="connsiteX58" fmla="*/ 10000 w 10641"/>
              <a:gd name="connsiteY58" fmla="*/ 7553 h 11712"/>
              <a:gd name="connsiteX0" fmla="*/ 10000 w 10641"/>
              <a:gd name="connsiteY0" fmla="*/ 7553 h 12876"/>
              <a:gd name="connsiteX1" fmla="*/ 10000 w 10641"/>
              <a:gd name="connsiteY1" fmla="*/ 7553 h 12876"/>
              <a:gd name="connsiteX2" fmla="*/ 10000 w 10641"/>
              <a:gd name="connsiteY2" fmla="*/ 7915 h 12876"/>
              <a:gd name="connsiteX3" fmla="*/ 9892 w 10641"/>
              <a:gd name="connsiteY3" fmla="*/ 8277 h 12876"/>
              <a:gd name="connsiteX4" fmla="*/ 9730 w 10641"/>
              <a:gd name="connsiteY4" fmla="*/ 8548 h 12876"/>
              <a:gd name="connsiteX5" fmla="*/ 9568 w 10641"/>
              <a:gd name="connsiteY5" fmla="*/ 8820 h 12876"/>
              <a:gd name="connsiteX6" fmla="*/ 9405 w 10641"/>
              <a:gd name="connsiteY6" fmla="*/ 9046 h 12876"/>
              <a:gd name="connsiteX7" fmla="*/ 9135 w 10641"/>
              <a:gd name="connsiteY7" fmla="*/ 9227 h 12876"/>
              <a:gd name="connsiteX8" fmla="*/ 8595 w 10641"/>
              <a:gd name="connsiteY8" fmla="*/ 9544 h 12876"/>
              <a:gd name="connsiteX9" fmla="*/ 8000 w 10641"/>
              <a:gd name="connsiteY9" fmla="*/ 9770 h 12876"/>
              <a:gd name="connsiteX10" fmla="*/ 8912 w 10641"/>
              <a:gd name="connsiteY10" fmla="*/ 11712 h 12876"/>
              <a:gd name="connsiteX11" fmla="*/ 6811 w 10641"/>
              <a:gd name="connsiteY11" fmla="*/ 10268 h 12876"/>
              <a:gd name="connsiteX12" fmla="*/ 6378 w 10641"/>
              <a:gd name="connsiteY12" fmla="*/ 10584 h 12876"/>
              <a:gd name="connsiteX13" fmla="*/ 6378 w 10641"/>
              <a:gd name="connsiteY13" fmla="*/ 10584 h 12876"/>
              <a:gd name="connsiteX14" fmla="*/ 6000 w 10641"/>
              <a:gd name="connsiteY14" fmla="*/ 10901 h 12876"/>
              <a:gd name="connsiteX15" fmla="*/ 6000 w 10641"/>
              <a:gd name="connsiteY15" fmla="*/ 10901 h 12876"/>
              <a:gd name="connsiteX16" fmla="*/ 6000 w 10641"/>
              <a:gd name="connsiteY16" fmla="*/ 10901 h 12876"/>
              <a:gd name="connsiteX17" fmla="*/ 8912 w 10641"/>
              <a:gd name="connsiteY17" fmla="*/ 12876 h 12876"/>
              <a:gd name="connsiteX18" fmla="*/ 2128 w 10641"/>
              <a:gd name="connsiteY18" fmla="*/ 11712 h 12876"/>
              <a:gd name="connsiteX19" fmla="*/ 1317 w 10641"/>
              <a:gd name="connsiteY19" fmla="*/ 10901 h 12876"/>
              <a:gd name="connsiteX20" fmla="*/ 0 w 10641"/>
              <a:gd name="connsiteY20" fmla="*/ 9099 h 12876"/>
              <a:gd name="connsiteX21" fmla="*/ 1568 w 10641"/>
              <a:gd name="connsiteY21" fmla="*/ 5381 h 12876"/>
              <a:gd name="connsiteX22" fmla="*/ 865 w 10641"/>
              <a:gd name="connsiteY22" fmla="*/ 4340 h 12876"/>
              <a:gd name="connsiteX23" fmla="*/ 216 w 10641"/>
              <a:gd name="connsiteY23" fmla="*/ 3209 h 12876"/>
              <a:gd name="connsiteX24" fmla="*/ 216 w 10641"/>
              <a:gd name="connsiteY24" fmla="*/ 3209 h 12876"/>
              <a:gd name="connsiteX25" fmla="*/ 54 w 10641"/>
              <a:gd name="connsiteY25" fmla="*/ 2666 h 12876"/>
              <a:gd name="connsiteX26" fmla="*/ 0 w 10641"/>
              <a:gd name="connsiteY26" fmla="*/ 2304 h 12876"/>
              <a:gd name="connsiteX27" fmla="*/ 54 w 10641"/>
              <a:gd name="connsiteY27" fmla="*/ 2123 h 12876"/>
              <a:gd name="connsiteX28" fmla="*/ 108 w 10641"/>
              <a:gd name="connsiteY28" fmla="*/ 1987 h 12876"/>
              <a:gd name="connsiteX29" fmla="*/ 324 w 10641"/>
              <a:gd name="connsiteY29" fmla="*/ 1761 h 12876"/>
              <a:gd name="connsiteX30" fmla="*/ 541 w 10641"/>
              <a:gd name="connsiteY30" fmla="*/ 1670 h 12876"/>
              <a:gd name="connsiteX31" fmla="*/ 919 w 10641"/>
              <a:gd name="connsiteY31" fmla="*/ 1489 h 12876"/>
              <a:gd name="connsiteX32" fmla="*/ 1297 w 10641"/>
              <a:gd name="connsiteY32" fmla="*/ 1399 h 12876"/>
              <a:gd name="connsiteX33" fmla="*/ 1676 w 10641"/>
              <a:gd name="connsiteY33" fmla="*/ 1263 h 12876"/>
              <a:gd name="connsiteX34" fmla="*/ 1676 w 10641"/>
              <a:gd name="connsiteY34" fmla="*/ 1263 h 12876"/>
              <a:gd name="connsiteX35" fmla="*/ 2000 w 10641"/>
              <a:gd name="connsiteY35" fmla="*/ 1082 h 12876"/>
              <a:gd name="connsiteX36" fmla="*/ 2270 w 10641"/>
              <a:gd name="connsiteY36" fmla="*/ 991 h 12876"/>
              <a:gd name="connsiteX37" fmla="*/ 2595 w 10641"/>
              <a:gd name="connsiteY37" fmla="*/ 946 h 12876"/>
              <a:gd name="connsiteX38" fmla="*/ 2811 w 10641"/>
              <a:gd name="connsiteY38" fmla="*/ 901 h 12876"/>
              <a:gd name="connsiteX39" fmla="*/ 3027 w 10641"/>
              <a:gd name="connsiteY39" fmla="*/ 946 h 12876"/>
              <a:gd name="connsiteX40" fmla="*/ 3243 w 10641"/>
              <a:gd name="connsiteY40" fmla="*/ 991 h 12876"/>
              <a:gd name="connsiteX41" fmla="*/ 3730 w 10641"/>
              <a:gd name="connsiteY41" fmla="*/ 1218 h 12876"/>
              <a:gd name="connsiteX42" fmla="*/ 4216 w 10641"/>
              <a:gd name="connsiteY42" fmla="*/ 1399 h 12876"/>
              <a:gd name="connsiteX43" fmla="*/ 4973 w 10641"/>
              <a:gd name="connsiteY43" fmla="*/ 1670 h 12876"/>
              <a:gd name="connsiteX44" fmla="*/ 5405 w 10641"/>
              <a:gd name="connsiteY44" fmla="*/ 1761 h 12876"/>
              <a:gd name="connsiteX45" fmla="*/ 5892 w 10641"/>
              <a:gd name="connsiteY45" fmla="*/ 1806 h 12876"/>
              <a:gd name="connsiteX46" fmla="*/ 6541 w 10641"/>
              <a:gd name="connsiteY46" fmla="*/ 1896 h 12876"/>
              <a:gd name="connsiteX47" fmla="*/ 7189 w 10641"/>
              <a:gd name="connsiteY47" fmla="*/ 1896 h 12876"/>
              <a:gd name="connsiteX48" fmla="*/ 10539 w 10641"/>
              <a:gd name="connsiteY48" fmla="*/ 0 h 12876"/>
              <a:gd name="connsiteX49" fmla="*/ 10539 w 10641"/>
              <a:gd name="connsiteY49" fmla="*/ 901 h 12876"/>
              <a:gd name="connsiteX50" fmla="*/ 8649 w 10641"/>
              <a:gd name="connsiteY50" fmla="*/ 3887 h 12876"/>
              <a:gd name="connsiteX51" fmla="*/ 10539 w 10641"/>
              <a:gd name="connsiteY51" fmla="*/ 1622 h 12876"/>
              <a:gd name="connsiteX52" fmla="*/ 10539 w 10641"/>
              <a:gd name="connsiteY52" fmla="*/ 2342 h 12876"/>
              <a:gd name="connsiteX53" fmla="*/ 10550 w 10641"/>
              <a:gd name="connsiteY53" fmla="*/ 2342 h 12876"/>
              <a:gd name="connsiteX54" fmla="*/ 10641 w 10641"/>
              <a:gd name="connsiteY54" fmla="*/ 3619 h 12876"/>
              <a:gd name="connsiteX55" fmla="*/ 9838 w 10641"/>
              <a:gd name="connsiteY55" fmla="*/ 6467 h 12876"/>
              <a:gd name="connsiteX56" fmla="*/ 10000 w 10641"/>
              <a:gd name="connsiteY56" fmla="*/ 7553 h 12876"/>
              <a:gd name="connsiteX57" fmla="*/ 10000 w 10641"/>
              <a:gd name="connsiteY57" fmla="*/ 7553 h 12876"/>
              <a:gd name="connsiteX58" fmla="*/ 10000 w 10641"/>
              <a:gd name="connsiteY58" fmla="*/ 7553 h 12876"/>
              <a:gd name="connsiteX0" fmla="*/ 10000 w 10641"/>
              <a:gd name="connsiteY0" fmla="*/ 7553 h 12876"/>
              <a:gd name="connsiteX1" fmla="*/ 10000 w 10641"/>
              <a:gd name="connsiteY1" fmla="*/ 7553 h 12876"/>
              <a:gd name="connsiteX2" fmla="*/ 10000 w 10641"/>
              <a:gd name="connsiteY2" fmla="*/ 7915 h 12876"/>
              <a:gd name="connsiteX3" fmla="*/ 9892 w 10641"/>
              <a:gd name="connsiteY3" fmla="*/ 8277 h 12876"/>
              <a:gd name="connsiteX4" fmla="*/ 9730 w 10641"/>
              <a:gd name="connsiteY4" fmla="*/ 8548 h 12876"/>
              <a:gd name="connsiteX5" fmla="*/ 9568 w 10641"/>
              <a:gd name="connsiteY5" fmla="*/ 8820 h 12876"/>
              <a:gd name="connsiteX6" fmla="*/ 9405 w 10641"/>
              <a:gd name="connsiteY6" fmla="*/ 9046 h 12876"/>
              <a:gd name="connsiteX7" fmla="*/ 9135 w 10641"/>
              <a:gd name="connsiteY7" fmla="*/ 9227 h 12876"/>
              <a:gd name="connsiteX8" fmla="*/ 10641 w 10641"/>
              <a:gd name="connsiteY8" fmla="*/ 12876 h 12876"/>
              <a:gd name="connsiteX9" fmla="*/ 8000 w 10641"/>
              <a:gd name="connsiteY9" fmla="*/ 9770 h 12876"/>
              <a:gd name="connsiteX10" fmla="*/ 8912 w 10641"/>
              <a:gd name="connsiteY10" fmla="*/ 11712 h 12876"/>
              <a:gd name="connsiteX11" fmla="*/ 6811 w 10641"/>
              <a:gd name="connsiteY11" fmla="*/ 10268 h 12876"/>
              <a:gd name="connsiteX12" fmla="*/ 6378 w 10641"/>
              <a:gd name="connsiteY12" fmla="*/ 10584 h 12876"/>
              <a:gd name="connsiteX13" fmla="*/ 6378 w 10641"/>
              <a:gd name="connsiteY13" fmla="*/ 10584 h 12876"/>
              <a:gd name="connsiteX14" fmla="*/ 6000 w 10641"/>
              <a:gd name="connsiteY14" fmla="*/ 10901 h 12876"/>
              <a:gd name="connsiteX15" fmla="*/ 6000 w 10641"/>
              <a:gd name="connsiteY15" fmla="*/ 10901 h 12876"/>
              <a:gd name="connsiteX16" fmla="*/ 6000 w 10641"/>
              <a:gd name="connsiteY16" fmla="*/ 10901 h 12876"/>
              <a:gd name="connsiteX17" fmla="*/ 8912 w 10641"/>
              <a:gd name="connsiteY17" fmla="*/ 12876 h 12876"/>
              <a:gd name="connsiteX18" fmla="*/ 2128 w 10641"/>
              <a:gd name="connsiteY18" fmla="*/ 11712 h 12876"/>
              <a:gd name="connsiteX19" fmla="*/ 1317 w 10641"/>
              <a:gd name="connsiteY19" fmla="*/ 10901 h 12876"/>
              <a:gd name="connsiteX20" fmla="*/ 0 w 10641"/>
              <a:gd name="connsiteY20" fmla="*/ 9099 h 12876"/>
              <a:gd name="connsiteX21" fmla="*/ 1568 w 10641"/>
              <a:gd name="connsiteY21" fmla="*/ 5381 h 12876"/>
              <a:gd name="connsiteX22" fmla="*/ 865 w 10641"/>
              <a:gd name="connsiteY22" fmla="*/ 4340 h 12876"/>
              <a:gd name="connsiteX23" fmla="*/ 216 w 10641"/>
              <a:gd name="connsiteY23" fmla="*/ 3209 h 12876"/>
              <a:gd name="connsiteX24" fmla="*/ 216 w 10641"/>
              <a:gd name="connsiteY24" fmla="*/ 3209 h 12876"/>
              <a:gd name="connsiteX25" fmla="*/ 54 w 10641"/>
              <a:gd name="connsiteY25" fmla="*/ 2666 h 12876"/>
              <a:gd name="connsiteX26" fmla="*/ 0 w 10641"/>
              <a:gd name="connsiteY26" fmla="*/ 2304 h 12876"/>
              <a:gd name="connsiteX27" fmla="*/ 54 w 10641"/>
              <a:gd name="connsiteY27" fmla="*/ 2123 h 12876"/>
              <a:gd name="connsiteX28" fmla="*/ 108 w 10641"/>
              <a:gd name="connsiteY28" fmla="*/ 1987 h 12876"/>
              <a:gd name="connsiteX29" fmla="*/ 324 w 10641"/>
              <a:gd name="connsiteY29" fmla="*/ 1761 h 12876"/>
              <a:gd name="connsiteX30" fmla="*/ 541 w 10641"/>
              <a:gd name="connsiteY30" fmla="*/ 1670 h 12876"/>
              <a:gd name="connsiteX31" fmla="*/ 919 w 10641"/>
              <a:gd name="connsiteY31" fmla="*/ 1489 h 12876"/>
              <a:gd name="connsiteX32" fmla="*/ 1297 w 10641"/>
              <a:gd name="connsiteY32" fmla="*/ 1399 h 12876"/>
              <a:gd name="connsiteX33" fmla="*/ 1676 w 10641"/>
              <a:gd name="connsiteY33" fmla="*/ 1263 h 12876"/>
              <a:gd name="connsiteX34" fmla="*/ 1676 w 10641"/>
              <a:gd name="connsiteY34" fmla="*/ 1263 h 12876"/>
              <a:gd name="connsiteX35" fmla="*/ 2000 w 10641"/>
              <a:gd name="connsiteY35" fmla="*/ 1082 h 12876"/>
              <a:gd name="connsiteX36" fmla="*/ 2270 w 10641"/>
              <a:gd name="connsiteY36" fmla="*/ 991 h 12876"/>
              <a:gd name="connsiteX37" fmla="*/ 2595 w 10641"/>
              <a:gd name="connsiteY37" fmla="*/ 946 h 12876"/>
              <a:gd name="connsiteX38" fmla="*/ 2811 w 10641"/>
              <a:gd name="connsiteY38" fmla="*/ 901 h 12876"/>
              <a:gd name="connsiteX39" fmla="*/ 3027 w 10641"/>
              <a:gd name="connsiteY39" fmla="*/ 946 h 12876"/>
              <a:gd name="connsiteX40" fmla="*/ 3243 w 10641"/>
              <a:gd name="connsiteY40" fmla="*/ 991 h 12876"/>
              <a:gd name="connsiteX41" fmla="*/ 3730 w 10641"/>
              <a:gd name="connsiteY41" fmla="*/ 1218 h 12876"/>
              <a:gd name="connsiteX42" fmla="*/ 4216 w 10641"/>
              <a:gd name="connsiteY42" fmla="*/ 1399 h 12876"/>
              <a:gd name="connsiteX43" fmla="*/ 4973 w 10641"/>
              <a:gd name="connsiteY43" fmla="*/ 1670 h 12876"/>
              <a:gd name="connsiteX44" fmla="*/ 5405 w 10641"/>
              <a:gd name="connsiteY44" fmla="*/ 1761 h 12876"/>
              <a:gd name="connsiteX45" fmla="*/ 5892 w 10641"/>
              <a:gd name="connsiteY45" fmla="*/ 1806 h 12876"/>
              <a:gd name="connsiteX46" fmla="*/ 6541 w 10641"/>
              <a:gd name="connsiteY46" fmla="*/ 1896 h 12876"/>
              <a:gd name="connsiteX47" fmla="*/ 7189 w 10641"/>
              <a:gd name="connsiteY47" fmla="*/ 1896 h 12876"/>
              <a:gd name="connsiteX48" fmla="*/ 10539 w 10641"/>
              <a:gd name="connsiteY48" fmla="*/ 0 h 12876"/>
              <a:gd name="connsiteX49" fmla="*/ 10539 w 10641"/>
              <a:gd name="connsiteY49" fmla="*/ 901 h 12876"/>
              <a:gd name="connsiteX50" fmla="*/ 8649 w 10641"/>
              <a:gd name="connsiteY50" fmla="*/ 3887 h 12876"/>
              <a:gd name="connsiteX51" fmla="*/ 10539 w 10641"/>
              <a:gd name="connsiteY51" fmla="*/ 1622 h 12876"/>
              <a:gd name="connsiteX52" fmla="*/ 10539 w 10641"/>
              <a:gd name="connsiteY52" fmla="*/ 2342 h 12876"/>
              <a:gd name="connsiteX53" fmla="*/ 10550 w 10641"/>
              <a:gd name="connsiteY53" fmla="*/ 2342 h 12876"/>
              <a:gd name="connsiteX54" fmla="*/ 10641 w 10641"/>
              <a:gd name="connsiteY54" fmla="*/ 3619 h 12876"/>
              <a:gd name="connsiteX55" fmla="*/ 9838 w 10641"/>
              <a:gd name="connsiteY55" fmla="*/ 6467 h 12876"/>
              <a:gd name="connsiteX56" fmla="*/ 10000 w 10641"/>
              <a:gd name="connsiteY56" fmla="*/ 7553 h 12876"/>
              <a:gd name="connsiteX57" fmla="*/ 10000 w 10641"/>
              <a:gd name="connsiteY57" fmla="*/ 7553 h 12876"/>
              <a:gd name="connsiteX58" fmla="*/ 10000 w 10641"/>
              <a:gd name="connsiteY58" fmla="*/ 7553 h 12876"/>
              <a:gd name="connsiteX0" fmla="*/ 10000 w 10641"/>
              <a:gd name="connsiteY0" fmla="*/ 7553 h 12876"/>
              <a:gd name="connsiteX1" fmla="*/ 10000 w 10641"/>
              <a:gd name="connsiteY1" fmla="*/ 7553 h 12876"/>
              <a:gd name="connsiteX2" fmla="*/ 10000 w 10641"/>
              <a:gd name="connsiteY2" fmla="*/ 7915 h 12876"/>
              <a:gd name="connsiteX3" fmla="*/ 9892 w 10641"/>
              <a:gd name="connsiteY3" fmla="*/ 8277 h 12876"/>
              <a:gd name="connsiteX4" fmla="*/ 9730 w 10641"/>
              <a:gd name="connsiteY4" fmla="*/ 8548 h 12876"/>
              <a:gd name="connsiteX5" fmla="*/ 9568 w 10641"/>
              <a:gd name="connsiteY5" fmla="*/ 8820 h 12876"/>
              <a:gd name="connsiteX6" fmla="*/ 9405 w 10641"/>
              <a:gd name="connsiteY6" fmla="*/ 9046 h 12876"/>
              <a:gd name="connsiteX7" fmla="*/ 10539 w 10641"/>
              <a:gd name="connsiteY7" fmla="*/ 10901 h 12876"/>
              <a:gd name="connsiteX8" fmla="*/ 10641 w 10641"/>
              <a:gd name="connsiteY8" fmla="*/ 12876 h 12876"/>
              <a:gd name="connsiteX9" fmla="*/ 8000 w 10641"/>
              <a:gd name="connsiteY9" fmla="*/ 9770 h 12876"/>
              <a:gd name="connsiteX10" fmla="*/ 8912 w 10641"/>
              <a:gd name="connsiteY10" fmla="*/ 11712 h 12876"/>
              <a:gd name="connsiteX11" fmla="*/ 6811 w 10641"/>
              <a:gd name="connsiteY11" fmla="*/ 10268 h 12876"/>
              <a:gd name="connsiteX12" fmla="*/ 6378 w 10641"/>
              <a:gd name="connsiteY12" fmla="*/ 10584 h 12876"/>
              <a:gd name="connsiteX13" fmla="*/ 6378 w 10641"/>
              <a:gd name="connsiteY13" fmla="*/ 10584 h 12876"/>
              <a:gd name="connsiteX14" fmla="*/ 6000 w 10641"/>
              <a:gd name="connsiteY14" fmla="*/ 10901 h 12876"/>
              <a:gd name="connsiteX15" fmla="*/ 6000 w 10641"/>
              <a:gd name="connsiteY15" fmla="*/ 10901 h 12876"/>
              <a:gd name="connsiteX16" fmla="*/ 6000 w 10641"/>
              <a:gd name="connsiteY16" fmla="*/ 10901 h 12876"/>
              <a:gd name="connsiteX17" fmla="*/ 8912 w 10641"/>
              <a:gd name="connsiteY17" fmla="*/ 12876 h 12876"/>
              <a:gd name="connsiteX18" fmla="*/ 2128 w 10641"/>
              <a:gd name="connsiteY18" fmla="*/ 11712 h 12876"/>
              <a:gd name="connsiteX19" fmla="*/ 1317 w 10641"/>
              <a:gd name="connsiteY19" fmla="*/ 10901 h 12876"/>
              <a:gd name="connsiteX20" fmla="*/ 0 w 10641"/>
              <a:gd name="connsiteY20" fmla="*/ 9099 h 12876"/>
              <a:gd name="connsiteX21" fmla="*/ 1568 w 10641"/>
              <a:gd name="connsiteY21" fmla="*/ 5381 h 12876"/>
              <a:gd name="connsiteX22" fmla="*/ 865 w 10641"/>
              <a:gd name="connsiteY22" fmla="*/ 4340 h 12876"/>
              <a:gd name="connsiteX23" fmla="*/ 216 w 10641"/>
              <a:gd name="connsiteY23" fmla="*/ 3209 h 12876"/>
              <a:gd name="connsiteX24" fmla="*/ 216 w 10641"/>
              <a:gd name="connsiteY24" fmla="*/ 3209 h 12876"/>
              <a:gd name="connsiteX25" fmla="*/ 54 w 10641"/>
              <a:gd name="connsiteY25" fmla="*/ 2666 h 12876"/>
              <a:gd name="connsiteX26" fmla="*/ 0 w 10641"/>
              <a:gd name="connsiteY26" fmla="*/ 2304 h 12876"/>
              <a:gd name="connsiteX27" fmla="*/ 54 w 10641"/>
              <a:gd name="connsiteY27" fmla="*/ 2123 h 12876"/>
              <a:gd name="connsiteX28" fmla="*/ 108 w 10641"/>
              <a:gd name="connsiteY28" fmla="*/ 1987 h 12876"/>
              <a:gd name="connsiteX29" fmla="*/ 324 w 10641"/>
              <a:gd name="connsiteY29" fmla="*/ 1761 h 12876"/>
              <a:gd name="connsiteX30" fmla="*/ 541 w 10641"/>
              <a:gd name="connsiteY30" fmla="*/ 1670 h 12876"/>
              <a:gd name="connsiteX31" fmla="*/ 919 w 10641"/>
              <a:gd name="connsiteY31" fmla="*/ 1489 h 12876"/>
              <a:gd name="connsiteX32" fmla="*/ 1297 w 10641"/>
              <a:gd name="connsiteY32" fmla="*/ 1399 h 12876"/>
              <a:gd name="connsiteX33" fmla="*/ 1676 w 10641"/>
              <a:gd name="connsiteY33" fmla="*/ 1263 h 12876"/>
              <a:gd name="connsiteX34" fmla="*/ 1676 w 10641"/>
              <a:gd name="connsiteY34" fmla="*/ 1263 h 12876"/>
              <a:gd name="connsiteX35" fmla="*/ 2000 w 10641"/>
              <a:gd name="connsiteY35" fmla="*/ 1082 h 12876"/>
              <a:gd name="connsiteX36" fmla="*/ 2270 w 10641"/>
              <a:gd name="connsiteY36" fmla="*/ 991 h 12876"/>
              <a:gd name="connsiteX37" fmla="*/ 2595 w 10641"/>
              <a:gd name="connsiteY37" fmla="*/ 946 h 12876"/>
              <a:gd name="connsiteX38" fmla="*/ 2811 w 10641"/>
              <a:gd name="connsiteY38" fmla="*/ 901 h 12876"/>
              <a:gd name="connsiteX39" fmla="*/ 3027 w 10641"/>
              <a:gd name="connsiteY39" fmla="*/ 946 h 12876"/>
              <a:gd name="connsiteX40" fmla="*/ 3243 w 10641"/>
              <a:gd name="connsiteY40" fmla="*/ 991 h 12876"/>
              <a:gd name="connsiteX41" fmla="*/ 3730 w 10641"/>
              <a:gd name="connsiteY41" fmla="*/ 1218 h 12876"/>
              <a:gd name="connsiteX42" fmla="*/ 4216 w 10641"/>
              <a:gd name="connsiteY42" fmla="*/ 1399 h 12876"/>
              <a:gd name="connsiteX43" fmla="*/ 4973 w 10641"/>
              <a:gd name="connsiteY43" fmla="*/ 1670 h 12876"/>
              <a:gd name="connsiteX44" fmla="*/ 5405 w 10641"/>
              <a:gd name="connsiteY44" fmla="*/ 1761 h 12876"/>
              <a:gd name="connsiteX45" fmla="*/ 5892 w 10641"/>
              <a:gd name="connsiteY45" fmla="*/ 1806 h 12876"/>
              <a:gd name="connsiteX46" fmla="*/ 6541 w 10641"/>
              <a:gd name="connsiteY46" fmla="*/ 1896 h 12876"/>
              <a:gd name="connsiteX47" fmla="*/ 7189 w 10641"/>
              <a:gd name="connsiteY47" fmla="*/ 1896 h 12876"/>
              <a:gd name="connsiteX48" fmla="*/ 10539 w 10641"/>
              <a:gd name="connsiteY48" fmla="*/ 0 h 12876"/>
              <a:gd name="connsiteX49" fmla="*/ 10539 w 10641"/>
              <a:gd name="connsiteY49" fmla="*/ 901 h 12876"/>
              <a:gd name="connsiteX50" fmla="*/ 8649 w 10641"/>
              <a:gd name="connsiteY50" fmla="*/ 3887 h 12876"/>
              <a:gd name="connsiteX51" fmla="*/ 10539 w 10641"/>
              <a:gd name="connsiteY51" fmla="*/ 1622 h 12876"/>
              <a:gd name="connsiteX52" fmla="*/ 10539 w 10641"/>
              <a:gd name="connsiteY52" fmla="*/ 2342 h 12876"/>
              <a:gd name="connsiteX53" fmla="*/ 10550 w 10641"/>
              <a:gd name="connsiteY53" fmla="*/ 2342 h 12876"/>
              <a:gd name="connsiteX54" fmla="*/ 10641 w 10641"/>
              <a:gd name="connsiteY54" fmla="*/ 3619 h 12876"/>
              <a:gd name="connsiteX55" fmla="*/ 9838 w 10641"/>
              <a:gd name="connsiteY55" fmla="*/ 6467 h 12876"/>
              <a:gd name="connsiteX56" fmla="*/ 10000 w 10641"/>
              <a:gd name="connsiteY56" fmla="*/ 7553 h 12876"/>
              <a:gd name="connsiteX57" fmla="*/ 10000 w 10641"/>
              <a:gd name="connsiteY57" fmla="*/ 7553 h 12876"/>
              <a:gd name="connsiteX58" fmla="*/ 10000 w 10641"/>
              <a:gd name="connsiteY58" fmla="*/ 7553 h 12876"/>
              <a:gd name="connsiteX0" fmla="*/ 10000 w 10641"/>
              <a:gd name="connsiteY0" fmla="*/ 7553 h 12876"/>
              <a:gd name="connsiteX1" fmla="*/ 10000 w 10641"/>
              <a:gd name="connsiteY1" fmla="*/ 7553 h 12876"/>
              <a:gd name="connsiteX2" fmla="*/ 10000 w 10641"/>
              <a:gd name="connsiteY2" fmla="*/ 7915 h 12876"/>
              <a:gd name="connsiteX3" fmla="*/ 9892 w 10641"/>
              <a:gd name="connsiteY3" fmla="*/ 8277 h 12876"/>
              <a:gd name="connsiteX4" fmla="*/ 9730 w 10641"/>
              <a:gd name="connsiteY4" fmla="*/ 8548 h 12876"/>
              <a:gd name="connsiteX5" fmla="*/ 9568 w 10641"/>
              <a:gd name="connsiteY5" fmla="*/ 8820 h 12876"/>
              <a:gd name="connsiteX6" fmla="*/ 9405 w 10641"/>
              <a:gd name="connsiteY6" fmla="*/ 9046 h 12876"/>
              <a:gd name="connsiteX7" fmla="*/ 10539 w 10641"/>
              <a:gd name="connsiteY7" fmla="*/ 10901 h 12876"/>
              <a:gd name="connsiteX8" fmla="*/ 10641 w 10641"/>
              <a:gd name="connsiteY8" fmla="*/ 12876 h 12876"/>
              <a:gd name="connsiteX9" fmla="*/ 8000 w 10641"/>
              <a:gd name="connsiteY9" fmla="*/ 9770 h 12876"/>
              <a:gd name="connsiteX10" fmla="*/ 8912 w 10641"/>
              <a:gd name="connsiteY10" fmla="*/ 11712 h 12876"/>
              <a:gd name="connsiteX11" fmla="*/ 8912 w 10641"/>
              <a:gd name="connsiteY11" fmla="*/ 11712 h 12876"/>
              <a:gd name="connsiteX12" fmla="*/ 6378 w 10641"/>
              <a:gd name="connsiteY12" fmla="*/ 10584 h 12876"/>
              <a:gd name="connsiteX13" fmla="*/ 6378 w 10641"/>
              <a:gd name="connsiteY13" fmla="*/ 10584 h 12876"/>
              <a:gd name="connsiteX14" fmla="*/ 6000 w 10641"/>
              <a:gd name="connsiteY14" fmla="*/ 10901 h 12876"/>
              <a:gd name="connsiteX15" fmla="*/ 6000 w 10641"/>
              <a:gd name="connsiteY15" fmla="*/ 10901 h 12876"/>
              <a:gd name="connsiteX16" fmla="*/ 6000 w 10641"/>
              <a:gd name="connsiteY16" fmla="*/ 10901 h 12876"/>
              <a:gd name="connsiteX17" fmla="*/ 8912 w 10641"/>
              <a:gd name="connsiteY17" fmla="*/ 12876 h 12876"/>
              <a:gd name="connsiteX18" fmla="*/ 2128 w 10641"/>
              <a:gd name="connsiteY18" fmla="*/ 11712 h 12876"/>
              <a:gd name="connsiteX19" fmla="*/ 1317 w 10641"/>
              <a:gd name="connsiteY19" fmla="*/ 10901 h 12876"/>
              <a:gd name="connsiteX20" fmla="*/ 0 w 10641"/>
              <a:gd name="connsiteY20" fmla="*/ 9099 h 12876"/>
              <a:gd name="connsiteX21" fmla="*/ 1568 w 10641"/>
              <a:gd name="connsiteY21" fmla="*/ 5381 h 12876"/>
              <a:gd name="connsiteX22" fmla="*/ 865 w 10641"/>
              <a:gd name="connsiteY22" fmla="*/ 4340 h 12876"/>
              <a:gd name="connsiteX23" fmla="*/ 216 w 10641"/>
              <a:gd name="connsiteY23" fmla="*/ 3209 h 12876"/>
              <a:gd name="connsiteX24" fmla="*/ 216 w 10641"/>
              <a:gd name="connsiteY24" fmla="*/ 3209 h 12876"/>
              <a:gd name="connsiteX25" fmla="*/ 54 w 10641"/>
              <a:gd name="connsiteY25" fmla="*/ 2666 h 12876"/>
              <a:gd name="connsiteX26" fmla="*/ 0 w 10641"/>
              <a:gd name="connsiteY26" fmla="*/ 2304 h 12876"/>
              <a:gd name="connsiteX27" fmla="*/ 54 w 10641"/>
              <a:gd name="connsiteY27" fmla="*/ 2123 h 12876"/>
              <a:gd name="connsiteX28" fmla="*/ 108 w 10641"/>
              <a:gd name="connsiteY28" fmla="*/ 1987 h 12876"/>
              <a:gd name="connsiteX29" fmla="*/ 324 w 10641"/>
              <a:gd name="connsiteY29" fmla="*/ 1761 h 12876"/>
              <a:gd name="connsiteX30" fmla="*/ 541 w 10641"/>
              <a:gd name="connsiteY30" fmla="*/ 1670 h 12876"/>
              <a:gd name="connsiteX31" fmla="*/ 919 w 10641"/>
              <a:gd name="connsiteY31" fmla="*/ 1489 h 12876"/>
              <a:gd name="connsiteX32" fmla="*/ 1297 w 10641"/>
              <a:gd name="connsiteY32" fmla="*/ 1399 h 12876"/>
              <a:gd name="connsiteX33" fmla="*/ 1676 w 10641"/>
              <a:gd name="connsiteY33" fmla="*/ 1263 h 12876"/>
              <a:gd name="connsiteX34" fmla="*/ 1676 w 10641"/>
              <a:gd name="connsiteY34" fmla="*/ 1263 h 12876"/>
              <a:gd name="connsiteX35" fmla="*/ 2000 w 10641"/>
              <a:gd name="connsiteY35" fmla="*/ 1082 h 12876"/>
              <a:gd name="connsiteX36" fmla="*/ 2270 w 10641"/>
              <a:gd name="connsiteY36" fmla="*/ 991 h 12876"/>
              <a:gd name="connsiteX37" fmla="*/ 2595 w 10641"/>
              <a:gd name="connsiteY37" fmla="*/ 946 h 12876"/>
              <a:gd name="connsiteX38" fmla="*/ 2811 w 10641"/>
              <a:gd name="connsiteY38" fmla="*/ 901 h 12876"/>
              <a:gd name="connsiteX39" fmla="*/ 3027 w 10641"/>
              <a:gd name="connsiteY39" fmla="*/ 946 h 12876"/>
              <a:gd name="connsiteX40" fmla="*/ 3243 w 10641"/>
              <a:gd name="connsiteY40" fmla="*/ 991 h 12876"/>
              <a:gd name="connsiteX41" fmla="*/ 3730 w 10641"/>
              <a:gd name="connsiteY41" fmla="*/ 1218 h 12876"/>
              <a:gd name="connsiteX42" fmla="*/ 4216 w 10641"/>
              <a:gd name="connsiteY42" fmla="*/ 1399 h 12876"/>
              <a:gd name="connsiteX43" fmla="*/ 4973 w 10641"/>
              <a:gd name="connsiteY43" fmla="*/ 1670 h 12876"/>
              <a:gd name="connsiteX44" fmla="*/ 5405 w 10641"/>
              <a:gd name="connsiteY44" fmla="*/ 1761 h 12876"/>
              <a:gd name="connsiteX45" fmla="*/ 5892 w 10641"/>
              <a:gd name="connsiteY45" fmla="*/ 1806 h 12876"/>
              <a:gd name="connsiteX46" fmla="*/ 6541 w 10641"/>
              <a:gd name="connsiteY46" fmla="*/ 1896 h 12876"/>
              <a:gd name="connsiteX47" fmla="*/ 7189 w 10641"/>
              <a:gd name="connsiteY47" fmla="*/ 1896 h 12876"/>
              <a:gd name="connsiteX48" fmla="*/ 10539 w 10641"/>
              <a:gd name="connsiteY48" fmla="*/ 0 h 12876"/>
              <a:gd name="connsiteX49" fmla="*/ 10539 w 10641"/>
              <a:gd name="connsiteY49" fmla="*/ 901 h 12876"/>
              <a:gd name="connsiteX50" fmla="*/ 8649 w 10641"/>
              <a:gd name="connsiteY50" fmla="*/ 3887 h 12876"/>
              <a:gd name="connsiteX51" fmla="*/ 10539 w 10641"/>
              <a:gd name="connsiteY51" fmla="*/ 1622 h 12876"/>
              <a:gd name="connsiteX52" fmla="*/ 10539 w 10641"/>
              <a:gd name="connsiteY52" fmla="*/ 2342 h 12876"/>
              <a:gd name="connsiteX53" fmla="*/ 10550 w 10641"/>
              <a:gd name="connsiteY53" fmla="*/ 2342 h 12876"/>
              <a:gd name="connsiteX54" fmla="*/ 10641 w 10641"/>
              <a:gd name="connsiteY54" fmla="*/ 3619 h 12876"/>
              <a:gd name="connsiteX55" fmla="*/ 9838 w 10641"/>
              <a:gd name="connsiteY55" fmla="*/ 6467 h 12876"/>
              <a:gd name="connsiteX56" fmla="*/ 10000 w 10641"/>
              <a:gd name="connsiteY56" fmla="*/ 7553 h 12876"/>
              <a:gd name="connsiteX57" fmla="*/ 10000 w 10641"/>
              <a:gd name="connsiteY57" fmla="*/ 7553 h 12876"/>
              <a:gd name="connsiteX58" fmla="*/ 10000 w 10641"/>
              <a:gd name="connsiteY58" fmla="*/ 7553 h 12876"/>
              <a:gd name="connsiteX0" fmla="*/ 10000 w 10641"/>
              <a:gd name="connsiteY0" fmla="*/ 7553 h 12876"/>
              <a:gd name="connsiteX1" fmla="*/ 10000 w 10641"/>
              <a:gd name="connsiteY1" fmla="*/ 7553 h 12876"/>
              <a:gd name="connsiteX2" fmla="*/ 10000 w 10641"/>
              <a:gd name="connsiteY2" fmla="*/ 7915 h 12876"/>
              <a:gd name="connsiteX3" fmla="*/ 9892 w 10641"/>
              <a:gd name="connsiteY3" fmla="*/ 8277 h 12876"/>
              <a:gd name="connsiteX4" fmla="*/ 9730 w 10641"/>
              <a:gd name="connsiteY4" fmla="*/ 8548 h 12876"/>
              <a:gd name="connsiteX5" fmla="*/ 9568 w 10641"/>
              <a:gd name="connsiteY5" fmla="*/ 8820 h 12876"/>
              <a:gd name="connsiteX6" fmla="*/ 9405 w 10641"/>
              <a:gd name="connsiteY6" fmla="*/ 9046 h 12876"/>
              <a:gd name="connsiteX7" fmla="*/ 10539 w 10641"/>
              <a:gd name="connsiteY7" fmla="*/ 10901 h 12876"/>
              <a:gd name="connsiteX8" fmla="*/ 10641 w 10641"/>
              <a:gd name="connsiteY8" fmla="*/ 12876 h 12876"/>
              <a:gd name="connsiteX9" fmla="*/ 8000 w 10641"/>
              <a:gd name="connsiteY9" fmla="*/ 9770 h 12876"/>
              <a:gd name="connsiteX10" fmla="*/ 8912 w 10641"/>
              <a:gd name="connsiteY10" fmla="*/ 11712 h 12876"/>
              <a:gd name="connsiteX11" fmla="*/ 8912 w 10641"/>
              <a:gd name="connsiteY11" fmla="*/ 11712 h 12876"/>
              <a:gd name="connsiteX12" fmla="*/ 6378 w 10641"/>
              <a:gd name="connsiteY12" fmla="*/ 10584 h 12876"/>
              <a:gd name="connsiteX13" fmla="*/ 6378 w 10641"/>
              <a:gd name="connsiteY13" fmla="*/ 10584 h 12876"/>
              <a:gd name="connsiteX14" fmla="*/ 6000 w 10641"/>
              <a:gd name="connsiteY14" fmla="*/ 10901 h 12876"/>
              <a:gd name="connsiteX15" fmla="*/ 6000 w 10641"/>
              <a:gd name="connsiteY15" fmla="*/ 10901 h 12876"/>
              <a:gd name="connsiteX16" fmla="*/ 6000 w 10641"/>
              <a:gd name="connsiteY16" fmla="*/ 10901 h 12876"/>
              <a:gd name="connsiteX17" fmla="*/ 5887 w 10641"/>
              <a:gd name="connsiteY17" fmla="*/ 10901 h 12876"/>
              <a:gd name="connsiteX18" fmla="*/ 2128 w 10641"/>
              <a:gd name="connsiteY18" fmla="*/ 11712 h 12876"/>
              <a:gd name="connsiteX19" fmla="*/ 1317 w 10641"/>
              <a:gd name="connsiteY19" fmla="*/ 10901 h 12876"/>
              <a:gd name="connsiteX20" fmla="*/ 0 w 10641"/>
              <a:gd name="connsiteY20" fmla="*/ 9099 h 12876"/>
              <a:gd name="connsiteX21" fmla="*/ 1568 w 10641"/>
              <a:gd name="connsiteY21" fmla="*/ 5381 h 12876"/>
              <a:gd name="connsiteX22" fmla="*/ 865 w 10641"/>
              <a:gd name="connsiteY22" fmla="*/ 4340 h 12876"/>
              <a:gd name="connsiteX23" fmla="*/ 216 w 10641"/>
              <a:gd name="connsiteY23" fmla="*/ 3209 h 12876"/>
              <a:gd name="connsiteX24" fmla="*/ 216 w 10641"/>
              <a:gd name="connsiteY24" fmla="*/ 3209 h 12876"/>
              <a:gd name="connsiteX25" fmla="*/ 54 w 10641"/>
              <a:gd name="connsiteY25" fmla="*/ 2666 h 12876"/>
              <a:gd name="connsiteX26" fmla="*/ 0 w 10641"/>
              <a:gd name="connsiteY26" fmla="*/ 2304 h 12876"/>
              <a:gd name="connsiteX27" fmla="*/ 54 w 10641"/>
              <a:gd name="connsiteY27" fmla="*/ 2123 h 12876"/>
              <a:gd name="connsiteX28" fmla="*/ 108 w 10641"/>
              <a:gd name="connsiteY28" fmla="*/ 1987 h 12876"/>
              <a:gd name="connsiteX29" fmla="*/ 324 w 10641"/>
              <a:gd name="connsiteY29" fmla="*/ 1761 h 12876"/>
              <a:gd name="connsiteX30" fmla="*/ 541 w 10641"/>
              <a:gd name="connsiteY30" fmla="*/ 1670 h 12876"/>
              <a:gd name="connsiteX31" fmla="*/ 919 w 10641"/>
              <a:gd name="connsiteY31" fmla="*/ 1489 h 12876"/>
              <a:gd name="connsiteX32" fmla="*/ 1297 w 10641"/>
              <a:gd name="connsiteY32" fmla="*/ 1399 h 12876"/>
              <a:gd name="connsiteX33" fmla="*/ 1676 w 10641"/>
              <a:gd name="connsiteY33" fmla="*/ 1263 h 12876"/>
              <a:gd name="connsiteX34" fmla="*/ 1676 w 10641"/>
              <a:gd name="connsiteY34" fmla="*/ 1263 h 12876"/>
              <a:gd name="connsiteX35" fmla="*/ 2000 w 10641"/>
              <a:gd name="connsiteY35" fmla="*/ 1082 h 12876"/>
              <a:gd name="connsiteX36" fmla="*/ 2270 w 10641"/>
              <a:gd name="connsiteY36" fmla="*/ 991 h 12876"/>
              <a:gd name="connsiteX37" fmla="*/ 2595 w 10641"/>
              <a:gd name="connsiteY37" fmla="*/ 946 h 12876"/>
              <a:gd name="connsiteX38" fmla="*/ 2811 w 10641"/>
              <a:gd name="connsiteY38" fmla="*/ 901 h 12876"/>
              <a:gd name="connsiteX39" fmla="*/ 3027 w 10641"/>
              <a:gd name="connsiteY39" fmla="*/ 946 h 12876"/>
              <a:gd name="connsiteX40" fmla="*/ 3243 w 10641"/>
              <a:gd name="connsiteY40" fmla="*/ 991 h 12876"/>
              <a:gd name="connsiteX41" fmla="*/ 3730 w 10641"/>
              <a:gd name="connsiteY41" fmla="*/ 1218 h 12876"/>
              <a:gd name="connsiteX42" fmla="*/ 4216 w 10641"/>
              <a:gd name="connsiteY42" fmla="*/ 1399 h 12876"/>
              <a:gd name="connsiteX43" fmla="*/ 4973 w 10641"/>
              <a:gd name="connsiteY43" fmla="*/ 1670 h 12876"/>
              <a:gd name="connsiteX44" fmla="*/ 5405 w 10641"/>
              <a:gd name="connsiteY44" fmla="*/ 1761 h 12876"/>
              <a:gd name="connsiteX45" fmla="*/ 5892 w 10641"/>
              <a:gd name="connsiteY45" fmla="*/ 1806 h 12876"/>
              <a:gd name="connsiteX46" fmla="*/ 6541 w 10641"/>
              <a:gd name="connsiteY46" fmla="*/ 1896 h 12876"/>
              <a:gd name="connsiteX47" fmla="*/ 7189 w 10641"/>
              <a:gd name="connsiteY47" fmla="*/ 1896 h 12876"/>
              <a:gd name="connsiteX48" fmla="*/ 10539 w 10641"/>
              <a:gd name="connsiteY48" fmla="*/ 0 h 12876"/>
              <a:gd name="connsiteX49" fmla="*/ 10539 w 10641"/>
              <a:gd name="connsiteY49" fmla="*/ 901 h 12876"/>
              <a:gd name="connsiteX50" fmla="*/ 8649 w 10641"/>
              <a:gd name="connsiteY50" fmla="*/ 3887 h 12876"/>
              <a:gd name="connsiteX51" fmla="*/ 10539 w 10641"/>
              <a:gd name="connsiteY51" fmla="*/ 1622 h 12876"/>
              <a:gd name="connsiteX52" fmla="*/ 10539 w 10641"/>
              <a:gd name="connsiteY52" fmla="*/ 2342 h 12876"/>
              <a:gd name="connsiteX53" fmla="*/ 10550 w 10641"/>
              <a:gd name="connsiteY53" fmla="*/ 2342 h 12876"/>
              <a:gd name="connsiteX54" fmla="*/ 10641 w 10641"/>
              <a:gd name="connsiteY54" fmla="*/ 3619 h 12876"/>
              <a:gd name="connsiteX55" fmla="*/ 9838 w 10641"/>
              <a:gd name="connsiteY55" fmla="*/ 6467 h 12876"/>
              <a:gd name="connsiteX56" fmla="*/ 10000 w 10641"/>
              <a:gd name="connsiteY56" fmla="*/ 7553 h 12876"/>
              <a:gd name="connsiteX57" fmla="*/ 10000 w 10641"/>
              <a:gd name="connsiteY57" fmla="*/ 7553 h 12876"/>
              <a:gd name="connsiteX58" fmla="*/ 10000 w 10641"/>
              <a:gd name="connsiteY58" fmla="*/ 7553 h 12876"/>
              <a:gd name="connsiteX0" fmla="*/ 10000 w 11926"/>
              <a:gd name="connsiteY0" fmla="*/ 7553 h 12876"/>
              <a:gd name="connsiteX1" fmla="*/ 10000 w 11926"/>
              <a:gd name="connsiteY1" fmla="*/ 7553 h 12876"/>
              <a:gd name="connsiteX2" fmla="*/ 10000 w 11926"/>
              <a:gd name="connsiteY2" fmla="*/ 7915 h 12876"/>
              <a:gd name="connsiteX3" fmla="*/ 9892 w 11926"/>
              <a:gd name="connsiteY3" fmla="*/ 8277 h 12876"/>
              <a:gd name="connsiteX4" fmla="*/ 9730 w 11926"/>
              <a:gd name="connsiteY4" fmla="*/ 8548 h 12876"/>
              <a:gd name="connsiteX5" fmla="*/ 9568 w 11926"/>
              <a:gd name="connsiteY5" fmla="*/ 8820 h 12876"/>
              <a:gd name="connsiteX6" fmla="*/ 9405 w 11926"/>
              <a:gd name="connsiteY6" fmla="*/ 9046 h 12876"/>
              <a:gd name="connsiteX7" fmla="*/ 10539 w 11926"/>
              <a:gd name="connsiteY7" fmla="*/ 10901 h 12876"/>
              <a:gd name="connsiteX8" fmla="*/ 10641 w 11926"/>
              <a:gd name="connsiteY8" fmla="*/ 12876 h 12876"/>
              <a:gd name="connsiteX9" fmla="*/ 8000 w 11926"/>
              <a:gd name="connsiteY9" fmla="*/ 9770 h 12876"/>
              <a:gd name="connsiteX10" fmla="*/ 8912 w 11926"/>
              <a:gd name="connsiteY10" fmla="*/ 11712 h 12876"/>
              <a:gd name="connsiteX11" fmla="*/ 8912 w 11926"/>
              <a:gd name="connsiteY11" fmla="*/ 11712 h 12876"/>
              <a:gd name="connsiteX12" fmla="*/ 6378 w 11926"/>
              <a:gd name="connsiteY12" fmla="*/ 10584 h 12876"/>
              <a:gd name="connsiteX13" fmla="*/ 6378 w 11926"/>
              <a:gd name="connsiteY13" fmla="*/ 10584 h 12876"/>
              <a:gd name="connsiteX14" fmla="*/ 6000 w 11926"/>
              <a:gd name="connsiteY14" fmla="*/ 10901 h 12876"/>
              <a:gd name="connsiteX15" fmla="*/ 6000 w 11926"/>
              <a:gd name="connsiteY15" fmla="*/ 10901 h 12876"/>
              <a:gd name="connsiteX16" fmla="*/ 6000 w 11926"/>
              <a:gd name="connsiteY16" fmla="*/ 10901 h 12876"/>
              <a:gd name="connsiteX17" fmla="*/ 5887 w 11926"/>
              <a:gd name="connsiteY17" fmla="*/ 10901 h 12876"/>
              <a:gd name="connsiteX18" fmla="*/ 2128 w 11926"/>
              <a:gd name="connsiteY18" fmla="*/ 11712 h 12876"/>
              <a:gd name="connsiteX19" fmla="*/ 1317 w 11926"/>
              <a:gd name="connsiteY19" fmla="*/ 10901 h 12876"/>
              <a:gd name="connsiteX20" fmla="*/ 0 w 11926"/>
              <a:gd name="connsiteY20" fmla="*/ 9099 h 12876"/>
              <a:gd name="connsiteX21" fmla="*/ 1568 w 11926"/>
              <a:gd name="connsiteY21" fmla="*/ 5381 h 12876"/>
              <a:gd name="connsiteX22" fmla="*/ 865 w 11926"/>
              <a:gd name="connsiteY22" fmla="*/ 4340 h 12876"/>
              <a:gd name="connsiteX23" fmla="*/ 216 w 11926"/>
              <a:gd name="connsiteY23" fmla="*/ 3209 h 12876"/>
              <a:gd name="connsiteX24" fmla="*/ 216 w 11926"/>
              <a:gd name="connsiteY24" fmla="*/ 3209 h 12876"/>
              <a:gd name="connsiteX25" fmla="*/ 54 w 11926"/>
              <a:gd name="connsiteY25" fmla="*/ 2666 h 12876"/>
              <a:gd name="connsiteX26" fmla="*/ 0 w 11926"/>
              <a:gd name="connsiteY26" fmla="*/ 2304 h 12876"/>
              <a:gd name="connsiteX27" fmla="*/ 54 w 11926"/>
              <a:gd name="connsiteY27" fmla="*/ 2123 h 12876"/>
              <a:gd name="connsiteX28" fmla="*/ 108 w 11926"/>
              <a:gd name="connsiteY28" fmla="*/ 1987 h 12876"/>
              <a:gd name="connsiteX29" fmla="*/ 324 w 11926"/>
              <a:gd name="connsiteY29" fmla="*/ 1761 h 12876"/>
              <a:gd name="connsiteX30" fmla="*/ 541 w 11926"/>
              <a:gd name="connsiteY30" fmla="*/ 1670 h 12876"/>
              <a:gd name="connsiteX31" fmla="*/ 919 w 11926"/>
              <a:gd name="connsiteY31" fmla="*/ 1489 h 12876"/>
              <a:gd name="connsiteX32" fmla="*/ 1297 w 11926"/>
              <a:gd name="connsiteY32" fmla="*/ 1399 h 12876"/>
              <a:gd name="connsiteX33" fmla="*/ 1676 w 11926"/>
              <a:gd name="connsiteY33" fmla="*/ 1263 h 12876"/>
              <a:gd name="connsiteX34" fmla="*/ 1676 w 11926"/>
              <a:gd name="connsiteY34" fmla="*/ 1263 h 12876"/>
              <a:gd name="connsiteX35" fmla="*/ 2000 w 11926"/>
              <a:gd name="connsiteY35" fmla="*/ 1082 h 12876"/>
              <a:gd name="connsiteX36" fmla="*/ 2270 w 11926"/>
              <a:gd name="connsiteY36" fmla="*/ 991 h 12876"/>
              <a:gd name="connsiteX37" fmla="*/ 2595 w 11926"/>
              <a:gd name="connsiteY37" fmla="*/ 946 h 12876"/>
              <a:gd name="connsiteX38" fmla="*/ 2811 w 11926"/>
              <a:gd name="connsiteY38" fmla="*/ 901 h 12876"/>
              <a:gd name="connsiteX39" fmla="*/ 3027 w 11926"/>
              <a:gd name="connsiteY39" fmla="*/ 946 h 12876"/>
              <a:gd name="connsiteX40" fmla="*/ 3243 w 11926"/>
              <a:gd name="connsiteY40" fmla="*/ 991 h 12876"/>
              <a:gd name="connsiteX41" fmla="*/ 3730 w 11926"/>
              <a:gd name="connsiteY41" fmla="*/ 1218 h 12876"/>
              <a:gd name="connsiteX42" fmla="*/ 4216 w 11926"/>
              <a:gd name="connsiteY42" fmla="*/ 1399 h 12876"/>
              <a:gd name="connsiteX43" fmla="*/ 4973 w 11926"/>
              <a:gd name="connsiteY43" fmla="*/ 1670 h 12876"/>
              <a:gd name="connsiteX44" fmla="*/ 5405 w 11926"/>
              <a:gd name="connsiteY44" fmla="*/ 1761 h 12876"/>
              <a:gd name="connsiteX45" fmla="*/ 5892 w 11926"/>
              <a:gd name="connsiteY45" fmla="*/ 1806 h 12876"/>
              <a:gd name="connsiteX46" fmla="*/ 6541 w 11926"/>
              <a:gd name="connsiteY46" fmla="*/ 1896 h 12876"/>
              <a:gd name="connsiteX47" fmla="*/ 7189 w 11926"/>
              <a:gd name="connsiteY47" fmla="*/ 1896 h 12876"/>
              <a:gd name="connsiteX48" fmla="*/ 10539 w 11926"/>
              <a:gd name="connsiteY48" fmla="*/ 0 h 12876"/>
              <a:gd name="connsiteX49" fmla="*/ 10539 w 11926"/>
              <a:gd name="connsiteY49" fmla="*/ 901 h 12876"/>
              <a:gd name="connsiteX50" fmla="*/ 11926 w 11926"/>
              <a:gd name="connsiteY50" fmla="*/ 1622 h 12876"/>
              <a:gd name="connsiteX51" fmla="*/ 10539 w 11926"/>
              <a:gd name="connsiteY51" fmla="*/ 1622 h 12876"/>
              <a:gd name="connsiteX52" fmla="*/ 10539 w 11926"/>
              <a:gd name="connsiteY52" fmla="*/ 2342 h 12876"/>
              <a:gd name="connsiteX53" fmla="*/ 10550 w 11926"/>
              <a:gd name="connsiteY53" fmla="*/ 2342 h 12876"/>
              <a:gd name="connsiteX54" fmla="*/ 10641 w 11926"/>
              <a:gd name="connsiteY54" fmla="*/ 3619 h 12876"/>
              <a:gd name="connsiteX55" fmla="*/ 9838 w 11926"/>
              <a:gd name="connsiteY55" fmla="*/ 6467 h 12876"/>
              <a:gd name="connsiteX56" fmla="*/ 10000 w 11926"/>
              <a:gd name="connsiteY56" fmla="*/ 7553 h 12876"/>
              <a:gd name="connsiteX57" fmla="*/ 10000 w 11926"/>
              <a:gd name="connsiteY57" fmla="*/ 7553 h 12876"/>
              <a:gd name="connsiteX58" fmla="*/ 10000 w 11926"/>
              <a:gd name="connsiteY58" fmla="*/ 7553 h 12876"/>
              <a:gd name="connsiteX0" fmla="*/ 10000 w 11926"/>
              <a:gd name="connsiteY0" fmla="*/ 7553 h 12876"/>
              <a:gd name="connsiteX1" fmla="*/ 10000 w 11926"/>
              <a:gd name="connsiteY1" fmla="*/ 7553 h 12876"/>
              <a:gd name="connsiteX2" fmla="*/ 10000 w 11926"/>
              <a:gd name="connsiteY2" fmla="*/ 7915 h 12876"/>
              <a:gd name="connsiteX3" fmla="*/ 9892 w 11926"/>
              <a:gd name="connsiteY3" fmla="*/ 8277 h 12876"/>
              <a:gd name="connsiteX4" fmla="*/ 9730 w 11926"/>
              <a:gd name="connsiteY4" fmla="*/ 8548 h 12876"/>
              <a:gd name="connsiteX5" fmla="*/ 9568 w 11926"/>
              <a:gd name="connsiteY5" fmla="*/ 8820 h 12876"/>
              <a:gd name="connsiteX6" fmla="*/ 9405 w 11926"/>
              <a:gd name="connsiteY6" fmla="*/ 9046 h 12876"/>
              <a:gd name="connsiteX7" fmla="*/ 10539 w 11926"/>
              <a:gd name="connsiteY7" fmla="*/ 10901 h 12876"/>
              <a:gd name="connsiteX8" fmla="*/ 10641 w 11926"/>
              <a:gd name="connsiteY8" fmla="*/ 12876 h 12876"/>
              <a:gd name="connsiteX9" fmla="*/ 8000 w 11926"/>
              <a:gd name="connsiteY9" fmla="*/ 9770 h 12876"/>
              <a:gd name="connsiteX10" fmla="*/ 8912 w 11926"/>
              <a:gd name="connsiteY10" fmla="*/ 11712 h 12876"/>
              <a:gd name="connsiteX11" fmla="*/ 8912 w 11926"/>
              <a:gd name="connsiteY11" fmla="*/ 11712 h 12876"/>
              <a:gd name="connsiteX12" fmla="*/ 6378 w 11926"/>
              <a:gd name="connsiteY12" fmla="*/ 10584 h 12876"/>
              <a:gd name="connsiteX13" fmla="*/ 6378 w 11926"/>
              <a:gd name="connsiteY13" fmla="*/ 10584 h 12876"/>
              <a:gd name="connsiteX14" fmla="*/ 6000 w 11926"/>
              <a:gd name="connsiteY14" fmla="*/ 10901 h 12876"/>
              <a:gd name="connsiteX15" fmla="*/ 6000 w 11926"/>
              <a:gd name="connsiteY15" fmla="*/ 10901 h 12876"/>
              <a:gd name="connsiteX16" fmla="*/ 6000 w 11926"/>
              <a:gd name="connsiteY16" fmla="*/ 10901 h 12876"/>
              <a:gd name="connsiteX17" fmla="*/ 5887 w 11926"/>
              <a:gd name="connsiteY17" fmla="*/ 10901 h 12876"/>
              <a:gd name="connsiteX18" fmla="*/ 0 w 11926"/>
              <a:gd name="connsiteY18" fmla="*/ 10901 h 12876"/>
              <a:gd name="connsiteX19" fmla="*/ 1317 w 11926"/>
              <a:gd name="connsiteY19" fmla="*/ 10901 h 12876"/>
              <a:gd name="connsiteX20" fmla="*/ 0 w 11926"/>
              <a:gd name="connsiteY20" fmla="*/ 9099 h 12876"/>
              <a:gd name="connsiteX21" fmla="*/ 1568 w 11926"/>
              <a:gd name="connsiteY21" fmla="*/ 5381 h 12876"/>
              <a:gd name="connsiteX22" fmla="*/ 865 w 11926"/>
              <a:gd name="connsiteY22" fmla="*/ 4340 h 12876"/>
              <a:gd name="connsiteX23" fmla="*/ 216 w 11926"/>
              <a:gd name="connsiteY23" fmla="*/ 3209 h 12876"/>
              <a:gd name="connsiteX24" fmla="*/ 216 w 11926"/>
              <a:gd name="connsiteY24" fmla="*/ 3209 h 12876"/>
              <a:gd name="connsiteX25" fmla="*/ 54 w 11926"/>
              <a:gd name="connsiteY25" fmla="*/ 2666 h 12876"/>
              <a:gd name="connsiteX26" fmla="*/ 0 w 11926"/>
              <a:gd name="connsiteY26" fmla="*/ 2304 h 12876"/>
              <a:gd name="connsiteX27" fmla="*/ 54 w 11926"/>
              <a:gd name="connsiteY27" fmla="*/ 2123 h 12876"/>
              <a:gd name="connsiteX28" fmla="*/ 108 w 11926"/>
              <a:gd name="connsiteY28" fmla="*/ 1987 h 12876"/>
              <a:gd name="connsiteX29" fmla="*/ 324 w 11926"/>
              <a:gd name="connsiteY29" fmla="*/ 1761 h 12876"/>
              <a:gd name="connsiteX30" fmla="*/ 541 w 11926"/>
              <a:gd name="connsiteY30" fmla="*/ 1670 h 12876"/>
              <a:gd name="connsiteX31" fmla="*/ 919 w 11926"/>
              <a:gd name="connsiteY31" fmla="*/ 1489 h 12876"/>
              <a:gd name="connsiteX32" fmla="*/ 1297 w 11926"/>
              <a:gd name="connsiteY32" fmla="*/ 1399 h 12876"/>
              <a:gd name="connsiteX33" fmla="*/ 1676 w 11926"/>
              <a:gd name="connsiteY33" fmla="*/ 1263 h 12876"/>
              <a:gd name="connsiteX34" fmla="*/ 1676 w 11926"/>
              <a:gd name="connsiteY34" fmla="*/ 1263 h 12876"/>
              <a:gd name="connsiteX35" fmla="*/ 2000 w 11926"/>
              <a:gd name="connsiteY35" fmla="*/ 1082 h 12876"/>
              <a:gd name="connsiteX36" fmla="*/ 2270 w 11926"/>
              <a:gd name="connsiteY36" fmla="*/ 991 h 12876"/>
              <a:gd name="connsiteX37" fmla="*/ 2595 w 11926"/>
              <a:gd name="connsiteY37" fmla="*/ 946 h 12876"/>
              <a:gd name="connsiteX38" fmla="*/ 2811 w 11926"/>
              <a:gd name="connsiteY38" fmla="*/ 901 h 12876"/>
              <a:gd name="connsiteX39" fmla="*/ 3027 w 11926"/>
              <a:gd name="connsiteY39" fmla="*/ 946 h 12876"/>
              <a:gd name="connsiteX40" fmla="*/ 3243 w 11926"/>
              <a:gd name="connsiteY40" fmla="*/ 991 h 12876"/>
              <a:gd name="connsiteX41" fmla="*/ 3730 w 11926"/>
              <a:gd name="connsiteY41" fmla="*/ 1218 h 12876"/>
              <a:gd name="connsiteX42" fmla="*/ 4216 w 11926"/>
              <a:gd name="connsiteY42" fmla="*/ 1399 h 12876"/>
              <a:gd name="connsiteX43" fmla="*/ 4973 w 11926"/>
              <a:gd name="connsiteY43" fmla="*/ 1670 h 12876"/>
              <a:gd name="connsiteX44" fmla="*/ 5405 w 11926"/>
              <a:gd name="connsiteY44" fmla="*/ 1761 h 12876"/>
              <a:gd name="connsiteX45" fmla="*/ 5892 w 11926"/>
              <a:gd name="connsiteY45" fmla="*/ 1806 h 12876"/>
              <a:gd name="connsiteX46" fmla="*/ 6541 w 11926"/>
              <a:gd name="connsiteY46" fmla="*/ 1896 h 12876"/>
              <a:gd name="connsiteX47" fmla="*/ 7189 w 11926"/>
              <a:gd name="connsiteY47" fmla="*/ 1896 h 12876"/>
              <a:gd name="connsiteX48" fmla="*/ 10539 w 11926"/>
              <a:gd name="connsiteY48" fmla="*/ 0 h 12876"/>
              <a:gd name="connsiteX49" fmla="*/ 10539 w 11926"/>
              <a:gd name="connsiteY49" fmla="*/ 901 h 12876"/>
              <a:gd name="connsiteX50" fmla="*/ 11926 w 11926"/>
              <a:gd name="connsiteY50" fmla="*/ 1622 h 12876"/>
              <a:gd name="connsiteX51" fmla="*/ 10539 w 11926"/>
              <a:gd name="connsiteY51" fmla="*/ 1622 h 12876"/>
              <a:gd name="connsiteX52" fmla="*/ 10539 w 11926"/>
              <a:gd name="connsiteY52" fmla="*/ 2342 h 12876"/>
              <a:gd name="connsiteX53" fmla="*/ 10550 w 11926"/>
              <a:gd name="connsiteY53" fmla="*/ 2342 h 12876"/>
              <a:gd name="connsiteX54" fmla="*/ 10641 w 11926"/>
              <a:gd name="connsiteY54" fmla="*/ 3619 h 12876"/>
              <a:gd name="connsiteX55" fmla="*/ 9838 w 11926"/>
              <a:gd name="connsiteY55" fmla="*/ 6467 h 12876"/>
              <a:gd name="connsiteX56" fmla="*/ 10000 w 11926"/>
              <a:gd name="connsiteY56" fmla="*/ 7553 h 12876"/>
              <a:gd name="connsiteX57" fmla="*/ 10000 w 11926"/>
              <a:gd name="connsiteY57" fmla="*/ 7553 h 12876"/>
              <a:gd name="connsiteX58" fmla="*/ 10000 w 11926"/>
              <a:gd name="connsiteY58" fmla="*/ 7553 h 12876"/>
              <a:gd name="connsiteX0" fmla="*/ 10000 w 11926"/>
              <a:gd name="connsiteY0" fmla="*/ 7553 h 12876"/>
              <a:gd name="connsiteX1" fmla="*/ 10000 w 11926"/>
              <a:gd name="connsiteY1" fmla="*/ 7553 h 12876"/>
              <a:gd name="connsiteX2" fmla="*/ 10000 w 11926"/>
              <a:gd name="connsiteY2" fmla="*/ 7915 h 12876"/>
              <a:gd name="connsiteX3" fmla="*/ 9892 w 11926"/>
              <a:gd name="connsiteY3" fmla="*/ 8277 h 12876"/>
              <a:gd name="connsiteX4" fmla="*/ 9730 w 11926"/>
              <a:gd name="connsiteY4" fmla="*/ 8548 h 12876"/>
              <a:gd name="connsiteX5" fmla="*/ 9568 w 11926"/>
              <a:gd name="connsiteY5" fmla="*/ 8820 h 12876"/>
              <a:gd name="connsiteX6" fmla="*/ 9405 w 11926"/>
              <a:gd name="connsiteY6" fmla="*/ 9046 h 12876"/>
              <a:gd name="connsiteX7" fmla="*/ 10539 w 11926"/>
              <a:gd name="connsiteY7" fmla="*/ 10901 h 12876"/>
              <a:gd name="connsiteX8" fmla="*/ 10641 w 11926"/>
              <a:gd name="connsiteY8" fmla="*/ 12876 h 12876"/>
              <a:gd name="connsiteX9" fmla="*/ 8000 w 11926"/>
              <a:gd name="connsiteY9" fmla="*/ 9770 h 12876"/>
              <a:gd name="connsiteX10" fmla="*/ 8912 w 11926"/>
              <a:gd name="connsiteY10" fmla="*/ 11712 h 12876"/>
              <a:gd name="connsiteX11" fmla="*/ 8912 w 11926"/>
              <a:gd name="connsiteY11" fmla="*/ 11712 h 12876"/>
              <a:gd name="connsiteX12" fmla="*/ 6378 w 11926"/>
              <a:gd name="connsiteY12" fmla="*/ 10584 h 12876"/>
              <a:gd name="connsiteX13" fmla="*/ 6378 w 11926"/>
              <a:gd name="connsiteY13" fmla="*/ 10584 h 12876"/>
              <a:gd name="connsiteX14" fmla="*/ 6000 w 11926"/>
              <a:gd name="connsiteY14" fmla="*/ 10901 h 12876"/>
              <a:gd name="connsiteX15" fmla="*/ 6000 w 11926"/>
              <a:gd name="connsiteY15" fmla="*/ 10901 h 12876"/>
              <a:gd name="connsiteX16" fmla="*/ 6000 w 11926"/>
              <a:gd name="connsiteY16" fmla="*/ 10901 h 12876"/>
              <a:gd name="connsiteX17" fmla="*/ 5887 w 11926"/>
              <a:gd name="connsiteY17" fmla="*/ 10901 h 12876"/>
              <a:gd name="connsiteX18" fmla="*/ 0 w 11926"/>
              <a:gd name="connsiteY18" fmla="*/ 10901 h 12876"/>
              <a:gd name="connsiteX19" fmla="*/ 1317 w 11926"/>
              <a:gd name="connsiteY19" fmla="*/ 10901 h 12876"/>
              <a:gd name="connsiteX20" fmla="*/ 0 w 11926"/>
              <a:gd name="connsiteY20" fmla="*/ 9099 h 12876"/>
              <a:gd name="connsiteX21" fmla="*/ 1568 w 11926"/>
              <a:gd name="connsiteY21" fmla="*/ 5381 h 12876"/>
              <a:gd name="connsiteX22" fmla="*/ 865 w 11926"/>
              <a:gd name="connsiteY22" fmla="*/ 4340 h 12876"/>
              <a:gd name="connsiteX23" fmla="*/ 216 w 11926"/>
              <a:gd name="connsiteY23" fmla="*/ 3209 h 12876"/>
              <a:gd name="connsiteX24" fmla="*/ 216 w 11926"/>
              <a:gd name="connsiteY24" fmla="*/ 3209 h 12876"/>
              <a:gd name="connsiteX25" fmla="*/ 54 w 11926"/>
              <a:gd name="connsiteY25" fmla="*/ 2666 h 12876"/>
              <a:gd name="connsiteX26" fmla="*/ 0 w 11926"/>
              <a:gd name="connsiteY26" fmla="*/ 2304 h 12876"/>
              <a:gd name="connsiteX27" fmla="*/ 54 w 11926"/>
              <a:gd name="connsiteY27" fmla="*/ 2123 h 12876"/>
              <a:gd name="connsiteX28" fmla="*/ 108 w 11926"/>
              <a:gd name="connsiteY28" fmla="*/ 1987 h 12876"/>
              <a:gd name="connsiteX29" fmla="*/ 324 w 11926"/>
              <a:gd name="connsiteY29" fmla="*/ 1761 h 12876"/>
              <a:gd name="connsiteX30" fmla="*/ 541 w 11926"/>
              <a:gd name="connsiteY30" fmla="*/ 1670 h 12876"/>
              <a:gd name="connsiteX31" fmla="*/ 919 w 11926"/>
              <a:gd name="connsiteY31" fmla="*/ 1489 h 12876"/>
              <a:gd name="connsiteX32" fmla="*/ 1297 w 11926"/>
              <a:gd name="connsiteY32" fmla="*/ 1399 h 12876"/>
              <a:gd name="connsiteX33" fmla="*/ 1676 w 11926"/>
              <a:gd name="connsiteY33" fmla="*/ 1263 h 12876"/>
              <a:gd name="connsiteX34" fmla="*/ 1676 w 11926"/>
              <a:gd name="connsiteY34" fmla="*/ 1263 h 12876"/>
              <a:gd name="connsiteX35" fmla="*/ 2000 w 11926"/>
              <a:gd name="connsiteY35" fmla="*/ 1082 h 12876"/>
              <a:gd name="connsiteX36" fmla="*/ 2270 w 11926"/>
              <a:gd name="connsiteY36" fmla="*/ 991 h 12876"/>
              <a:gd name="connsiteX37" fmla="*/ 2595 w 11926"/>
              <a:gd name="connsiteY37" fmla="*/ 946 h 12876"/>
              <a:gd name="connsiteX38" fmla="*/ 2811 w 11926"/>
              <a:gd name="connsiteY38" fmla="*/ 901 h 12876"/>
              <a:gd name="connsiteX39" fmla="*/ 3027 w 11926"/>
              <a:gd name="connsiteY39" fmla="*/ 946 h 12876"/>
              <a:gd name="connsiteX40" fmla="*/ 3243 w 11926"/>
              <a:gd name="connsiteY40" fmla="*/ 991 h 12876"/>
              <a:gd name="connsiteX41" fmla="*/ 3730 w 11926"/>
              <a:gd name="connsiteY41" fmla="*/ 1218 h 12876"/>
              <a:gd name="connsiteX42" fmla="*/ 4216 w 11926"/>
              <a:gd name="connsiteY42" fmla="*/ 1399 h 12876"/>
              <a:gd name="connsiteX43" fmla="*/ 4973 w 11926"/>
              <a:gd name="connsiteY43" fmla="*/ 1670 h 12876"/>
              <a:gd name="connsiteX44" fmla="*/ 5405 w 11926"/>
              <a:gd name="connsiteY44" fmla="*/ 1761 h 12876"/>
              <a:gd name="connsiteX45" fmla="*/ 5892 w 11926"/>
              <a:gd name="connsiteY45" fmla="*/ 1806 h 12876"/>
              <a:gd name="connsiteX46" fmla="*/ 6541 w 11926"/>
              <a:gd name="connsiteY46" fmla="*/ 1896 h 12876"/>
              <a:gd name="connsiteX47" fmla="*/ 7189 w 11926"/>
              <a:gd name="connsiteY47" fmla="*/ 1896 h 12876"/>
              <a:gd name="connsiteX48" fmla="*/ 10539 w 11926"/>
              <a:gd name="connsiteY48" fmla="*/ 0 h 12876"/>
              <a:gd name="connsiteX49" fmla="*/ 10539 w 11926"/>
              <a:gd name="connsiteY49" fmla="*/ 901 h 12876"/>
              <a:gd name="connsiteX50" fmla="*/ 11926 w 11926"/>
              <a:gd name="connsiteY50" fmla="*/ 1622 h 12876"/>
              <a:gd name="connsiteX51" fmla="*/ 10539 w 11926"/>
              <a:gd name="connsiteY51" fmla="*/ 1622 h 12876"/>
              <a:gd name="connsiteX52" fmla="*/ 10539 w 11926"/>
              <a:gd name="connsiteY52" fmla="*/ 2342 h 12876"/>
              <a:gd name="connsiteX53" fmla="*/ 10550 w 11926"/>
              <a:gd name="connsiteY53" fmla="*/ 2342 h 12876"/>
              <a:gd name="connsiteX54" fmla="*/ 10641 w 11926"/>
              <a:gd name="connsiteY54" fmla="*/ 3619 h 12876"/>
              <a:gd name="connsiteX55" fmla="*/ 9838 w 11926"/>
              <a:gd name="connsiteY55" fmla="*/ 6467 h 12876"/>
              <a:gd name="connsiteX56" fmla="*/ 10000 w 11926"/>
              <a:gd name="connsiteY56" fmla="*/ 7553 h 12876"/>
              <a:gd name="connsiteX57" fmla="*/ 10000 w 11926"/>
              <a:gd name="connsiteY57" fmla="*/ 7553 h 12876"/>
              <a:gd name="connsiteX58" fmla="*/ 10000 w 11926"/>
              <a:gd name="connsiteY58" fmla="*/ 7553 h 12876"/>
              <a:gd name="connsiteX0" fmla="*/ 10000 w 11926"/>
              <a:gd name="connsiteY0" fmla="*/ 7553 h 12876"/>
              <a:gd name="connsiteX1" fmla="*/ 10000 w 11926"/>
              <a:gd name="connsiteY1" fmla="*/ 7553 h 12876"/>
              <a:gd name="connsiteX2" fmla="*/ 10000 w 11926"/>
              <a:gd name="connsiteY2" fmla="*/ 7915 h 12876"/>
              <a:gd name="connsiteX3" fmla="*/ 9892 w 11926"/>
              <a:gd name="connsiteY3" fmla="*/ 8277 h 12876"/>
              <a:gd name="connsiteX4" fmla="*/ 9730 w 11926"/>
              <a:gd name="connsiteY4" fmla="*/ 8548 h 12876"/>
              <a:gd name="connsiteX5" fmla="*/ 9568 w 11926"/>
              <a:gd name="connsiteY5" fmla="*/ 8820 h 12876"/>
              <a:gd name="connsiteX6" fmla="*/ 9405 w 11926"/>
              <a:gd name="connsiteY6" fmla="*/ 9046 h 12876"/>
              <a:gd name="connsiteX7" fmla="*/ 10539 w 11926"/>
              <a:gd name="connsiteY7" fmla="*/ 10901 h 12876"/>
              <a:gd name="connsiteX8" fmla="*/ 10641 w 11926"/>
              <a:gd name="connsiteY8" fmla="*/ 12876 h 12876"/>
              <a:gd name="connsiteX9" fmla="*/ 8000 w 11926"/>
              <a:gd name="connsiteY9" fmla="*/ 9770 h 12876"/>
              <a:gd name="connsiteX10" fmla="*/ 8912 w 11926"/>
              <a:gd name="connsiteY10" fmla="*/ 11712 h 12876"/>
              <a:gd name="connsiteX11" fmla="*/ 8912 w 11926"/>
              <a:gd name="connsiteY11" fmla="*/ 11712 h 12876"/>
              <a:gd name="connsiteX12" fmla="*/ 6378 w 11926"/>
              <a:gd name="connsiteY12" fmla="*/ 10584 h 12876"/>
              <a:gd name="connsiteX13" fmla="*/ 6378 w 11926"/>
              <a:gd name="connsiteY13" fmla="*/ 10584 h 12876"/>
              <a:gd name="connsiteX14" fmla="*/ 6000 w 11926"/>
              <a:gd name="connsiteY14" fmla="*/ 10901 h 12876"/>
              <a:gd name="connsiteX15" fmla="*/ 6000 w 11926"/>
              <a:gd name="connsiteY15" fmla="*/ 10901 h 12876"/>
              <a:gd name="connsiteX16" fmla="*/ 6000 w 11926"/>
              <a:gd name="connsiteY16" fmla="*/ 10901 h 12876"/>
              <a:gd name="connsiteX17" fmla="*/ 5383 w 11926"/>
              <a:gd name="connsiteY17" fmla="*/ 9099 h 12876"/>
              <a:gd name="connsiteX18" fmla="*/ 0 w 11926"/>
              <a:gd name="connsiteY18" fmla="*/ 10901 h 12876"/>
              <a:gd name="connsiteX19" fmla="*/ 1317 w 11926"/>
              <a:gd name="connsiteY19" fmla="*/ 10901 h 12876"/>
              <a:gd name="connsiteX20" fmla="*/ 0 w 11926"/>
              <a:gd name="connsiteY20" fmla="*/ 9099 h 12876"/>
              <a:gd name="connsiteX21" fmla="*/ 1568 w 11926"/>
              <a:gd name="connsiteY21" fmla="*/ 5381 h 12876"/>
              <a:gd name="connsiteX22" fmla="*/ 865 w 11926"/>
              <a:gd name="connsiteY22" fmla="*/ 4340 h 12876"/>
              <a:gd name="connsiteX23" fmla="*/ 216 w 11926"/>
              <a:gd name="connsiteY23" fmla="*/ 3209 h 12876"/>
              <a:gd name="connsiteX24" fmla="*/ 216 w 11926"/>
              <a:gd name="connsiteY24" fmla="*/ 3209 h 12876"/>
              <a:gd name="connsiteX25" fmla="*/ 54 w 11926"/>
              <a:gd name="connsiteY25" fmla="*/ 2666 h 12876"/>
              <a:gd name="connsiteX26" fmla="*/ 0 w 11926"/>
              <a:gd name="connsiteY26" fmla="*/ 2304 h 12876"/>
              <a:gd name="connsiteX27" fmla="*/ 54 w 11926"/>
              <a:gd name="connsiteY27" fmla="*/ 2123 h 12876"/>
              <a:gd name="connsiteX28" fmla="*/ 108 w 11926"/>
              <a:gd name="connsiteY28" fmla="*/ 1987 h 12876"/>
              <a:gd name="connsiteX29" fmla="*/ 324 w 11926"/>
              <a:gd name="connsiteY29" fmla="*/ 1761 h 12876"/>
              <a:gd name="connsiteX30" fmla="*/ 541 w 11926"/>
              <a:gd name="connsiteY30" fmla="*/ 1670 h 12876"/>
              <a:gd name="connsiteX31" fmla="*/ 919 w 11926"/>
              <a:gd name="connsiteY31" fmla="*/ 1489 h 12876"/>
              <a:gd name="connsiteX32" fmla="*/ 1297 w 11926"/>
              <a:gd name="connsiteY32" fmla="*/ 1399 h 12876"/>
              <a:gd name="connsiteX33" fmla="*/ 1676 w 11926"/>
              <a:gd name="connsiteY33" fmla="*/ 1263 h 12876"/>
              <a:gd name="connsiteX34" fmla="*/ 1676 w 11926"/>
              <a:gd name="connsiteY34" fmla="*/ 1263 h 12876"/>
              <a:gd name="connsiteX35" fmla="*/ 2000 w 11926"/>
              <a:gd name="connsiteY35" fmla="*/ 1082 h 12876"/>
              <a:gd name="connsiteX36" fmla="*/ 2270 w 11926"/>
              <a:gd name="connsiteY36" fmla="*/ 991 h 12876"/>
              <a:gd name="connsiteX37" fmla="*/ 2595 w 11926"/>
              <a:gd name="connsiteY37" fmla="*/ 946 h 12876"/>
              <a:gd name="connsiteX38" fmla="*/ 2811 w 11926"/>
              <a:gd name="connsiteY38" fmla="*/ 901 h 12876"/>
              <a:gd name="connsiteX39" fmla="*/ 3027 w 11926"/>
              <a:gd name="connsiteY39" fmla="*/ 946 h 12876"/>
              <a:gd name="connsiteX40" fmla="*/ 3243 w 11926"/>
              <a:gd name="connsiteY40" fmla="*/ 991 h 12876"/>
              <a:gd name="connsiteX41" fmla="*/ 3730 w 11926"/>
              <a:gd name="connsiteY41" fmla="*/ 1218 h 12876"/>
              <a:gd name="connsiteX42" fmla="*/ 4216 w 11926"/>
              <a:gd name="connsiteY42" fmla="*/ 1399 h 12876"/>
              <a:gd name="connsiteX43" fmla="*/ 4973 w 11926"/>
              <a:gd name="connsiteY43" fmla="*/ 1670 h 12876"/>
              <a:gd name="connsiteX44" fmla="*/ 5405 w 11926"/>
              <a:gd name="connsiteY44" fmla="*/ 1761 h 12876"/>
              <a:gd name="connsiteX45" fmla="*/ 5892 w 11926"/>
              <a:gd name="connsiteY45" fmla="*/ 1806 h 12876"/>
              <a:gd name="connsiteX46" fmla="*/ 6541 w 11926"/>
              <a:gd name="connsiteY46" fmla="*/ 1896 h 12876"/>
              <a:gd name="connsiteX47" fmla="*/ 7189 w 11926"/>
              <a:gd name="connsiteY47" fmla="*/ 1896 h 12876"/>
              <a:gd name="connsiteX48" fmla="*/ 10539 w 11926"/>
              <a:gd name="connsiteY48" fmla="*/ 0 h 12876"/>
              <a:gd name="connsiteX49" fmla="*/ 10539 w 11926"/>
              <a:gd name="connsiteY49" fmla="*/ 901 h 12876"/>
              <a:gd name="connsiteX50" fmla="*/ 11926 w 11926"/>
              <a:gd name="connsiteY50" fmla="*/ 1622 h 12876"/>
              <a:gd name="connsiteX51" fmla="*/ 10539 w 11926"/>
              <a:gd name="connsiteY51" fmla="*/ 1622 h 12876"/>
              <a:gd name="connsiteX52" fmla="*/ 10539 w 11926"/>
              <a:gd name="connsiteY52" fmla="*/ 2342 h 12876"/>
              <a:gd name="connsiteX53" fmla="*/ 10550 w 11926"/>
              <a:gd name="connsiteY53" fmla="*/ 2342 h 12876"/>
              <a:gd name="connsiteX54" fmla="*/ 10641 w 11926"/>
              <a:gd name="connsiteY54" fmla="*/ 3619 h 12876"/>
              <a:gd name="connsiteX55" fmla="*/ 9838 w 11926"/>
              <a:gd name="connsiteY55" fmla="*/ 6467 h 12876"/>
              <a:gd name="connsiteX56" fmla="*/ 10000 w 11926"/>
              <a:gd name="connsiteY56" fmla="*/ 7553 h 12876"/>
              <a:gd name="connsiteX57" fmla="*/ 10000 w 11926"/>
              <a:gd name="connsiteY57" fmla="*/ 7553 h 12876"/>
              <a:gd name="connsiteX58" fmla="*/ 10000 w 11926"/>
              <a:gd name="connsiteY58" fmla="*/ 7553 h 12876"/>
              <a:gd name="connsiteX0" fmla="*/ 10000 w 11926"/>
              <a:gd name="connsiteY0" fmla="*/ 7553 h 12876"/>
              <a:gd name="connsiteX1" fmla="*/ 10000 w 11926"/>
              <a:gd name="connsiteY1" fmla="*/ 7553 h 12876"/>
              <a:gd name="connsiteX2" fmla="*/ 10000 w 11926"/>
              <a:gd name="connsiteY2" fmla="*/ 7915 h 12876"/>
              <a:gd name="connsiteX3" fmla="*/ 9892 w 11926"/>
              <a:gd name="connsiteY3" fmla="*/ 8277 h 12876"/>
              <a:gd name="connsiteX4" fmla="*/ 9730 w 11926"/>
              <a:gd name="connsiteY4" fmla="*/ 8548 h 12876"/>
              <a:gd name="connsiteX5" fmla="*/ 9568 w 11926"/>
              <a:gd name="connsiteY5" fmla="*/ 8820 h 12876"/>
              <a:gd name="connsiteX6" fmla="*/ 9405 w 11926"/>
              <a:gd name="connsiteY6" fmla="*/ 9046 h 12876"/>
              <a:gd name="connsiteX7" fmla="*/ 10539 w 11926"/>
              <a:gd name="connsiteY7" fmla="*/ 10901 h 12876"/>
              <a:gd name="connsiteX8" fmla="*/ 10641 w 11926"/>
              <a:gd name="connsiteY8" fmla="*/ 12876 h 12876"/>
              <a:gd name="connsiteX9" fmla="*/ 8000 w 11926"/>
              <a:gd name="connsiteY9" fmla="*/ 9770 h 12876"/>
              <a:gd name="connsiteX10" fmla="*/ 8912 w 11926"/>
              <a:gd name="connsiteY10" fmla="*/ 11712 h 12876"/>
              <a:gd name="connsiteX11" fmla="*/ 8912 w 11926"/>
              <a:gd name="connsiteY11" fmla="*/ 11712 h 12876"/>
              <a:gd name="connsiteX12" fmla="*/ 6378 w 11926"/>
              <a:gd name="connsiteY12" fmla="*/ 10584 h 12876"/>
              <a:gd name="connsiteX13" fmla="*/ 6378 w 11926"/>
              <a:gd name="connsiteY13" fmla="*/ 10584 h 12876"/>
              <a:gd name="connsiteX14" fmla="*/ 6000 w 11926"/>
              <a:gd name="connsiteY14" fmla="*/ 10901 h 12876"/>
              <a:gd name="connsiteX15" fmla="*/ 6000 w 11926"/>
              <a:gd name="connsiteY15" fmla="*/ 10901 h 12876"/>
              <a:gd name="connsiteX16" fmla="*/ 6000 w 11926"/>
              <a:gd name="connsiteY16" fmla="*/ 10901 h 12876"/>
              <a:gd name="connsiteX17" fmla="*/ 5383 w 11926"/>
              <a:gd name="connsiteY17" fmla="*/ 9099 h 12876"/>
              <a:gd name="connsiteX18" fmla="*/ 0 w 11926"/>
              <a:gd name="connsiteY18" fmla="*/ 10901 h 12876"/>
              <a:gd name="connsiteX19" fmla="*/ 1317 w 11926"/>
              <a:gd name="connsiteY19" fmla="*/ 10901 h 12876"/>
              <a:gd name="connsiteX20" fmla="*/ 0 w 11926"/>
              <a:gd name="connsiteY20" fmla="*/ 9099 h 12876"/>
              <a:gd name="connsiteX21" fmla="*/ 2324 w 11926"/>
              <a:gd name="connsiteY21" fmla="*/ 5766 h 12876"/>
              <a:gd name="connsiteX22" fmla="*/ 865 w 11926"/>
              <a:gd name="connsiteY22" fmla="*/ 4340 h 12876"/>
              <a:gd name="connsiteX23" fmla="*/ 216 w 11926"/>
              <a:gd name="connsiteY23" fmla="*/ 3209 h 12876"/>
              <a:gd name="connsiteX24" fmla="*/ 216 w 11926"/>
              <a:gd name="connsiteY24" fmla="*/ 3209 h 12876"/>
              <a:gd name="connsiteX25" fmla="*/ 54 w 11926"/>
              <a:gd name="connsiteY25" fmla="*/ 2666 h 12876"/>
              <a:gd name="connsiteX26" fmla="*/ 0 w 11926"/>
              <a:gd name="connsiteY26" fmla="*/ 2304 h 12876"/>
              <a:gd name="connsiteX27" fmla="*/ 54 w 11926"/>
              <a:gd name="connsiteY27" fmla="*/ 2123 h 12876"/>
              <a:gd name="connsiteX28" fmla="*/ 108 w 11926"/>
              <a:gd name="connsiteY28" fmla="*/ 1987 h 12876"/>
              <a:gd name="connsiteX29" fmla="*/ 324 w 11926"/>
              <a:gd name="connsiteY29" fmla="*/ 1761 h 12876"/>
              <a:gd name="connsiteX30" fmla="*/ 541 w 11926"/>
              <a:gd name="connsiteY30" fmla="*/ 1670 h 12876"/>
              <a:gd name="connsiteX31" fmla="*/ 919 w 11926"/>
              <a:gd name="connsiteY31" fmla="*/ 1489 h 12876"/>
              <a:gd name="connsiteX32" fmla="*/ 1297 w 11926"/>
              <a:gd name="connsiteY32" fmla="*/ 1399 h 12876"/>
              <a:gd name="connsiteX33" fmla="*/ 1676 w 11926"/>
              <a:gd name="connsiteY33" fmla="*/ 1263 h 12876"/>
              <a:gd name="connsiteX34" fmla="*/ 1676 w 11926"/>
              <a:gd name="connsiteY34" fmla="*/ 1263 h 12876"/>
              <a:gd name="connsiteX35" fmla="*/ 2000 w 11926"/>
              <a:gd name="connsiteY35" fmla="*/ 1082 h 12876"/>
              <a:gd name="connsiteX36" fmla="*/ 2270 w 11926"/>
              <a:gd name="connsiteY36" fmla="*/ 991 h 12876"/>
              <a:gd name="connsiteX37" fmla="*/ 2595 w 11926"/>
              <a:gd name="connsiteY37" fmla="*/ 946 h 12876"/>
              <a:gd name="connsiteX38" fmla="*/ 2811 w 11926"/>
              <a:gd name="connsiteY38" fmla="*/ 901 h 12876"/>
              <a:gd name="connsiteX39" fmla="*/ 3027 w 11926"/>
              <a:gd name="connsiteY39" fmla="*/ 946 h 12876"/>
              <a:gd name="connsiteX40" fmla="*/ 3243 w 11926"/>
              <a:gd name="connsiteY40" fmla="*/ 991 h 12876"/>
              <a:gd name="connsiteX41" fmla="*/ 3730 w 11926"/>
              <a:gd name="connsiteY41" fmla="*/ 1218 h 12876"/>
              <a:gd name="connsiteX42" fmla="*/ 4216 w 11926"/>
              <a:gd name="connsiteY42" fmla="*/ 1399 h 12876"/>
              <a:gd name="connsiteX43" fmla="*/ 4973 w 11926"/>
              <a:gd name="connsiteY43" fmla="*/ 1670 h 12876"/>
              <a:gd name="connsiteX44" fmla="*/ 5405 w 11926"/>
              <a:gd name="connsiteY44" fmla="*/ 1761 h 12876"/>
              <a:gd name="connsiteX45" fmla="*/ 5892 w 11926"/>
              <a:gd name="connsiteY45" fmla="*/ 1806 h 12876"/>
              <a:gd name="connsiteX46" fmla="*/ 6541 w 11926"/>
              <a:gd name="connsiteY46" fmla="*/ 1896 h 12876"/>
              <a:gd name="connsiteX47" fmla="*/ 7189 w 11926"/>
              <a:gd name="connsiteY47" fmla="*/ 1896 h 12876"/>
              <a:gd name="connsiteX48" fmla="*/ 10539 w 11926"/>
              <a:gd name="connsiteY48" fmla="*/ 0 h 12876"/>
              <a:gd name="connsiteX49" fmla="*/ 10539 w 11926"/>
              <a:gd name="connsiteY49" fmla="*/ 901 h 12876"/>
              <a:gd name="connsiteX50" fmla="*/ 11926 w 11926"/>
              <a:gd name="connsiteY50" fmla="*/ 1622 h 12876"/>
              <a:gd name="connsiteX51" fmla="*/ 10539 w 11926"/>
              <a:gd name="connsiteY51" fmla="*/ 1622 h 12876"/>
              <a:gd name="connsiteX52" fmla="*/ 10539 w 11926"/>
              <a:gd name="connsiteY52" fmla="*/ 2342 h 12876"/>
              <a:gd name="connsiteX53" fmla="*/ 10550 w 11926"/>
              <a:gd name="connsiteY53" fmla="*/ 2342 h 12876"/>
              <a:gd name="connsiteX54" fmla="*/ 10641 w 11926"/>
              <a:gd name="connsiteY54" fmla="*/ 3619 h 12876"/>
              <a:gd name="connsiteX55" fmla="*/ 9838 w 11926"/>
              <a:gd name="connsiteY55" fmla="*/ 6467 h 12876"/>
              <a:gd name="connsiteX56" fmla="*/ 10000 w 11926"/>
              <a:gd name="connsiteY56" fmla="*/ 7553 h 12876"/>
              <a:gd name="connsiteX57" fmla="*/ 10000 w 11926"/>
              <a:gd name="connsiteY57" fmla="*/ 7553 h 12876"/>
              <a:gd name="connsiteX58" fmla="*/ 10000 w 11926"/>
              <a:gd name="connsiteY58" fmla="*/ 7553 h 12876"/>
              <a:gd name="connsiteX0" fmla="*/ 10000 w 11926"/>
              <a:gd name="connsiteY0" fmla="*/ 7553 h 12876"/>
              <a:gd name="connsiteX1" fmla="*/ 10000 w 11926"/>
              <a:gd name="connsiteY1" fmla="*/ 7553 h 12876"/>
              <a:gd name="connsiteX2" fmla="*/ 10000 w 11926"/>
              <a:gd name="connsiteY2" fmla="*/ 7915 h 12876"/>
              <a:gd name="connsiteX3" fmla="*/ 9892 w 11926"/>
              <a:gd name="connsiteY3" fmla="*/ 8277 h 12876"/>
              <a:gd name="connsiteX4" fmla="*/ 9730 w 11926"/>
              <a:gd name="connsiteY4" fmla="*/ 8548 h 12876"/>
              <a:gd name="connsiteX5" fmla="*/ 9568 w 11926"/>
              <a:gd name="connsiteY5" fmla="*/ 8820 h 12876"/>
              <a:gd name="connsiteX6" fmla="*/ 9405 w 11926"/>
              <a:gd name="connsiteY6" fmla="*/ 9046 h 12876"/>
              <a:gd name="connsiteX7" fmla="*/ 10539 w 11926"/>
              <a:gd name="connsiteY7" fmla="*/ 10901 h 12876"/>
              <a:gd name="connsiteX8" fmla="*/ 10641 w 11926"/>
              <a:gd name="connsiteY8" fmla="*/ 12876 h 12876"/>
              <a:gd name="connsiteX9" fmla="*/ 8000 w 11926"/>
              <a:gd name="connsiteY9" fmla="*/ 9770 h 12876"/>
              <a:gd name="connsiteX10" fmla="*/ 8912 w 11926"/>
              <a:gd name="connsiteY10" fmla="*/ 11712 h 12876"/>
              <a:gd name="connsiteX11" fmla="*/ 8912 w 11926"/>
              <a:gd name="connsiteY11" fmla="*/ 11712 h 12876"/>
              <a:gd name="connsiteX12" fmla="*/ 6378 w 11926"/>
              <a:gd name="connsiteY12" fmla="*/ 10584 h 12876"/>
              <a:gd name="connsiteX13" fmla="*/ 6378 w 11926"/>
              <a:gd name="connsiteY13" fmla="*/ 10584 h 12876"/>
              <a:gd name="connsiteX14" fmla="*/ 6000 w 11926"/>
              <a:gd name="connsiteY14" fmla="*/ 10901 h 12876"/>
              <a:gd name="connsiteX15" fmla="*/ 6000 w 11926"/>
              <a:gd name="connsiteY15" fmla="*/ 10901 h 12876"/>
              <a:gd name="connsiteX16" fmla="*/ 6000 w 11926"/>
              <a:gd name="connsiteY16" fmla="*/ 10901 h 12876"/>
              <a:gd name="connsiteX17" fmla="*/ 5383 w 11926"/>
              <a:gd name="connsiteY17" fmla="*/ 9099 h 12876"/>
              <a:gd name="connsiteX18" fmla="*/ 0 w 11926"/>
              <a:gd name="connsiteY18" fmla="*/ 10901 h 12876"/>
              <a:gd name="connsiteX19" fmla="*/ 1317 w 11926"/>
              <a:gd name="connsiteY19" fmla="*/ 10901 h 12876"/>
              <a:gd name="connsiteX20" fmla="*/ 0 w 11926"/>
              <a:gd name="connsiteY20" fmla="*/ 9099 h 12876"/>
              <a:gd name="connsiteX21" fmla="*/ 1568 w 11926"/>
              <a:gd name="connsiteY21" fmla="*/ 5766 h 12876"/>
              <a:gd name="connsiteX22" fmla="*/ 865 w 11926"/>
              <a:gd name="connsiteY22" fmla="*/ 4340 h 12876"/>
              <a:gd name="connsiteX23" fmla="*/ 216 w 11926"/>
              <a:gd name="connsiteY23" fmla="*/ 3209 h 12876"/>
              <a:gd name="connsiteX24" fmla="*/ 216 w 11926"/>
              <a:gd name="connsiteY24" fmla="*/ 3209 h 12876"/>
              <a:gd name="connsiteX25" fmla="*/ 54 w 11926"/>
              <a:gd name="connsiteY25" fmla="*/ 2666 h 12876"/>
              <a:gd name="connsiteX26" fmla="*/ 0 w 11926"/>
              <a:gd name="connsiteY26" fmla="*/ 2304 h 12876"/>
              <a:gd name="connsiteX27" fmla="*/ 54 w 11926"/>
              <a:gd name="connsiteY27" fmla="*/ 2123 h 12876"/>
              <a:gd name="connsiteX28" fmla="*/ 108 w 11926"/>
              <a:gd name="connsiteY28" fmla="*/ 1987 h 12876"/>
              <a:gd name="connsiteX29" fmla="*/ 324 w 11926"/>
              <a:gd name="connsiteY29" fmla="*/ 1761 h 12876"/>
              <a:gd name="connsiteX30" fmla="*/ 541 w 11926"/>
              <a:gd name="connsiteY30" fmla="*/ 1670 h 12876"/>
              <a:gd name="connsiteX31" fmla="*/ 919 w 11926"/>
              <a:gd name="connsiteY31" fmla="*/ 1489 h 12876"/>
              <a:gd name="connsiteX32" fmla="*/ 1297 w 11926"/>
              <a:gd name="connsiteY32" fmla="*/ 1399 h 12876"/>
              <a:gd name="connsiteX33" fmla="*/ 1676 w 11926"/>
              <a:gd name="connsiteY33" fmla="*/ 1263 h 12876"/>
              <a:gd name="connsiteX34" fmla="*/ 1676 w 11926"/>
              <a:gd name="connsiteY34" fmla="*/ 1263 h 12876"/>
              <a:gd name="connsiteX35" fmla="*/ 2000 w 11926"/>
              <a:gd name="connsiteY35" fmla="*/ 1082 h 12876"/>
              <a:gd name="connsiteX36" fmla="*/ 2270 w 11926"/>
              <a:gd name="connsiteY36" fmla="*/ 991 h 12876"/>
              <a:gd name="connsiteX37" fmla="*/ 2595 w 11926"/>
              <a:gd name="connsiteY37" fmla="*/ 946 h 12876"/>
              <a:gd name="connsiteX38" fmla="*/ 2811 w 11926"/>
              <a:gd name="connsiteY38" fmla="*/ 901 h 12876"/>
              <a:gd name="connsiteX39" fmla="*/ 3027 w 11926"/>
              <a:gd name="connsiteY39" fmla="*/ 946 h 12876"/>
              <a:gd name="connsiteX40" fmla="*/ 3243 w 11926"/>
              <a:gd name="connsiteY40" fmla="*/ 991 h 12876"/>
              <a:gd name="connsiteX41" fmla="*/ 3730 w 11926"/>
              <a:gd name="connsiteY41" fmla="*/ 1218 h 12876"/>
              <a:gd name="connsiteX42" fmla="*/ 4216 w 11926"/>
              <a:gd name="connsiteY42" fmla="*/ 1399 h 12876"/>
              <a:gd name="connsiteX43" fmla="*/ 4973 w 11926"/>
              <a:gd name="connsiteY43" fmla="*/ 1670 h 12876"/>
              <a:gd name="connsiteX44" fmla="*/ 5405 w 11926"/>
              <a:gd name="connsiteY44" fmla="*/ 1761 h 12876"/>
              <a:gd name="connsiteX45" fmla="*/ 5892 w 11926"/>
              <a:gd name="connsiteY45" fmla="*/ 1806 h 12876"/>
              <a:gd name="connsiteX46" fmla="*/ 6541 w 11926"/>
              <a:gd name="connsiteY46" fmla="*/ 1896 h 12876"/>
              <a:gd name="connsiteX47" fmla="*/ 7189 w 11926"/>
              <a:gd name="connsiteY47" fmla="*/ 1896 h 12876"/>
              <a:gd name="connsiteX48" fmla="*/ 10539 w 11926"/>
              <a:gd name="connsiteY48" fmla="*/ 0 h 12876"/>
              <a:gd name="connsiteX49" fmla="*/ 10539 w 11926"/>
              <a:gd name="connsiteY49" fmla="*/ 901 h 12876"/>
              <a:gd name="connsiteX50" fmla="*/ 11926 w 11926"/>
              <a:gd name="connsiteY50" fmla="*/ 1622 h 12876"/>
              <a:gd name="connsiteX51" fmla="*/ 10539 w 11926"/>
              <a:gd name="connsiteY51" fmla="*/ 1622 h 12876"/>
              <a:gd name="connsiteX52" fmla="*/ 10539 w 11926"/>
              <a:gd name="connsiteY52" fmla="*/ 2342 h 12876"/>
              <a:gd name="connsiteX53" fmla="*/ 10550 w 11926"/>
              <a:gd name="connsiteY53" fmla="*/ 2342 h 12876"/>
              <a:gd name="connsiteX54" fmla="*/ 10641 w 11926"/>
              <a:gd name="connsiteY54" fmla="*/ 3619 h 12876"/>
              <a:gd name="connsiteX55" fmla="*/ 9838 w 11926"/>
              <a:gd name="connsiteY55" fmla="*/ 6467 h 12876"/>
              <a:gd name="connsiteX56" fmla="*/ 10000 w 11926"/>
              <a:gd name="connsiteY56" fmla="*/ 7553 h 12876"/>
              <a:gd name="connsiteX57" fmla="*/ 10000 w 11926"/>
              <a:gd name="connsiteY57" fmla="*/ 7553 h 12876"/>
              <a:gd name="connsiteX58" fmla="*/ 10000 w 11926"/>
              <a:gd name="connsiteY58" fmla="*/ 7553 h 12876"/>
              <a:gd name="connsiteX0" fmla="*/ 10000 w 11926"/>
              <a:gd name="connsiteY0" fmla="*/ 7553 h 12876"/>
              <a:gd name="connsiteX1" fmla="*/ 10000 w 11926"/>
              <a:gd name="connsiteY1" fmla="*/ 7553 h 12876"/>
              <a:gd name="connsiteX2" fmla="*/ 10000 w 11926"/>
              <a:gd name="connsiteY2" fmla="*/ 7915 h 12876"/>
              <a:gd name="connsiteX3" fmla="*/ 9892 w 11926"/>
              <a:gd name="connsiteY3" fmla="*/ 8277 h 12876"/>
              <a:gd name="connsiteX4" fmla="*/ 9730 w 11926"/>
              <a:gd name="connsiteY4" fmla="*/ 8548 h 12876"/>
              <a:gd name="connsiteX5" fmla="*/ 9568 w 11926"/>
              <a:gd name="connsiteY5" fmla="*/ 8820 h 12876"/>
              <a:gd name="connsiteX6" fmla="*/ 9405 w 11926"/>
              <a:gd name="connsiteY6" fmla="*/ 9046 h 12876"/>
              <a:gd name="connsiteX7" fmla="*/ 10539 w 11926"/>
              <a:gd name="connsiteY7" fmla="*/ 10901 h 12876"/>
              <a:gd name="connsiteX8" fmla="*/ 10641 w 11926"/>
              <a:gd name="connsiteY8" fmla="*/ 12876 h 12876"/>
              <a:gd name="connsiteX9" fmla="*/ 8912 w 11926"/>
              <a:gd name="connsiteY9" fmla="*/ 10901 h 12876"/>
              <a:gd name="connsiteX10" fmla="*/ 8912 w 11926"/>
              <a:gd name="connsiteY10" fmla="*/ 11712 h 12876"/>
              <a:gd name="connsiteX11" fmla="*/ 8912 w 11926"/>
              <a:gd name="connsiteY11" fmla="*/ 11712 h 12876"/>
              <a:gd name="connsiteX12" fmla="*/ 6378 w 11926"/>
              <a:gd name="connsiteY12" fmla="*/ 10584 h 12876"/>
              <a:gd name="connsiteX13" fmla="*/ 6378 w 11926"/>
              <a:gd name="connsiteY13" fmla="*/ 10584 h 12876"/>
              <a:gd name="connsiteX14" fmla="*/ 6000 w 11926"/>
              <a:gd name="connsiteY14" fmla="*/ 10901 h 12876"/>
              <a:gd name="connsiteX15" fmla="*/ 6000 w 11926"/>
              <a:gd name="connsiteY15" fmla="*/ 10901 h 12876"/>
              <a:gd name="connsiteX16" fmla="*/ 6000 w 11926"/>
              <a:gd name="connsiteY16" fmla="*/ 10901 h 12876"/>
              <a:gd name="connsiteX17" fmla="*/ 5383 w 11926"/>
              <a:gd name="connsiteY17" fmla="*/ 9099 h 12876"/>
              <a:gd name="connsiteX18" fmla="*/ 0 w 11926"/>
              <a:gd name="connsiteY18" fmla="*/ 10901 h 12876"/>
              <a:gd name="connsiteX19" fmla="*/ 1317 w 11926"/>
              <a:gd name="connsiteY19" fmla="*/ 10901 h 12876"/>
              <a:gd name="connsiteX20" fmla="*/ 0 w 11926"/>
              <a:gd name="connsiteY20" fmla="*/ 9099 h 12876"/>
              <a:gd name="connsiteX21" fmla="*/ 1568 w 11926"/>
              <a:gd name="connsiteY21" fmla="*/ 5766 h 12876"/>
              <a:gd name="connsiteX22" fmla="*/ 865 w 11926"/>
              <a:gd name="connsiteY22" fmla="*/ 4340 h 12876"/>
              <a:gd name="connsiteX23" fmla="*/ 216 w 11926"/>
              <a:gd name="connsiteY23" fmla="*/ 3209 h 12876"/>
              <a:gd name="connsiteX24" fmla="*/ 216 w 11926"/>
              <a:gd name="connsiteY24" fmla="*/ 3209 h 12876"/>
              <a:gd name="connsiteX25" fmla="*/ 54 w 11926"/>
              <a:gd name="connsiteY25" fmla="*/ 2666 h 12876"/>
              <a:gd name="connsiteX26" fmla="*/ 0 w 11926"/>
              <a:gd name="connsiteY26" fmla="*/ 2304 h 12876"/>
              <a:gd name="connsiteX27" fmla="*/ 54 w 11926"/>
              <a:gd name="connsiteY27" fmla="*/ 2123 h 12876"/>
              <a:gd name="connsiteX28" fmla="*/ 108 w 11926"/>
              <a:gd name="connsiteY28" fmla="*/ 1987 h 12876"/>
              <a:gd name="connsiteX29" fmla="*/ 324 w 11926"/>
              <a:gd name="connsiteY29" fmla="*/ 1761 h 12876"/>
              <a:gd name="connsiteX30" fmla="*/ 541 w 11926"/>
              <a:gd name="connsiteY30" fmla="*/ 1670 h 12876"/>
              <a:gd name="connsiteX31" fmla="*/ 919 w 11926"/>
              <a:gd name="connsiteY31" fmla="*/ 1489 h 12876"/>
              <a:gd name="connsiteX32" fmla="*/ 1297 w 11926"/>
              <a:gd name="connsiteY32" fmla="*/ 1399 h 12876"/>
              <a:gd name="connsiteX33" fmla="*/ 1676 w 11926"/>
              <a:gd name="connsiteY33" fmla="*/ 1263 h 12876"/>
              <a:gd name="connsiteX34" fmla="*/ 1676 w 11926"/>
              <a:gd name="connsiteY34" fmla="*/ 1263 h 12876"/>
              <a:gd name="connsiteX35" fmla="*/ 2000 w 11926"/>
              <a:gd name="connsiteY35" fmla="*/ 1082 h 12876"/>
              <a:gd name="connsiteX36" fmla="*/ 2270 w 11926"/>
              <a:gd name="connsiteY36" fmla="*/ 991 h 12876"/>
              <a:gd name="connsiteX37" fmla="*/ 2595 w 11926"/>
              <a:gd name="connsiteY37" fmla="*/ 946 h 12876"/>
              <a:gd name="connsiteX38" fmla="*/ 2811 w 11926"/>
              <a:gd name="connsiteY38" fmla="*/ 901 h 12876"/>
              <a:gd name="connsiteX39" fmla="*/ 3027 w 11926"/>
              <a:gd name="connsiteY39" fmla="*/ 946 h 12876"/>
              <a:gd name="connsiteX40" fmla="*/ 3243 w 11926"/>
              <a:gd name="connsiteY40" fmla="*/ 991 h 12876"/>
              <a:gd name="connsiteX41" fmla="*/ 3730 w 11926"/>
              <a:gd name="connsiteY41" fmla="*/ 1218 h 12876"/>
              <a:gd name="connsiteX42" fmla="*/ 4216 w 11926"/>
              <a:gd name="connsiteY42" fmla="*/ 1399 h 12876"/>
              <a:gd name="connsiteX43" fmla="*/ 4973 w 11926"/>
              <a:gd name="connsiteY43" fmla="*/ 1670 h 12876"/>
              <a:gd name="connsiteX44" fmla="*/ 5405 w 11926"/>
              <a:gd name="connsiteY44" fmla="*/ 1761 h 12876"/>
              <a:gd name="connsiteX45" fmla="*/ 5892 w 11926"/>
              <a:gd name="connsiteY45" fmla="*/ 1806 h 12876"/>
              <a:gd name="connsiteX46" fmla="*/ 6541 w 11926"/>
              <a:gd name="connsiteY46" fmla="*/ 1896 h 12876"/>
              <a:gd name="connsiteX47" fmla="*/ 7189 w 11926"/>
              <a:gd name="connsiteY47" fmla="*/ 1896 h 12876"/>
              <a:gd name="connsiteX48" fmla="*/ 10539 w 11926"/>
              <a:gd name="connsiteY48" fmla="*/ 0 h 12876"/>
              <a:gd name="connsiteX49" fmla="*/ 10539 w 11926"/>
              <a:gd name="connsiteY49" fmla="*/ 901 h 12876"/>
              <a:gd name="connsiteX50" fmla="*/ 11926 w 11926"/>
              <a:gd name="connsiteY50" fmla="*/ 1622 h 12876"/>
              <a:gd name="connsiteX51" fmla="*/ 10539 w 11926"/>
              <a:gd name="connsiteY51" fmla="*/ 1622 h 12876"/>
              <a:gd name="connsiteX52" fmla="*/ 10539 w 11926"/>
              <a:gd name="connsiteY52" fmla="*/ 2342 h 12876"/>
              <a:gd name="connsiteX53" fmla="*/ 10550 w 11926"/>
              <a:gd name="connsiteY53" fmla="*/ 2342 h 12876"/>
              <a:gd name="connsiteX54" fmla="*/ 10641 w 11926"/>
              <a:gd name="connsiteY54" fmla="*/ 3619 h 12876"/>
              <a:gd name="connsiteX55" fmla="*/ 9838 w 11926"/>
              <a:gd name="connsiteY55" fmla="*/ 6467 h 12876"/>
              <a:gd name="connsiteX56" fmla="*/ 10000 w 11926"/>
              <a:gd name="connsiteY56" fmla="*/ 7553 h 12876"/>
              <a:gd name="connsiteX57" fmla="*/ 10000 w 11926"/>
              <a:gd name="connsiteY57" fmla="*/ 7553 h 12876"/>
              <a:gd name="connsiteX58" fmla="*/ 10000 w 11926"/>
              <a:gd name="connsiteY58" fmla="*/ 7553 h 1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926" h="12876">
                <a:moveTo>
                  <a:pt x="10000" y="7553"/>
                </a:moveTo>
                <a:lnTo>
                  <a:pt x="10000" y="7553"/>
                </a:lnTo>
                <a:lnTo>
                  <a:pt x="10000" y="7915"/>
                </a:lnTo>
                <a:lnTo>
                  <a:pt x="9892" y="8277"/>
                </a:lnTo>
                <a:lnTo>
                  <a:pt x="9730" y="8548"/>
                </a:lnTo>
                <a:lnTo>
                  <a:pt x="9568" y="8820"/>
                </a:lnTo>
                <a:lnTo>
                  <a:pt x="9405" y="9046"/>
                </a:lnTo>
                <a:lnTo>
                  <a:pt x="10539" y="10901"/>
                </a:lnTo>
                <a:lnTo>
                  <a:pt x="10641" y="12876"/>
                </a:lnTo>
                <a:lnTo>
                  <a:pt x="8912" y="10901"/>
                </a:lnTo>
                <a:lnTo>
                  <a:pt x="8912" y="11712"/>
                </a:lnTo>
                <a:lnTo>
                  <a:pt x="8912" y="11712"/>
                </a:lnTo>
                <a:lnTo>
                  <a:pt x="6378" y="10584"/>
                </a:lnTo>
                <a:lnTo>
                  <a:pt x="6378" y="10584"/>
                </a:lnTo>
                <a:lnTo>
                  <a:pt x="6000" y="10901"/>
                </a:lnTo>
                <a:lnTo>
                  <a:pt x="6000" y="10901"/>
                </a:lnTo>
                <a:lnTo>
                  <a:pt x="6000" y="10901"/>
                </a:lnTo>
                <a:lnTo>
                  <a:pt x="5383" y="9099"/>
                </a:lnTo>
                <a:cubicBezTo>
                  <a:pt x="3421" y="9099"/>
                  <a:pt x="1206" y="9428"/>
                  <a:pt x="0" y="10901"/>
                </a:cubicBezTo>
                <a:lnTo>
                  <a:pt x="1317" y="10901"/>
                </a:lnTo>
                <a:lnTo>
                  <a:pt x="0" y="9099"/>
                </a:lnTo>
                <a:lnTo>
                  <a:pt x="1568" y="5766"/>
                </a:lnTo>
                <a:lnTo>
                  <a:pt x="865" y="4340"/>
                </a:lnTo>
                <a:lnTo>
                  <a:pt x="216" y="3209"/>
                </a:lnTo>
                <a:lnTo>
                  <a:pt x="216" y="3209"/>
                </a:lnTo>
                <a:lnTo>
                  <a:pt x="54" y="2666"/>
                </a:lnTo>
                <a:cubicBezTo>
                  <a:pt x="36" y="2545"/>
                  <a:pt x="18" y="2425"/>
                  <a:pt x="0" y="2304"/>
                </a:cubicBezTo>
                <a:cubicBezTo>
                  <a:pt x="18" y="2244"/>
                  <a:pt x="36" y="2183"/>
                  <a:pt x="54" y="2123"/>
                </a:cubicBezTo>
                <a:cubicBezTo>
                  <a:pt x="72" y="2078"/>
                  <a:pt x="90" y="2032"/>
                  <a:pt x="108" y="1987"/>
                </a:cubicBezTo>
                <a:lnTo>
                  <a:pt x="324" y="1761"/>
                </a:lnTo>
                <a:lnTo>
                  <a:pt x="541" y="1670"/>
                </a:lnTo>
                <a:lnTo>
                  <a:pt x="919" y="1489"/>
                </a:lnTo>
                <a:lnTo>
                  <a:pt x="1297" y="1399"/>
                </a:lnTo>
                <a:lnTo>
                  <a:pt x="1676" y="1263"/>
                </a:lnTo>
                <a:lnTo>
                  <a:pt x="1676" y="1263"/>
                </a:lnTo>
                <a:lnTo>
                  <a:pt x="2000" y="1082"/>
                </a:lnTo>
                <a:lnTo>
                  <a:pt x="2270" y="991"/>
                </a:lnTo>
                <a:lnTo>
                  <a:pt x="2595" y="946"/>
                </a:lnTo>
                <a:lnTo>
                  <a:pt x="2811" y="901"/>
                </a:lnTo>
                <a:lnTo>
                  <a:pt x="3027" y="946"/>
                </a:lnTo>
                <a:lnTo>
                  <a:pt x="3243" y="991"/>
                </a:lnTo>
                <a:lnTo>
                  <a:pt x="3730" y="1218"/>
                </a:lnTo>
                <a:lnTo>
                  <a:pt x="4216" y="1399"/>
                </a:lnTo>
                <a:lnTo>
                  <a:pt x="4973" y="1670"/>
                </a:lnTo>
                <a:lnTo>
                  <a:pt x="5405" y="1761"/>
                </a:lnTo>
                <a:lnTo>
                  <a:pt x="5892" y="1806"/>
                </a:lnTo>
                <a:lnTo>
                  <a:pt x="6541" y="1896"/>
                </a:lnTo>
                <a:lnTo>
                  <a:pt x="7189" y="1896"/>
                </a:lnTo>
                <a:lnTo>
                  <a:pt x="10539" y="0"/>
                </a:lnTo>
                <a:cubicBezTo>
                  <a:pt x="10579" y="294"/>
                  <a:pt x="10499" y="607"/>
                  <a:pt x="10539" y="901"/>
                </a:cubicBezTo>
                <a:lnTo>
                  <a:pt x="11926" y="1622"/>
                </a:lnTo>
                <a:lnTo>
                  <a:pt x="10539" y="1622"/>
                </a:lnTo>
                <a:lnTo>
                  <a:pt x="10539" y="2342"/>
                </a:lnTo>
                <a:cubicBezTo>
                  <a:pt x="10219" y="2978"/>
                  <a:pt x="10870" y="1706"/>
                  <a:pt x="10550" y="2342"/>
                </a:cubicBezTo>
                <a:cubicBezTo>
                  <a:pt x="10580" y="2768"/>
                  <a:pt x="10611" y="3193"/>
                  <a:pt x="10641" y="3619"/>
                </a:cubicBezTo>
                <a:lnTo>
                  <a:pt x="9838" y="6467"/>
                </a:lnTo>
                <a:lnTo>
                  <a:pt x="10000" y="7553"/>
                </a:lnTo>
                <a:lnTo>
                  <a:pt x="10000" y="7553"/>
                </a:lnTo>
                <a:lnTo>
                  <a:pt x="10000" y="755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algn="just" defTabSz="913886">
              <a:spcBef>
                <a:spcPts val="600"/>
              </a:spcBef>
            </a:pPr>
            <a:r>
              <a:rPr lang="ru-RU" sz="1100" dirty="0">
                <a:solidFill>
                  <a:srgbClr val="262626"/>
                </a:solidFill>
                <a:latin typeface="PF Din Text Cond Pro Light"/>
                <a:ea typeface="Batang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7955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878827" y="303232"/>
            <a:ext cx="3016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BC2B59FA-94E0-4A19-A130-819CA8969678}" type="slidenum">
              <a:rPr lang="ru-RU" sz="2000" b="1">
                <a:solidFill>
                  <a:prstClr val="white"/>
                </a:solidFill>
                <a:latin typeface="Arial Narrow" panose="020B0606020202030204" pitchFamily="34" charset="0"/>
              </a:rPr>
              <a:pPr lvl="0" algn="r"/>
              <a:t>20</a:t>
            </a:fld>
            <a:endParaRPr lang="ru-RU" sz="2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680448"/>
              </p:ext>
            </p:extLst>
          </p:nvPr>
        </p:nvGraphicFramePr>
        <p:xfrm>
          <a:off x="82952" y="980729"/>
          <a:ext cx="8946717" cy="5857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3"/>
                <a:gridCol w="2544831"/>
                <a:gridCol w="3456384"/>
                <a:gridCol w="2657469"/>
              </a:tblGrid>
              <a:tr h="2923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№</a:t>
                      </a:r>
                      <a:endParaRPr lang="ru-RU" sz="1350" b="1" kern="12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Проблемы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Предложения ОАО «</a:t>
                      </a:r>
                      <a:r>
                        <a:rPr lang="ru-RU" sz="1350" b="1" kern="1200" dirty="0" err="1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Россети</a:t>
                      </a:r>
                      <a:r>
                        <a:rPr lang="ru-RU" sz="1350" b="1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Результат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8529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0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ru-RU" sz="1350" b="0" kern="12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ru-RU" sz="1350" b="0" dirty="0" smtClean="0">
                          <a:solidFill>
                            <a:srgbClr val="1F497D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Отсутствие возможности новых заимствований, отягощенное в среднесрочной перспективе необходимостью досрочного погашения части кредитного портфеля с повышенной процентной ставкой на фоне роста неплатежей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ru-RU" sz="1350" b="0" i="0" kern="120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1178 ПП РФ: </a:t>
                      </a:r>
                      <a:r>
                        <a:rPr lang="ru-RU" sz="1350" b="0" i="0" kern="120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учет расходов на обслуживание заемных средств, исходя из ключевой ставки ЦБ РФ, увеличенной на 2 процентных пункта.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ru-RU" sz="1350" b="0" i="0" kern="120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Пересмотр нормы доходности инвестированного капитала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ru-RU" sz="135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Разработан проект ПП, направленный на рост расходов по обслуживанию заемных средств сбытовых компаний. </a:t>
                      </a:r>
                      <a:r>
                        <a:rPr lang="ru-RU" sz="1350" b="0" i="0" kern="1200" baseline="0" dirty="0" smtClean="0">
                          <a:solidFill>
                            <a:srgbClr val="9F3735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Предложения ОАО «</a:t>
                      </a:r>
                      <a:r>
                        <a:rPr lang="ru-RU" sz="1350" b="0" i="0" kern="1200" baseline="0" dirty="0" err="1" smtClean="0">
                          <a:solidFill>
                            <a:srgbClr val="9F3735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Россети</a:t>
                      </a:r>
                      <a:r>
                        <a:rPr lang="ru-RU" sz="1350" b="0" i="0" kern="1200" baseline="0" dirty="0" smtClean="0">
                          <a:solidFill>
                            <a:srgbClr val="9F3735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» не учтены </a:t>
                      </a:r>
                      <a:endParaRPr lang="ru-RU" sz="1350" b="0" i="0" kern="1200" dirty="0" smtClean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</a:tr>
              <a:tr h="11019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0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ru-RU" sz="1350" b="0" kern="12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50" b="0" dirty="0" smtClean="0">
                        <a:solidFill>
                          <a:srgbClr val="1F497D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0" dirty="0" smtClean="0">
                          <a:solidFill>
                            <a:srgbClr val="1F497D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Выпадающие доходы сетевых компаний, связанные с полугодовым планированием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50" b="0" i="0" kern="1200" dirty="0" smtClean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0" dirty="0" smtClean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СЭП</a:t>
                      </a:r>
                      <a:r>
                        <a:rPr lang="ru-RU" sz="1350" b="0" baseline="0" dirty="0" smtClean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 РФ</a:t>
                      </a:r>
                      <a:r>
                        <a:rPr lang="ru-RU" sz="1350" b="0" dirty="0" smtClean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: </a:t>
                      </a:r>
                      <a:r>
                        <a:rPr lang="ru-RU" sz="1350" b="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пересмотр тарифов в соответствии с уровнем ожидаемой </a:t>
                      </a:r>
                      <a:r>
                        <a:rPr lang="ru-RU" sz="1350" b="0" baseline="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инфляции с 01.01.2016</a:t>
                      </a:r>
                      <a:endParaRPr lang="ru-RU" sz="1350" b="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0" i="0" kern="120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1178 ПП РФ: </a:t>
                      </a:r>
                      <a:r>
                        <a:rPr lang="ru-RU" sz="1350" b="0" i="0" kern="120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перенос тарифного регулирования с 1 июля на 1 января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50" b="0" i="0" kern="1200" baseline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ФСТ России разработан проект постановления Правительства РФ о внесении изменений в пункт 11(1) Основ ценообразования</a:t>
                      </a:r>
                      <a:endParaRPr lang="ru-RU" sz="1350" b="0" i="0" kern="1200" dirty="0" smtClean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15066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0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ru-RU" sz="1350" b="0" kern="12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350" b="0" dirty="0" smtClean="0">
                          <a:solidFill>
                            <a:srgbClr val="1F497D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Выпадающие доходы сетевых организаций, связанные с фиксацией и дальнейшим снижением величины перекрестного субсидирования без учета факторов, влияющих на ее величину</a:t>
                      </a:r>
                      <a:endParaRPr lang="ru-RU" sz="1350" b="0" dirty="0" smtClean="0">
                        <a:solidFill>
                          <a:schemeClr val="tx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350" b="0" dirty="0" smtClean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1178 ПП РФ: </a:t>
                      </a:r>
                      <a:r>
                        <a:rPr lang="ru-RU" sz="1350" b="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пересмотр предельной величины перекрестного субсидирования,</a:t>
                      </a:r>
                      <a:r>
                        <a:rPr lang="ru-RU" sz="1350" b="0" baseline="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 введение дифференцированных тарифов для населения (по аналогии с Республикой Крым») 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350" b="0" dirty="0" smtClean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614 ПП РФ: </a:t>
                      </a:r>
                      <a:r>
                        <a:rPr lang="ru-RU" sz="1350" b="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внедрение социальной нормы для населения при расчете тарифов во всех субъектах РФ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/>
                        </a:rPr>
                        <a:t>Будет разработан проект ПП, направленный на установление критериев пересчета уровня перекрестного субсидирования</a:t>
                      </a:r>
                      <a:endParaRPr lang="ru-RU" sz="1350" b="0" dirty="0" smtClean="0">
                        <a:solidFill>
                          <a:schemeClr val="tx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  <a:tr h="10067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40" b="0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ru-RU" sz="1340" b="0" kern="12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340" b="0" dirty="0" smtClean="0">
                          <a:solidFill>
                            <a:srgbClr val="1F497D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Выпадающие доходы сетевых компаний, связанные с расторжением договоров «последней мили»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340" b="0" dirty="0" smtClean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35-ФЗ: </a:t>
                      </a:r>
                      <a:r>
                        <a:rPr lang="ru-RU" sz="1340" b="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продление договоров «последней мили» в критичных субъектах РФ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340" b="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Возмещение некомпенсируемого убытка из федерального бюджета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35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Подготовлен проект ФЗ</a:t>
                      </a:r>
                      <a:endParaRPr lang="ru-RU" sz="1340" b="0" dirty="0" smtClean="0">
                        <a:solidFill>
                          <a:schemeClr val="tx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5881" y="272842"/>
            <a:ext cx="7632848" cy="707886"/>
          </a:xfrm>
          <a:prstGeom prst="rect">
            <a:avLst/>
          </a:prstGeom>
        </p:spPr>
        <p:txBody>
          <a:bodyPr wrap="square" anchor="b">
            <a:spAutoFit/>
          </a:bodyPr>
          <a:lstStyle>
            <a:defPPr>
              <a:defRPr lang="ru-RU"/>
            </a:defPPr>
            <a:lvl1pPr defTabSz="913227" fontAlgn="auto">
              <a:lnSpc>
                <a:spcPct val="80000"/>
              </a:lnSpc>
              <a:spcAft>
                <a:spcPts val="0"/>
              </a:spcAft>
              <a:defRPr>
                <a:solidFill>
                  <a:prstClr val="white"/>
                </a:solidFill>
                <a:latin typeface="Arial Narrow" panose="020B060602020203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ПРЕДЛОЖЕНИЯ ПО ИЗМЕНЕНИЮ ДЕЙСТВУЮЩЕГО </a:t>
            </a:r>
            <a:r>
              <a:rPr lang="ru-RU" dirty="0">
                <a:solidFill>
                  <a:schemeClr val="accent1"/>
                </a:solidFill>
              </a:rPr>
              <a:t>ЗАКОНОДАТЕЛЬСТВА И НОРМАТИВНОЙ БАЗЫ</a:t>
            </a:r>
          </a:p>
        </p:txBody>
      </p:sp>
    </p:spTree>
    <p:extLst>
      <p:ext uri="{BB962C8B-B14F-4D97-AF65-F5344CB8AC3E}">
        <p14:creationId xmlns:p14="http://schemas.microsoft.com/office/powerpoint/2010/main" val="325618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878827" y="303232"/>
            <a:ext cx="3016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BC2B59FA-94E0-4A19-A130-819CA8969678}" type="slidenum">
              <a:rPr lang="ru-RU" sz="2000" b="1">
                <a:solidFill>
                  <a:prstClr val="white"/>
                </a:solidFill>
                <a:latin typeface="Arial Narrow" panose="020B0606020202030204" pitchFamily="34" charset="0"/>
              </a:rPr>
              <a:pPr lvl="0" algn="r"/>
              <a:t>21</a:t>
            </a:fld>
            <a:endParaRPr lang="ru-RU" sz="2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862900"/>
              </p:ext>
            </p:extLst>
          </p:nvPr>
        </p:nvGraphicFramePr>
        <p:xfrm>
          <a:off x="82951" y="1003623"/>
          <a:ext cx="8946718" cy="5768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593"/>
                <a:gridCol w="2592288"/>
                <a:gridCol w="3384376"/>
                <a:gridCol w="2585461"/>
              </a:tblGrid>
              <a:tr h="2985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40" b="1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№</a:t>
                      </a:r>
                      <a:endParaRPr lang="ru-RU" sz="1340" b="1" kern="12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40" b="1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Проблемы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Предложения ОАО «</a:t>
                      </a:r>
                      <a:r>
                        <a:rPr lang="ru-RU" sz="1400" b="1" kern="1200" dirty="0" err="1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Россети</a:t>
                      </a: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Результат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658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ru-RU" sz="1250" b="0" kern="12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dirty="0" smtClean="0">
                          <a:solidFill>
                            <a:srgbClr val="1F497D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Отсутствие долгосрочности тарифных решений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50" b="0" dirty="0" smtClean="0">
                        <a:solidFill>
                          <a:schemeClr val="tx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dirty="0" smtClean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35-ФЗ: </a:t>
                      </a:r>
                      <a:r>
                        <a:rPr lang="ru-RU" sz="1250" b="0" dirty="0" smtClean="0">
                          <a:solidFill>
                            <a:srgbClr val="1F497D"/>
                          </a:solidFill>
                          <a:latin typeface="Arial Narrow" panose="020B0606020202030204" pitchFamily="34" charset="0"/>
                        </a:rPr>
                        <a:t>создание законодательных оснований для заключения регуляторных соглашений и формирования</a:t>
                      </a:r>
                      <a:r>
                        <a:rPr lang="ru-RU" sz="1250" b="0" baseline="0" dirty="0" smtClean="0">
                          <a:solidFill>
                            <a:srgbClr val="1F497D"/>
                          </a:solidFill>
                          <a:latin typeface="Arial Narrow" panose="020B0606020202030204" pitchFamily="34" charset="0"/>
                        </a:rPr>
                        <a:t> модели схемы «котла» на базе гарантирующей ТСО</a:t>
                      </a:r>
                      <a:endParaRPr lang="ru-RU" sz="1250" b="0" dirty="0" smtClean="0">
                        <a:solidFill>
                          <a:schemeClr val="tx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5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Подготовлен проект ФЗ (в процессе обсуждения с Минэнерго)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50" b="0" dirty="0" smtClean="0">
                        <a:solidFill>
                          <a:schemeClr val="tx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8658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ru-RU" sz="1250" b="0" kern="12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50" b="0" dirty="0" smtClean="0">
                          <a:solidFill>
                            <a:srgbClr val="1F497D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Отсутствие возврата «сглаживания» необходимой валовой выручки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250" b="0" dirty="0" smtClean="0">
                        <a:solidFill>
                          <a:schemeClr val="tx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50" b="0" dirty="0" smtClean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35-ФЗ: </a:t>
                      </a:r>
                      <a:r>
                        <a:rPr lang="ru-RU" sz="1250" b="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предоставление региональным органам право превышать установленные предельные уровни тарифов в целях возврата «сглаживания»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50" b="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Продление долгосрочного периода регулирования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5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Подготовлен проект ФЗ. В процессе обсуждения с ФОИВ</a:t>
                      </a:r>
                      <a:endParaRPr lang="ru-RU" sz="1250" b="0" dirty="0" smtClean="0">
                        <a:solidFill>
                          <a:schemeClr val="tx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  <a:tr h="6717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250" b="0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ru-RU" sz="1250" b="0" kern="12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dirty="0" smtClean="0">
                          <a:solidFill>
                            <a:srgbClr val="1F497D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Меры фискальной политики: возврат льготы по налогу на имущество в части электросетевого оборудования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50" b="0" kern="1200" dirty="0" smtClean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Налоговый кодекс РФ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50" b="0" i="0" kern="1200" baseline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i="0" kern="1200" baseline="0" dirty="0" smtClean="0">
                          <a:solidFill>
                            <a:srgbClr val="9F3735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Решение отсутствует</a:t>
                      </a:r>
                      <a:endParaRPr lang="ru-RU" sz="1250" b="0" dirty="0" smtClean="0">
                        <a:solidFill>
                          <a:srgbClr val="9F3735"/>
                        </a:solidFill>
                        <a:latin typeface="Arial Narrow" panose="020B0606020202030204" pitchFamily="34" charset="0"/>
                      </a:endParaRPr>
                    </a:p>
                    <a:p>
                      <a:endParaRPr lang="ru-RU" sz="1250" b="0" kern="1200" dirty="0" smtClean="0">
                        <a:solidFill>
                          <a:srgbClr val="C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12539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250" b="0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250" b="0" kern="12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dirty="0" smtClean="0">
                          <a:solidFill>
                            <a:srgbClr val="1F497D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Активное появление новых ТСО, которое сопровождается непропорционально быстрым наращиванием их совокупной выручки от оказания услуг по передаче электрической энергии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Пересмотр критериев «</a:t>
                      </a:r>
                      <a:r>
                        <a:rPr lang="ru-RU" sz="1250" b="0" dirty="0" err="1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моносетей</a:t>
                      </a:r>
                      <a:r>
                        <a:rPr lang="ru-RU" sz="1250" b="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»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Запрет</a:t>
                      </a:r>
                      <a:r>
                        <a:rPr lang="ru-RU" sz="1250" b="0" baseline="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 на передачу части генерирующих объектов в сети. При изменение активов в течение года пересчет тарифов. Изменение принципов расчета индивидуальных тарифов ТСО, исходя из полезного отпуска.</a:t>
                      </a:r>
                      <a:endParaRPr lang="ru-RU" sz="1250" b="0" dirty="0" smtClean="0">
                        <a:solidFill>
                          <a:schemeClr val="tx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Готовится проект изменений</a:t>
                      </a:r>
                    </a:p>
                    <a:p>
                      <a:endParaRPr lang="ru-RU" sz="1250" b="0" kern="1200" dirty="0" smtClean="0">
                        <a:solidFill>
                          <a:srgbClr val="C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  <a:tr h="17817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50" b="0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</a:t>
                      </a:r>
                      <a:endParaRPr lang="ru-RU" sz="1250" b="0" kern="12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Требуются</a:t>
                      </a:r>
                      <a:r>
                        <a:rPr lang="ru-RU" sz="1250" b="0" kern="1200" baseline="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изменения, учитывающие </a:t>
                      </a:r>
                      <a:r>
                        <a:rPr lang="ru-RU" sz="1250" b="0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транзитные </a:t>
                      </a:r>
                      <a:r>
                        <a:rPr lang="ru-RU" sz="1250" b="0" kern="1200" dirty="0" err="1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перетоки</a:t>
                      </a:r>
                      <a:r>
                        <a:rPr lang="ru-RU" sz="1250" b="0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при определении потерь, изменение состава оборудования, введение дополнительные группы для ТСО, не имеющих линий и/или трансформаторов</a:t>
                      </a:r>
                      <a:r>
                        <a:rPr lang="en-US" sz="1250" b="0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250" b="0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а также</a:t>
                      </a:r>
                      <a:r>
                        <a:rPr lang="en-US" sz="1250" b="0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50" b="0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части установления порядка корректировки ДПР</a:t>
                      </a:r>
                      <a:endParaRPr lang="ru-RU" sz="1250" b="0" dirty="0" smtClean="0">
                        <a:solidFill>
                          <a:srgbClr val="1F497D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kern="1200" dirty="0" smtClean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1178 ПП РФ</a:t>
                      </a:r>
                      <a:r>
                        <a:rPr lang="ru-RU" sz="1250" b="0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: порядок корректировки долгосрочных параметров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kern="1200" dirty="0" smtClean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Приказ Минэнерго №506</a:t>
                      </a:r>
                      <a:r>
                        <a:rPr lang="ru-RU" sz="1250" b="0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: учёт транзитных </a:t>
                      </a:r>
                      <a:r>
                        <a:rPr lang="ru-RU" sz="1250" b="0" kern="1200" dirty="0" err="1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перетоков</a:t>
                      </a:r>
                      <a:r>
                        <a:rPr lang="ru-RU" sz="1250" b="0" kern="120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изменение состава оборудования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Готовится проект изменений</a:t>
                      </a:r>
                    </a:p>
                    <a:p>
                      <a:endParaRPr lang="ru-RU" sz="1250" b="0" kern="1200" dirty="0" smtClean="0">
                        <a:solidFill>
                          <a:srgbClr val="C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5881" y="272842"/>
            <a:ext cx="7632848" cy="707886"/>
          </a:xfrm>
          <a:prstGeom prst="rect">
            <a:avLst/>
          </a:prstGeom>
        </p:spPr>
        <p:txBody>
          <a:bodyPr wrap="square" anchor="b">
            <a:spAutoFit/>
          </a:bodyPr>
          <a:lstStyle>
            <a:defPPr>
              <a:defRPr lang="ru-RU"/>
            </a:defPPr>
            <a:lvl1pPr defTabSz="913227" fontAlgn="auto">
              <a:lnSpc>
                <a:spcPct val="80000"/>
              </a:lnSpc>
              <a:spcAft>
                <a:spcPts val="0"/>
              </a:spcAft>
              <a:defRPr>
                <a:solidFill>
                  <a:prstClr val="white"/>
                </a:solidFill>
                <a:latin typeface="Arial Narrow" panose="020B060602020203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ПРЕДЛОЖЕНИЯ ПО ИЗМЕНЕНИЮ ДЕЙСТВУЮЩЕГО </a:t>
            </a:r>
            <a:r>
              <a:rPr lang="ru-RU" dirty="0">
                <a:solidFill>
                  <a:schemeClr val="accent1"/>
                </a:solidFill>
              </a:rPr>
              <a:t>ЗАКОНОДАТЕЛЬСТВА И НОРМАТИВНОЙ БАЗЫ</a:t>
            </a:r>
          </a:p>
        </p:txBody>
      </p:sp>
    </p:spTree>
    <p:extLst>
      <p:ext uri="{BB962C8B-B14F-4D97-AF65-F5344CB8AC3E}">
        <p14:creationId xmlns:p14="http://schemas.microsoft.com/office/powerpoint/2010/main" val="405228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811789"/>
            <a:ext cx="9144000" cy="324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pic>
        <p:nvPicPr>
          <p:cNvPr id="9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70" y="2816189"/>
            <a:ext cx="336917" cy="29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2060848"/>
            <a:ext cx="4620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srgbClr val="4F81BD"/>
                </a:solidFill>
                <a:latin typeface="Arial Narrow" panose="020B0606020202030204" pitchFamily="34" charset="0"/>
              </a:rPr>
              <a:t>СПАСИБО ЗА ВНИМАНИЕ!</a:t>
            </a:r>
            <a:endParaRPr lang="ru-RU" sz="3200" b="1" dirty="0">
              <a:solidFill>
                <a:srgbClr val="4F81BD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73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332656"/>
            <a:ext cx="7704856" cy="69352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defTabSz="913227" fontAlgn="auto">
              <a:lnSpc>
                <a:spcPct val="80000"/>
              </a:lnSpc>
              <a:spcAft>
                <a:spcPts val="0"/>
              </a:spcAft>
            </a:pPr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СТРАТЕГИЯ РАЗВИТИЯ ЭЛЕКТРОСЕТЕВОГО КОМПЛЕКСА РФ</a:t>
            </a:r>
          </a:p>
          <a:p>
            <a:pPr defTabSz="913227" fontAlgn="auto">
              <a:lnSpc>
                <a:spcPct val="80000"/>
              </a:lnSpc>
              <a:spcAft>
                <a:spcPts val="0"/>
              </a:spcAft>
            </a:pPr>
            <a:endParaRPr lang="ru-RU" sz="800" dirty="0" smtClean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pPr defTabSz="913227" fontAlgn="auto">
              <a:lnSpc>
                <a:spcPct val="80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ЦЕЛЕВЫЕ ОРИЕНТИРЫ В СФЕРЕ ТАРИФНОГО РЕГУЛИРОВАНИЯ</a:t>
            </a:r>
            <a:endParaRPr lang="en-US" dirty="0" smtClean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47635">
            <a:off x="6895866" y="3984344"/>
            <a:ext cx="1800200" cy="25455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-252536" y="980728"/>
            <a:ext cx="5616624" cy="5760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142240" rIns="142240" bIns="14224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ru-RU" b="1" kern="1200" dirty="0" smtClean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2013 ГОД </a:t>
            </a:r>
            <a:r>
              <a:rPr lang="ru-RU" sz="1800" dirty="0" smtClean="0">
                <a:solidFill>
                  <a:srgbClr val="C0504D">
                    <a:lumMod val="75000"/>
                  </a:srgbClr>
                </a:solidFill>
                <a:latin typeface="Arial Narrow"/>
                <a:cs typeface="Arial Narrow"/>
              </a:rPr>
              <a:t>– УТВЕРЖДЕНЫ ЦЕЛЕВЫЕ ОРИЕНТИРЫ: </a:t>
            </a:r>
            <a:endParaRPr lang="ru-RU" b="1" kern="1200" dirty="0">
              <a:solidFill>
                <a:schemeClr val="accent2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03648" y="148478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indent="-180975"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ru-RU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Арка 16"/>
          <p:cNvSpPr/>
          <p:nvPr/>
        </p:nvSpPr>
        <p:spPr>
          <a:xfrm>
            <a:off x="-4140968" y="836712"/>
            <a:ext cx="5472816" cy="5544616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1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Овал 17"/>
          <p:cNvSpPr/>
          <p:nvPr/>
        </p:nvSpPr>
        <p:spPr>
          <a:xfrm>
            <a:off x="514004" y="1628800"/>
            <a:ext cx="534822" cy="5348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Овал 18"/>
          <p:cNvSpPr/>
          <p:nvPr/>
        </p:nvSpPr>
        <p:spPr>
          <a:xfrm>
            <a:off x="865946" y="2318114"/>
            <a:ext cx="534822" cy="5348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Овал 19"/>
          <p:cNvSpPr/>
          <p:nvPr/>
        </p:nvSpPr>
        <p:spPr>
          <a:xfrm>
            <a:off x="1026881" y="2996952"/>
            <a:ext cx="534822" cy="5348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Овал 20"/>
          <p:cNvSpPr/>
          <p:nvPr/>
        </p:nvSpPr>
        <p:spPr>
          <a:xfrm>
            <a:off x="1026881" y="3645024"/>
            <a:ext cx="534822" cy="5348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Овал 21"/>
          <p:cNvSpPr/>
          <p:nvPr/>
        </p:nvSpPr>
        <p:spPr>
          <a:xfrm>
            <a:off x="865946" y="4293096"/>
            <a:ext cx="534822" cy="5348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Овал 22"/>
          <p:cNvSpPr/>
          <p:nvPr/>
        </p:nvSpPr>
        <p:spPr>
          <a:xfrm>
            <a:off x="514004" y="4941168"/>
            <a:ext cx="534822" cy="5348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Прямоугольник 23"/>
          <p:cNvSpPr/>
          <p:nvPr/>
        </p:nvSpPr>
        <p:spPr>
          <a:xfrm>
            <a:off x="1115616" y="1484784"/>
            <a:ext cx="7920880" cy="872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700" b="1" kern="0" dirty="0" smtClean="0">
                <a:solidFill>
                  <a:srgbClr val="1F497D"/>
                </a:solidFill>
                <a:latin typeface="Arial Narrow"/>
                <a:cs typeface="Arial Narrow"/>
              </a:rPr>
              <a:t>ОБЕСПЕЧЕНИЕ КОНКУРЕНТНОГО УРОВНЯ ТАРИФОВ ДЛЯ БИЗНЕСА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kern="0" dirty="0" smtClean="0">
                <a:solidFill>
                  <a:sysClr val="windowText" lastClr="000000"/>
                </a:solidFill>
                <a:latin typeface="Arial Narrow"/>
                <a:cs typeface="Arial Narrow"/>
              </a:rPr>
              <a:t>рост </a:t>
            </a:r>
            <a:r>
              <a:rPr lang="ru-RU" sz="1800" kern="0" dirty="0">
                <a:solidFill>
                  <a:sysClr val="windowText" lastClr="000000"/>
                </a:solidFill>
                <a:latin typeface="Arial Narrow"/>
                <a:cs typeface="Arial Narrow"/>
              </a:rPr>
              <a:t>не выше параметров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Arial Narrow"/>
                <a:cs typeface="Arial Narrow"/>
              </a:rPr>
              <a:t>Прогноза </a:t>
            </a:r>
            <a:r>
              <a:rPr lang="ru-RU" sz="1800" kern="0" dirty="0">
                <a:solidFill>
                  <a:sysClr val="windowText" lastClr="000000"/>
                </a:solidFill>
                <a:latin typeface="Arial Narrow"/>
                <a:cs typeface="Arial Narrow"/>
              </a:rPr>
              <a:t>социально-экономического развития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Arial Narrow"/>
                <a:cs typeface="Arial Narrow"/>
              </a:rPr>
              <a:t>РФ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kern="0" dirty="0" smtClean="0">
                <a:solidFill>
                  <a:sysClr val="windowText" lastClr="000000"/>
                </a:solidFill>
                <a:latin typeface="Arial Narrow"/>
                <a:cs typeface="Arial Narrow"/>
              </a:rPr>
              <a:t>и </a:t>
            </a:r>
            <a:r>
              <a:rPr lang="ru-RU" sz="1800" kern="0" dirty="0">
                <a:solidFill>
                  <a:sysClr val="windowText" lastClr="000000"/>
                </a:solidFill>
                <a:latin typeface="Arial Narrow"/>
                <a:cs typeface="Arial Narrow"/>
              </a:rPr>
              <a:t>сокращение доли сетей в конечном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Arial Narrow"/>
                <a:cs typeface="Arial Narrow"/>
              </a:rPr>
              <a:t>тарифе</a:t>
            </a:r>
            <a:endParaRPr lang="ru-RU" sz="1800" kern="0" dirty="0">
              <a:solidFill>
                <a:sysClr val="windowText" lastClr="000000"/>
              </a:solidFill>
              <a:latin typeface="Arial Narrow"/>
              <a:cs typeface="Arial Narrow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47664" y="2996952"/>
            <a:ext cx="7776864" cy="595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700" b="1" kern="0" dirty="0" smtClean="0">
                <a:solidFill>
                  <a:srgbClr val="1F497D"/>
                </a:solidFill>
                <a:latin typeface="Arial Narrow"/>
                <a:cs typeface="Arial Narrow"/>
              </a:rPr>
              <a:t>СНИЖЕНИЕ ПЕРЕКРЕСТНОГО СУБСИДИРОВАНИЯ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kern="0" dirty="0" smtClean="0">
                <a:solidFill>
                  <a:sysClr val="windowText" lastClr="000000"/>
                </a:solidFill>
                <a:latin typeface="Arial Narrow"/>
                <a:cs typeface="Arial Narrow"/>
              </a:rPr>
              <a:t>с </a:t>
            </a:r>
            <a:r>
              <a:rPr lang="ru-RU" sz="1800" kern="0" dirty="0">
                <a:solidFill>
                  <a:sysClr val="windowText" lastClr="000000"/>
                </a:solidFill>
                <a:latin typeface="Arial Narrow"/>
                <a:cs typeface="Arial Narrow"/>
              </a:rPr>
              <a:t>220 млрд.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Arial Narrow"/>
                <a:cs typeface="Arial Narrow"/>
              </a:rPr>
              <a:t>руб. </a:t>
            </a:r>
            <a:r>
              <a:rPr lang="ru-RU" sz="1800" kern="0" dirty="0">
                <a:solidFill>
                  <a:sysClr val="windowText" lastClr="000000"/>
                </a:solidFill>
                <a:latin typeface="Arial Narrow"/>
                <a:cs typeface="Arial Narrow"/>
              </a:rPr>
              <a:t>в 2012 году до 50 млрд.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Arial Narrow"/>
                <a:cs typeface="Arial Narrow"/>
              </a:rPr>
              <a:t>руб. к </a:t>
            </a:r>
            <a:r>
              <a:rPr lang="ru-RU" sz="1800" kern="0" dirty="0">
                <a:solidFill>
                  <a:sysClr val="windowText" lastClr="000000"/>
                </a:solidFill>
                <a:latin typeface="Arial Narrow"/>
                <a:cs typeface="Arial Narrow"/>
              </a:rPr>
              <a:t>2022 году и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Arial Narrow"/>
                <a:cs typeface="Arial Narrow"/>
              </a:rPr>
              <a:t>сохранение до </a:t>
            </a:r>
            <a:r>
              <a:rPr lang="ru-RU" sz="1800" kern="0" dirty="0">
                <a:solidFill>
                  <a:sysClr val="windowText" lastClr="000000"/>
                </a:solidFill>
                <a:latin typeface="Arial Narrow"/>
                <a:cs typeface="Arial Narrow"/>
              </a:rPr>
              <a:t>2030 года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403648" y="2401404"/>
            <a:ext cx="7488832" cy="595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700" b="1" kern="0" dirty="0" smtClean="0">
                <a:solidFill>
                  <a:srgbClr val="1F497D"/>
                </a:solidFill>
                <a:latin typeface="Arial Narrow"/>
                <a:cs typeface="Arial Narrow"/>
              </a:rPr>
              <a:t>СНИЖЕНИЕ СТОИМОСТИ ТЕХПРИСОЕДИНЕНИЯ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kern="0" dirty="0" smtClean="0">
                <a:solidFill>
                  <a:sysClr val="windowText" lastClr="000000"/>
                </a:solidFill>
                <a:latin typeface="Arial Narrow"/>
                <a:cs typeface="Arial Narrow"/>
              </a:rPr>
              <a:t>для </a:t>
            </a:r>
            <a:r>
              <a:rPr lang="ru-RU" sz="1800" kern="0" dirty="0">
                <a:solidFill>
                  <a:sysClr val="windowText" lastClr="000000"/>
                </a:solidFill>
                <a:latin typeface="Arial Narrow"/>
                <a:cs typeface="Arial Narrow"/>
              </a:rPr>
              <a:t>малого и среднего бизнеса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115616" y="5013176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7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СНИЖЕНИЕ ПОТЕРЬ</a:t>
            </a:r>
          </a:p>
          <a:p>
            <a:pPr lvl="0"/>
            <a:r>
              <a:rPr lang="ru-RU" sz="18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к </a:t>
            </a:r>
            <a:r>
              <a:rPr lang="ru-RU" sz="1800" dirty="0">
                <a:solidFill>
                  <a:srgbClr val="000000"/>
                </a:solidFill>
                <a:latin typeface="Arial Narrow" panose="020B0606020202030204" pitchFamily="34" charset="0"/>
              </a:rPr>
              <a:t>2017 </a:t>
            </a:r>
            <a:r>
              <a:rPr lang="ru-RU" sz="18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году на </a:t>
            </a:r>
            <a:r>
              <a:rPr lang="ru-RU" sz="1800" dirty="0">
                <a:solidFill>
                  <a:srgbClr val="000000"/>
                </a:solidFill>
                <a:latin typeface="Arial Narrow" panose="020B0606020202030204" pitchFamily="34" charset="0"/>
              </a:rPr>
              <a:t>11 % к уровню 2012 </a:t>
            </a:r>
            <a:r>
              <a:rPr lang="ru-RU" sz="18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года</a:t>
            </a:r>
            <a:endParaRPr lang="ru-RU" sz="18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619672" y="3645024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7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СНИЖЕНИЕ УДЕЛЬНЫХ ИНВЕСТИЦИОННЫХ РАСХОДОВ</a:t>
            </a:r>
          </a:p>
          <a:p>
            <a:pPr lvl="0"/>
            <a:r>
              <a:rPr lang="ru-RU" sz="1800" dirty="0" smtClean="0">
                <a:latin typeface="Arial Narrow" panose="020B0606020202030204" pitchFamily="34" charset="0"/>
              </a:rPr>
              <a:t>на </a:t>
            </a:r>
            <a:r>
              <a:rPr lang="ru-RU" sz="1800" dirty="0">
                <a:latin typeface="Arial Narrow" panose="020B0606020202030204" pitchFamily="34" charset="0"/>
              </a:rPr>
              <a:t>30 % к уровню 2012 г.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475656" y="4293096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7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СНИЖЕНИЕ УДЕЛЬНЫХ ОПЕРАЦИОННЫХ РАСХОДОВ</a:t>
            </a:r>
          </a:p>
          <a:p>
            <a:pPr lvl="0"/>
            <a:r>
              <a:rPr lang="ru-RU" sz="18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на </a:t>
            </a:r>
            <a:r>
              <a:rPr lang="ru-RU" sz="1800" dirty="0">
                <a:solidFill>
                  <a:srgbClr val="000000"/>
                </a:solidFill>
                <a:latin typeface="Arial Narrow" panose="020B0606020202030204" pitchFamily="34" charset="0"/>
              </a:rPr>
              <a:t>15 % к 2017 году к уровню 2012 года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51520" y="6140178"/>
            <a:ext cx="8640960" cy="601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227" fontAlgn="auto">
              <a:lnSpc>
                <a:spcPct val="80000"/>
              </a:lnSpc>
              <a:spcAft>
                <a:spcPts val="0"/>
              </a:spcAft>
            </a:pPr>
            <a:endParaRPr lang="ru-RU" sz="8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defTabSz="913227" fontAlgn="auto">
              <a:lnSpc>
                <a:spcPct val="80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!</a:t>
            </a:r>
            <a:r>
              <a:rPr lang="ru-RU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ДОСТИЖЕНИЕ ЦЕЛЕВЫХ ОРИЕНТИРОВ НЕ ОБЕСПЕЧЕНО ИСТОЧНИКАМИ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-108520" y="5733256"/>
            <a:ext cx="9433048" cy="5760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142240" rIns="142240" bIns="14224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2015 ГОД </a:t>
            </a:r>
            <a:r>
              <a:rPr lang="ru-RU" sz="1800" kern="1200" dirty="0" smtClean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– ЦЕЛЕВЫЕ ОРИЕНТИРЫ </a:t>
            </a:r>
            <a:r>
              <a:rPr lang="ru-RU" sz="1800" b="1" kern="1200" dirty="0" smtClean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НЕ УЧИТЫВАЮТ </a:t>
            </a:r>
            <a:r>
              <a:rPr lang="ru-RU" sz="1800" kern="1200" dirty="0" smtClean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ИЗМЕНЕНИЙ УСЛОВИЙ РЕГУЛИРОВАНИЯ </a:t>
            </a:r>
            <a:endParaRPr lang="ru-RU" sz="1800" kern="1200" dirty="0">
              <a:solidFill>
                <a:schemeClr val="accent2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823713" y="303232"/>
            <a:ext cx="290464" cy="36933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/>
            <a:fld id="{BC2B59FA-94E0-4A19-A130-819CA8969678}" type="slidenum">
              <a:rPr lang="ru-RU" sz="1800" b="1">
                <a:solidFill>
                  <a:prstClr val="white"/>
                </a:solidFill>
                <a:latin typeface="Arial Narrow" panose="020B0606020202030204" pitchFamily="34" charset="0"/>
              </a:rPr>
              <a:pPr algn="r"/>
              <a:t>3</a:t>
            </a:fld>
            <a:endParaRPr lang="ru-RU" sz="18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43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Стрелка вправо 60"/>
          <p:cNvSpPr/>
          <p:nvPr/>
        </p:nvSpPr>
        <p:spPr>
          <a:xfrm>
            <a:off x="4884198" y="5906312"/>
            <a:ext cx="1254198" cy="555387"/>
          </a:xfrm>
          <a:prstGeom prst="rightArrow">
            <a:avLst>
              <a:gd name="adj1" fmla="val 67644"/>
              <a:gd name="adj2" fmla="val 5000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11560" y="179762"/>
            <a:ext cx="7920880" cy="62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224" fontAlgn="auto">
              <a:spcBef>
                <a:spcPts val="0"/>
              </a:spcBef>
              <a:spcAft>
                <a:spcPts val="0"/>
              </a:spcAft>
            </a:pPr>
            <a:r>
              <a:rPr lang="ru-RU" cap="all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достижение</a:t>
            </a:r>
            <a:r>
              <a:rPr lang="ru-RU" cap="all" dirty="0" smtClean="0">
                <a:solidFill>
                  <a:srgbClr val="FFFF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cap="all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Целевых ориентиров</a:t>
            </a:r>
            <a:endParaRPr lang="ru-RU" cap="all" dirty="0" smtClean="0">
              <a:solidFill>
                <a:srgbClr val="4F81BD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4008" y="4365104"/>
            <a:ext cx="44874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300" b="1" cap="all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СНИЖЕНИЕ УДЕЛЬНЫХ КАПИТАЛЬНЫХ РАСХОДОВ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300" b="1" cap="all" dirty="0" smtClean="0">
                <a:solidFill>
                  <a:srgbClr val="C0504D"/>
                </a:solidFill>
                <a:latin typeface="Arial Narrow" panose="020B0606020202030204" pitchFamily="34" charset="0"/>
              </a:rPr>
              <a:t>НА 30 % </a:t>
            </a:r>
            <a:r>
              <a:rPr lang="ru-RU" sz="1300" cap="all" dirty="0">
                <a:solidFill>
                  <a:srgbClr val="1F497D"/>
                </a:solidFill>
                <a:latin typeface="Arial Narrow" panose="020B0606020202030204" pitchFamily="34" charset="0"/>
              </a:rPr>
              <a:t>по отношению к 2012 </a:t>
            </a:r>
            <a:r>
              <a:rPr lang="ru-RU" sz="1300" cap="all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году*</a:t>
            </a:r>
            <a:endParaRPr lang="ru-RU" sz="1300" b="1" cap="all" dirty="0" smtClean="0">
              <a:solidFill>
                <a:srgbClr val="1F497D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918313114"/>
              </p:ext>
            </p:extLst>
          </p:nvPr>
        </p:nvGraphicFramePr>
        <p:xfrm>
          <a:off x="4572000" y="4818281"/>
          <a:ext cx="4533606" cy="1544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7504" y="4293096"/>
            <a:ext cx="32966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3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СНИЖЕНИЕ ПОТЕРЬ ЭЛЕКТРОЭНЕРГИИ </a:t>
            </a:r>
            <a:endParaRPr lang="en-US" sz="1300" b="1" dirty="0" smtClean="0">
              <a:solidFill>
                <a:srgbClr val="1F497D"/>
              </a:solidFill>
              <a:latin typeface="Arial Narrow" panose="020B0606020202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300" b="1" dirty="0" smtClean="0">
                <a:solidFill>
                  <a:srgbClr val="C0504D"/>
                </a:solidFill>
                <a:latin typeface="Arial Narrow" panose="020B0606020202030204" pitchFamily="34" charset="0"/>
              </a:rPr>
              <a:t>НА 11% </a:t>
            </a:r>
            <a:r>
              <a:rPr lang="ru-RU" sz="1300" cap="all" dirty="0">
                <a:solidFill>
                  <a:srgbClr val="1F497D"/>
                </a:solidFill>
                <a:latin typeface="Arial Narrow" panose="020B0606020202030204" pitchFamily="34" charset="0"/>
              </a:rPr>
              <a:t>по отношению </a:t>
            </a:r>
            <a:r>
              <a:rPr lang="ru-RU" sz="1300" cap="all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к </a:t>
            </a:r>
            <a:r>
              <a:rPr lang="ru-RU" sz="1300" cap="all" dirty="0">
                <a:solidFill>
                  <a:srgbClr val="1F497D"/>
                </a:solidFill>
                <a:latin typeface="Arial Narrow" panose="020B0606020202030204" pitchFamily="34" charset="0"/>
              </a:rPr>
              <a:t>2012 году</a:t>
            </a:r>
            <a:endParaRPr lang="ru-RU" sz="1300" b="1" dirty="0" smtClean="0">
              <a:solidFill>
                <a:srgbClr val="1F497D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46091" y="5488059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ВЛ – 10%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929423" y="5659477"/>
            <a:ext cx="736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КЛ – 17%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4492888" y="5247782"/>
            <a:ext cx="794035" cy="257861"/>
            <a:chOff x="4808215" y="2568203"/>
            <a:chExt cx="794035" cy="265807"/>
          </a:xfrm>
        </p:grpSpPr>
        <p:cxnSp>
          <p:nvCxnSpPr>
            <p:cNvPr id="50" name="Прямая соединительная линия 49"/>
            <p:cNvCxnSpPr/>
            <p:nvPr/>
          </p:nvCxnSpPr>
          <p:spPr>
            <a:xfrm>
              <a:off x="4808215" y="2834010"/>
              <a:ext cx="792088" cy="0"/>
            </a:xfrm>
            <a:prstGeom prst="line">
              <a:avLst/>
            </a:prstGeom>
            <a:ln w="63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/>
            <p:cNvCxnSpPr/>
            <p:nvPr/>
          </p:nvCxnSpPr>
          <p:spPr>
            <a:xfrm flipV="1">
              <a:off x="5600303" y="2568203"/>
              <a:ext cx="1947" cy="265807"/>
            </a:xfrm>
            <a:prstGeom prst="straightConnector1">
              <a:avLst/>
            </a:prstGeom>
            <a:ln w="63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Прямоугольник 35"/>
          <p:cNvSpPr/>
          <p:nvPr/>
        </p:nvSpPr>
        <p:spPr>
          <a:xfrm>
            <a:off x="8823713" y="303232"/>
            <a:ext cx="290464" cy="36933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/>
            <a:fld id="{BC2B59FA-94E0-4A19-A130-819CA8969678}" type="slidenum">
              <a:rPr lang="ru-RU" sz="1800" b="1">
                <a:solidFill>
                  <a:prstClr val="white"/>
                </a:solidFill>
                <a:latin typeface="Arial Narrow" panose="020B0606020202030204" pitchFamily="34" charset="0"/>
              </a:rPr>
              <a:pPr algn="r"/>
              <a:t>4</a:t>
            </a:fld>
            <a:endParaRPr lang="ru-RU" sz="18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44999" y="5844071"/>
            <a:ext cx="5797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300" b="1" cap="all" dirty="0" smtClean="0">
                <a:solidFill>
                  <a:srgbClr val="953735"/>
                </a:solidFill>
                <a:latin typeface="Arial Narrow" panose="020B0606020202030204" pitchFamily="34" charset="0"/>
              </a:rPr>
              <a:t>25,1</a:t>
            </a:r>
            <a:endParaRPr lang="ru-RU" sz="1300" b="1" cap="all" dirty="0">
              <a:solidFill>
                <a:srgbClr val="953735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71400" y="5991362"/>
            <a:ext cx="5797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300" b="1" cap="all" dirty="0" smtClean="0">
                <a:solidFill>
                  <a:srgbClr val="953735"/>
                </a:solidFill>
                <a:latin typeface="Arial Narrow" panose="020B0606020202030204" pitchFamily="34" charset="0"/>
              </a:rPr>
              <a:t>23,6</a:t>
            </a:r>
            <a:endParaRPr lang="ru-RU" sz="1300" b="1" cap="all" dirty="0">
              <a:solidFill>
                <a:srgbClr val="953735"/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15956" y="6157630"/>
            <a:ext cx="5797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300" b="1" cap="all" dirty="0" smtClean="0">
                <a:solidFill>
                  <a:srgbClr val="953735"/>
                </a:solidFill>
                <a:latin typeface="Arial Narrow" panose="020B0606020202030204" pitchFamily="34" charset="0"/>
              </a:rPr>
              <a:t>25,1</a:t>
            </a:r>
            <a:endParaRPr lang="ru-RU" sz="1300" b="1" cap="all" dirty="0">
              <a:solidFill>
                <a:srgbClr val="953735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4645288" y="5435350"/>
            <a:ext cx="794035" cy="257861"/>
            <a:chOff x="4808215" y="2568203"/>
            <a:chExt cx="794035" cy="265807"/>
          </a:xfrm>
        </p:grpSpPr>
        <p:cxnSp>
          <p:nvCxnSpPr>
            <p:cNvPr id="55" name="Прямая соединительная линия 54"/>
            <p:cNvCxnSpPr/>
            <p:nvPr/>
          </p:nvCxnSpPr>
          <p:spPr>
            <a:xfrm>
              <a:off x="4808215" y="2834010"/>
              <a:ext cx="792088" cy="0"/>
            </a:xfrm>
            <a:prstGeom prst="line">
              <a:avLst/>
            </a:prstGeom>
            <a:ln w="63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/>
            <p:cNvCxnSpPr/>
            <p:nvPr/>
          </p:nvCxnSpPr>
          <p:spPr>
            <a:xfrm flipV="1">
              <a:off x="5600303" y="2568203"/>
              <a:ext cx="1947" cy="265807"/>
            </a:xfrm>
            <a:prstGeom prst="straightConnector1">
              <a:avLst/>
            </a:prstGeom>
            <a:ln w="63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Группа 56"/>
          <p:cNvGrpSpPr/>
          <p:nvPr/>
        </p:nvGrpSpPr>
        <p:grpSpPr>
          <a:xfrm>
            <a:off x="4812336" y="5602398"/>
            <a:ext cx="794035" cy="257861"/>
            <a:chOff x="4808215" y="2568203"/>
            <a:chExt cx="794035" cy="265807"/>
          </a:xfrm>
        </p:grpSpPr>
        <p:cxnSp>
          <p:nvCxnSpPr>
            <p:cNvPr id="58" name="Прямая соединительная линия 57"/>
            <p:cNvCxnSpPr/>
            <p:nvPr/>
          </p:nvCxnSpPr>
          <p:spPr>
            <a:xfrm>
              <a:off x="4808215" y="2834010"/>
              <a:ext cx="792088" cy="0"/>
            </a:xfrm>
            <a:prstGeom prst="line">
              <a:avLst/>
            </a:prstGeom>
            <a:ln w="63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 стрелкой 58"/>
            <p:cNvCxnSpPr/>
            <p:nvPr/>
          </p:nvCxnSpPr>
          <p:spPr>
            <a:xfrm flipV="1">
              <a:off x="5600303" y="2568203"/>
              <a:ext cx="1947" cy="265807"/>
            </a:xfrm>
            <a:prstGeom prst="straightConnector1">
              <a:avLst/>
            </a:prstGeom>
            <a:ln w="63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/>
          <p:cNvSpPr txBox="1"/>
          <p:nvPr/>
        </p:nvSpPr>
        <p:spPr>
          <a:xfrm>
            <a:off x="4789432" y="5987517"/>
            <a:ext cx="132715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rgbClr val="953735"/>
                </a:solidFill>
                <a:latin typeface="Arial Narrow" panose="020B0606020202030204" pitchFamily="34" charset="0"/>
              </a:rPr>
              <a:t>ЭФФЕКТ,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rgbClr val="953735"/>
                </a:solidFill>
                <a:latin typeface="Arial Narrow" panose="020B0606020202030204" pitchFamily="34" charset="0"/>
              </a:rPr>
              <a:t>млрд. рублей</a:t>
            </a:r>
            <a:endParaRPr lang="ru-RU" sz="1200" b="1" cap="all" dirty="0">
              <a:solidFill>
                <a:srgbClr val="953735"/>
              </a:solidFill>
              <a:latin typeface="Arial Narrow" panose="020B0606020202030204" pitchFamily="34" charset="0"/>
            </a:endParaRPr>
          </a:p>
        </p:txBody>
      </p:sp>
      <p:sp>
        <p:nvSpPr>
          <p:cNvPr id="63" name="Левая фигурная скобка 62"/>
          <p:cNvSpPr/>
          <p:nvPr/>
        </p:nvSpPr>
        <p:spPr>
          <a:xfrm rot="16200000">
            <a:off x="6895513" y="5664416"/>
            <a:ext cx="208079" cy="1547337"/>
          </a:xfrm>
          <a:prstGeom prst="lef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359092" y="6490211"/>
            <a:ext cx="142623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cap="all" dirty="0" smtClean="0">
                <a:solidFill>
                  <a:srgbClr val="953735"/>
                </a:solidFill>
                <a:latin typeface="Arial Narrow" panose="020B0606020202030204" pitchFamily="34" charset="0"/>
              </a:rPr>
              <a:t>73,8 </a:t>
            </a:r>
            <a:r>
              <a:rPr lang="ru-RU" sz="1200" b="1" dirty="0">
                <a:solidFill>
                  <a:srgbClr val="953735"/>
                </a:solidFill>
                <a:latin typeface="Arial Narrow" panose="020B0606020202030204" pitchFamily="34" charset="0"/>
              </a:rPr>
              <a:t>м</a:t>
            </a:r>
            <a:r>
              <a:rPr lang="ru-RU" sz="1200" b="1" dirty="0" smtClean="0">
                <a:solidFill>
                  <a:srgbClr val="953735"/>
                </a:solidFill>
                <a:latin typeface="Arial Narrow" panose="020B0606020202030204" pitchFamily="34" charset="0"/>
              </a:rPr>
              <a:t>лрд. рублей</a:t>
            </a:r>
            <a:endParaRPr lang="ru-RU" sz="1200" b="1" dirty="0">
              <a:solidFill>
                <a:srgbClr val="953735"/>
              </a:solidFill>
              <a:latin typeface="Arial Narrow" panose="020B0606020202030204" pitchFamily="34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31169"/>
            <a:ext cx="4320480" cy="244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4943376" y="980728"/>
            <a:ext cx="445316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300" b="1" cap="all" dirty="0">
                <a:solidFill>
                  <a:srgbClr val="1F497D"/>
                </a:solidFill>
                <a:latin typeface="Arial Narrow" panose="020B0606020202030204" pitchFamily="34" charset="0"/>
              </a:rPr>
              <a:t>СНИЖЕНИЕ УДЕЛЬНЫХ ОПЕРАЦИОННЫХ РАСХОДОВ </a:t>
            </a:r>
            <a:endParaRPr lang="ru-RU" sz="1300" b="1" cap="all" dirty="0" smtClean="0">
              <a:solidFill>
                <a:srgbClr val="1F497D"/>
              </a:solidFill>
              <a:latin typeface="Arial Narrow" panose="020B0606020202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300" b="1" cap="all" dirty="0" smtClean="0">
                <a:solidFill>
                  <a:srgbClr val="C0504D"/>
                </a:solidFill>
                <a:latin typeface="Arial Narrow" panose="020B0606020202030204" pitchFamily="34" charset="0"/>
                <a:cs typeface="+mn-cs"/>
              </a:rPr>
              <a:t>НА 15</a:t>
            </a:r>
            <a:r>
              <a:rPr lang="en-US" sz="1300" b="1" cap="all" dirty="0" smtClean="0">
                <a:solidFill>
                  <a:srgbClr val="C0504D"/>
                </a:solidFill>
                <a:latin typeface="Arial Narrow" panose="020B0606020202030204" pitchFamily="34" charset="0"/>
                <a:cs typeface="+mn-cs"/>
              </a:rPr>
              <a:t>,2</a:t>
            </a:r>
            <a:r>
              <a:rPr lang="ru-RU" sz="1300" b="1" cap="all" dirty="0" smtClean="0">
                <a:solidFill>
                  <a:srgbClr val="C0504D"/>
                </a:solidFill>
                <a:latin typeface="Arial Narrow" panose="020B0606020202030204" pitchFamily="34" charset="0"/>
                <a:cs typeface="+mn-cs"/>
              </a:rPr>
              <a:t> % </a:t>
            </a:r>
            <a:r>
              <a:rPr lang="ru-RU" sz="1300" cap="all" dirty="0">
                <a:solidFill>
                  <a:srgbClr val="1F497D"/>
                </a:solidFill>
                <a:latin typeface="Arial Narrow" panose="020B0606020202030204" pitchFamily="34" charset="0"/>
              </a:rPr>
              <a:t>по отношению к 2012 году </a:t>
            </a:r>
            <a:endParaRPr lang="ru-RU" sz="1300" cap="all" dirty="0" smtClean="0">
              <a:solidFill>
                <a:srgbClr val="1F497D"/>
              </a:solidFill>
              <a:latin typeface="Arial Narrow" panose="020B0606020202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300" cap="all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в </a:t>
            </a:r>
            <a:r>
              <a:rPr lang="ru-RU" sz="1300" cap="all" dirty="0">
                <a:solidFill>
                  <a:srgbClr val="1F497D"/>
                </a:solidFill>
                <a:latin typeface="Arial Narrow" panose="020B0606020202030204" pitchFamily="34" charset="0"/>
              </a:rPr>
              <a:t>соответствии </a:t>
            </a:r>
            <a:r>
              <a:rPr lang="ru-RU" sz="1300" cap="all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с </a:t>
            </a:r>
            <a:r>
              <a:rPr lang="ru-RU" sz="1300" cap="all" dirty="0">
                <a:solidFill>
                  <a:srgbClr val="1F497D"/>
                </a:solidFill>
                <a:latin typeface="Arial Narrow" panose="020B0606020202030204" pitchFamily="34" charset="0"/>
              </a:rPr>
              <a:t>моделями ТБР</a:t>
            </a:r>
            <a:r>
              <a:rPr lang="en-US" sz="1300" cap="all" dirty="0">
                <a:solidFill>
                  <a:srgbClr val="1F497D"/>
                </a:solidFill>
                <a:latin typeface="Arial Narrow" panose="020B0606020202030204" pitchFamily="34" charset="0"/>
              </a:rPr>
              <a:t> </a:t>
            </a:r>
            <a:r>
              <a:rPr lang="ru-RU" sz="1300" cap="all" dirty="0">
                <a:solidFill>
                  <a:srgbClr val="1F497D"/>
                </a:solidFill>
                <a:latin typeface="Arial Narrow" panose="020B0606020202030204" pitchFamily="34" charset="0"/>
              </a:rPr>
              <a:t>(х-ФАКТОР)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419167" y="5240233"/>
            <a:ext cx="9300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cs typeface="+mn-cs"/>
              </a:rPr>
              <a:t>ПС, ТП – 3%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  <a:cs typeface="+mn-cs"/>
            </a:endParaRPr>
          </a:p>
        </p:txBody>
      </p:sp>
      <p:graphicFrame>
        <p:nvGraphicFramePr>
          <p:cNvPr id="68" name="Диаграмма 6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0190902"/>
              </p:ext>
            </p:extLst>
          </p:nvPr>
        </p:nvGraphicFramePr>
        <p:xfrm>
          <a:off x="-115234" y="195017"/>
          <a:ext cx="6474326" cy="4032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111921" y="992341"/>
            <a:ext cx="22278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3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СТРУКТУРА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3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КОНЕЧНОГО ТАРИФА</a:t>
            </a:r>
            <a:endParaRPr lang="en-US" sz="1300" b="1" dirty="0" smtClean="0">
              <a:solidFill>
                <a:srgbClr val="1F497D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70" name="Группа 69"/>
          <p:cNvGrpSpPr/>
          <p:nvPr/>
        </p:nvGrpSpPr>
        <p:grpSpPr>
          <a:xfrm rot="10800000">
            <a:off x="4419167" y="800227"/>
            <a:ext cx="794035" cy="257861"/>
            <a:chOff x="4808215" y="2568203"/>
            <a:chExt cx="794035" cy="265807"/>
          </a:xfrm>
        </p:grpSpPr>
        <p:cxnSp>
          <p:nvCxnSpPr>
            <p:cNvPr id="71" name="Прямая соединительная линия 70"/>
            <p:cNvCxnSpPr/>
            <p:nvPr/>
          </p:nvCxnSpPr>
          <p:spPr>
            <a:xfrm>
              <a:off x="4808215" y="2834010"/>
              <a:ext cx="792088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Прямая со стрелкой 71"/>
            <p:cNvCxnSpPr/>
            <p:nvPr/>
          </p:nvCxnSpPr>
          <p:spPr>
            <a:xfrm flipV="1">
              <a:off x="5600303" y="2568203"/>
              <a:ext cx="1947" cy="26580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7" name="Прямая соединительная линия 16"/>
          <p:cNvCxnSpPr/>
          <p:nvPr/>
        </p:nvCxnSpPr>
        <p:spPr>
          <a:xfrm>
            <a:off x="5203558" y="800227"/>
            <a:ext cx="0" cy="19535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73" name="Диаграмма 7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0559260"/>
              </p:ext>
            </p:extLst>
          </p:nvPr>
        </p:nvGraphicFramePr>
        <p:xfrm>
          <a:off x="111921" y="4959326"/>
          <a:ext cx="4280778" cy="185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74" name="Группа 73"/>
          <p:cNvGrpSpPr/>
          <p:nvPr/>
        </p:nvGrpSpPr>
        <p:grpSpPr>
          <a:xfrm flipV="1">
            <a:off x="611560" y="4857858"/>
            <a:ext cx="2450219" cy="420681"/>
            <a:chOff x="4808215" y="2568203"/>
            <a:chExt cx="794035" cy="265807"/>
          </a:xfrm>
        </p:grpSpPr>
        <p:cxnSp>
          <p:nvCxnSpPr>
            <p:cNvPr id="75" name="Прямая соединительная линия 74"/>
            <p:cNvCxnSpPr/>
            <p:nvPr/>
          </p:nvCxnSpPr>
          <p:spPr>
            <a:xfrm>
              <a:off x="4808215" y="2834010"/>
              <a:ext cx="792088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Прямая со стрелкой 75"/>
            <p:cNvCxnSpPr/>
            <p:nvPr/>
          </p:nvCxnSpPr>
          <p:spPr>
            <a:xfrm flipV="1">
              <a:off x="5600303" y="2568203"/>
              <a:ext cx="1947" cy="26580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77" name="Прямая соединительная линия 76"/>
          <p:cNvCxnSpPr/>
          <p:nvPr/>
        </p:nvCxnSpPr>
        <p:spPr>
          <a:xfrm>
            <a:off x="623045" y="4857547"/>
            <a:ext cx="0" cy="19535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20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322398"/>
            <a:ext cx="7704856" cy="34881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defTabSz="913227" fontAlgn="auto">
              <a:lnSpc>
                <a:spcPct val="80000"/>
              </a:lnSpc>
              <a:spcAft>
                <a:spcPts val="0"/>
              </a:spcAft>
            </a:pPr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ЭЛЕКТРОСЕТЕВОЙ КОМПЛЕКС РФ: ОСНОВНЫЕ ПРОБЛЕМЫ</a:t>
            </a:r>
            <a:endParaRPr lang="en-US" dirty="0" smtClean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115617" y="2132856"/>
            <a:ext cx="1296143" cy="1152128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Группа 9"/>
          <p:cNvGrpSpPr/>
          <p:nvPr/>
        </p:nvGrpSpPr>
        <p:grpSpPr>
          <a:xfrm>
            <a:off x="1331641" y="1772816"/>
            <a:ext cx="6552727" cy="2160239"/>
            <a:chOff x="3294666" y="0"/>
            <a:chExt cx="2139081" cy="7416427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294666" y="0"/>
              <a:ext cx="1989232" cy="173049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3444515" y="5685930"/>
              <a:ext cx="1989232" cy="17304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latin typeface="Arial Narrow" panose="020B0606020202030204" pitchFamily="34" charset="0"/>
                </a:rPr>
                <a:t>РЕГУЛИРОВАНИЕ С УЧЕТОМ ВНЕШНИХ ФАКТОРОВ -</a:t>
              </a:r>
              <a:r>
                <a:rPr lang="ru-RU" sz="2600" b="1" kern="1200" dirty="0" smtClean="0">
                  <a:solidFill>
                    <a:srgbClr val="953735"/>
                  </a:solidFill>
                  <a:latin typeface="Arial Narrow" panose="020B0606020202030204" pitchFamily="34" charset="0"/>
                </a:rPr>
                <a:t>СДЕРЖИВАНИЕ РОСТА ТАРИФОВ</a:t>
              </a:r>
              <a:endParaRPr lang="ru-RU" sz="2600" b="1" kern="1200" dirty="0">
                <a:solidFill>
                  <a:srgbClr val="953735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3" name="Минус 12"/>
          <p:cNvSpPr/>
          <p:nvPr/>
        </p:nvSpPr>
        <p:spPr>
          <a:xfrm>
            <a:off x="-1332656" y="3799775"/>
            <a:ext cx="11881320" cy="781353"/>
          </a:xfrm>
          <a:prstGeom prst="mathMinus">
            <a:avLst>
              <a:gd name="adj1" fmla="val 11682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Стрелка вверх 13"/>
          <p:cNvSpPr/>
          <p:nvPr/>
        </p:nvSpPr>
        <p:spPr>
          <a:xfrm>
            <a:off x="3995936" y="4653136"/>
            <a:ext cx="1360849" cy="1268760"/>
          </a:xfrm>
          <a:prstGeom prst="upArrow">
            <a:avLst/>
          </a:prstGeom>
          <a:solidFill>
            <a:schemeClr val="tx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5" name="Группа 14"/>
          <p:cNvGrpSpPr/>
          <p:nvPr/>
        </p:nvGrpSpPr>
        <p:grpSpPr>
          <a:xfrm>
            <a:off x="35496" y="4149080"/>
            <a:ext cx="9217026" cy="576064"/>
            <a:chOff x="881006" y="2389734"/>
            <a:chExt cx="2040678" cy="173049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932452" y="2389734"/>
              <a:ext cx="1989232" cy="173049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881006" y="2389734"/>
              <a:ext cx="2040678" cy="17304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2"/>
                  </a:solidFill>
                  <a:latin typeface="Arial Narrow" panose="020B0606020202030204" pitchFamily="34" charset="0"/>
                </a:rPr>
                <a:t>РЕШЕНИЕ НАКОПЛЕННЫХ ПРОБЛЕМ ПРИ ОТСУТСТВИИ ВНУТРЕННИХ РЕЗЕРВОВ</a:t>
              </a:r>
              <a:endParaRPr lang="ru-RU" sz="2000" b="1" kern="1200" dirty="0">
                <a:solidFill>
                  <a:schemeClr val="tx2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8" name="Стрелка вниз 17"/>
          <p:cNvSpPr/>
          <p:nvPr/>
        </p:nvSpPr>
        <p:spPr>
          <a:xfrm>
            <a:off x="3995936" y="2132856"/>
            <a:ext cx="1296143" cy="1144036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Стрелка вниз 18"/>
          <p:cNvSpPr/>
          <p:nvPr/>
        </p:nvSpPr>
        <p:spPr>
          <a:xfrm>
            <a:off x="6876257" y="2132856"/>
            <a:ext cx="1296143" cy="1144036"/>
          </a:xfrm>
          <a:prstGeom prst="downArrow">
            <a:avLst/>
          </a:prstGeom>
          <a:solidFill>
            <a:srgbClr val="7F7F7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0" name="Группа 19"/>
          <p:cNvGrpSpPr/>
          <p:nvPr/>
        </p:nvGrpSpPr>
        <p:grpSpPr>
          <a:xfrm>
            <a:off x="107504" y="764704"/>
            <a:ext cx="3240360" cy="1296144"/>
            <a:chOff x="932452" y="2389734"/>
            <a:chExt cx="1989232" cy="1832291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932452" y="2389734"/>
              <a:ext cx="1989232" cy="173049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932452" y="2491528"/>
              <a:ext cx="1989232" cy="17304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Arial Narrow" panose="020B0606020202030204" pitchFamily="34" charset="0"/>
                </a:rPr>
                <a:t>ИЗМЕНЕНИЕ МАКРОЭКОНОМИЧЕСКИХ ФАКТОРОВ</a:t>
              </a:r>
              <a:endParaRPr lang="ru-RU" sz="2000" kern="120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059831" y="836712"/>
            <a:ext cx="3744417" cy="1296144"/>
            <a:chOff x="623016" y="2389734"/>
            <a:chExt cx="2298668" cy="1832291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932452" y="2389734"/>
              <a:ext cx="1989232" cy="173049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Прямоугольник 24"/>
            <p:cNvSpPr/>
            <p:nvPr/>
          </p:nvSpPr>
          <p:spPr>
            <a:xfrm>
              <a:off x="623016" y="2491528"/>
              <a:ext cx="1989232" cy="17304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chemeClr val="accent2">
                      <a:lumMod val="75000"/>
                    </a:schemeClr>
                  </a:solidFill>
                  <a:latin typeface="Arial Narrow" panose="020B0606020202030204" pitchFamily="34" charset="0"/>
                </a:rPr>
                <a:t>ФЕДЕРАЛЬНОЕ РЕГУЛИРОВАНИЕ «СОЦИАЛЬНОЙ СТАБИЛЬНОСТИ»</a:t>
              </a:r>
              <a:endParaRPr lang="ru-RU" sz="2000" kern="12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300191" y="908720"/>
            <a:ext cx="2736305" cy="1224136"/>
            <a:chOff x="667221" y="2389734"/>
            <a:chExt cx="2254463" cy="1730497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932452" y="2389734"/>
              <a:ext cx="1989232" cy="173049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Прямоугольник 27"/>
            <p:cNvSpPr/>
            <p:nvPr/>
          </p:nvSpPr>
          <p:spPr>
            <a:xfrm>
              <a:off x="667221" y="2389734"/>
              <a:ext cx="1989232" cy="17304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ts val="0"/>
                </a:spcAft>
              </a:pPr>
              <a:r>
                <a:rPr lang="ru-RU" dirty="0" smtClean="0">
                  <a:latin typeface="Arial Narrow" panose="020B0606020202030204" pitchFamily="34" charset="0"/>
                </a:rPr>
                <a:t>ОГРАНИЧЕННОСТЬ ПОЛНОМОЧИЙ</a:t>
              </a:r>
            </a:p>
            <a:p>
              <a:pPr lvl="0" algn="ctr" defTabSz="889000">
                <a:lnSpc>
                  <a:spcPct val="90000"/>
                </a:lnSpc>
                <a:spcAft>
                  <a:spcPts val="0"/>
                </a:spcAft>
              </a:pPr>
              <a:r>
                <a:rPr lang="ru-RU" dirty="0" smtClean="0">
                  <a:latin typeface="Arial Narrow" panose="020B0606020202030204" pitchFamily="34" charset="0"/>
                </a:rPr>
                <a:t>РЕГИОНАЛЬНЫХ ОРГАНОВ </a:t>
              </a:r>
              <a:endParaRPr lang="ru-RU" sz="2000" kern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29" name="Стрелка вниз 28"/>
          <p:cNvSpPr/>
          <p:nvPr/>
        </p:nvSpPr>
        <p:spPr>
          <a:xfrm rot="16200000">
            <a:off x="3131842" y="1196754"/>
            <a:ext cx="576063" cy="43204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Стрелка вниз 29"/>
          <p:cNvSpPr/>
          <p:nvPr/>
        </p:nvSpPr>
        <p:spPr>
          <a:xfrm rot="16200000">
            <a:off x="5868146" y="1196754"/>
            <a:ext cx="576063" cy="43204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Прямоугольник 30"/>
          <p:cNvSpPr/>
          <p:nvPr/>
        </p:nvSpPr>
        <p:spPr>
          <a:xfrm>
            <a:off x="4424332" y="5013176"/>
            <a:ext cx="504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?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79512" y="4654130"/>
            <a:ext cx="4176464" cy="2087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lnSpc>
                <a:spcPct val="110000"/>
              </a:lnSpc>
              <a:spcAft>
                <a:spcPts val="2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ru-RU" sz="1400" dirty="0" smtClean="0">
                <a:latin typeface="Arial Narrow" panose="020B0606020202030204" pitchFamily="34" charset="0"/>
              </a:rPr>
              <a:t>ОТСУТСТВИЕ ДОЛГОСРОЧНОСТИ ТАРИФНЫХ РЕШЕНИЙ И ПОТЕРЯ ИНВЕСТПРИВЛЕКАТЕЛЬНОСТИ</a:t>
            </a:r>
          </a:p>
          <a:p>
            <a:pPr marL="177800" indent="-177800">
              <a:lnSpc>
                <a:spcPct val="110000"/>
              </a:lnSpc>
              <a:spcAft>
                <a:spcPts val="2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ru-RU" sz="1400" dirty="0" smtClean="0">
                <a:latin typeface="Arial Narrow" panose="020B0606020202030204" pitchFamily="34" charset="0"/>
              </a:rPr>
              <a:t>НЕПЛАТЕЖИ ПОТРЕБИТЕЛЕЙ И СБЫТОВ</a:t>
            </a:r>
          </a:p>
          <a:p>
            <a:pPr marL="177800" indent="-177800">
              <a:lnSpc>
                <a:spcPct val="110000"/>
              </a:lnSpc>
              <a:spcAft>
                <a:spcPts val="2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ru-RU" sz="1400" dirty="0" smtClean="0">
                <a:latin typeface="Arial Narrow" panose="020B0606020202030204" pitchFamily="34" charset="0"/>
              </a:rPr>
              <a:t>НЕРЫНОЧНЫЙ </a:t>
            </a:r>
            <a:r>
              <a:rPr lang="ru-RU" sz="1400" dirty="0">
                <a:latin typeface="Arial Narrow" panose="020B0606020202030204" pitchFamily="34" charset="0"/>
              </a:rPr>
              <a:t>УРОВЕНЬ ДОХОДНОСТИ</a:t>
            </a:r>
          </a:p>
          <a:p>
            <a:pPr marL="177800" indent="-177800">
              <a:lnSpc>
                <a:spcPct val="110000"/>
              </a:lnSpc>
              <a:spcAft>
                <a:spcPts val="2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ru-RU" sz="1400" dirty="0" smtClean="0">
                <a:latin typeface="Arial Narrow" panose="020B0606020202030204" pitchFamily="34" charset="0"/>
              </a:rPr>
              <a:t>ОТМЕНА НАЛОГОВЫХ ЛЬГОТ</a:t>
            </a:r>
          </a:p>
          <a:p>
            <a:pPr marL="177800" indent="-177800">
              <a:lnSpc>
                <a:spcPct val="110000"/>
              </a:lnSpc>
              <a:spcAft>
                <a:spcPts val="2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ru-RU" sz="1400" dirty="0">
                <a:latin typeface="Arial Narrow" panose="020B0606020202030204" pitchFamily="34" charset="0"/>
              </a:rPr>
              <a:t>ЛЬГОТНОЕ</a:t>
            </a:r>
            <a:r>
              <a:rPr lang="ru-RU" sz="1400" dirty="0" smtClean="0">
                <a:latin typeface="Arial Narrow" panose="020B0606020202030204" pitchFamily="34" charset="0"/>
              </a:rPr>
              <a:t> ТП, НЕ ОБЕСПЕЧЕННОЕ ИСТОЧНИКАМИ ТАРИФНОГО РОСТА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364088" y="4700742"/>
            <a:ext cx="3960440" cy="159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lnSpc>
                <a:spcPct val="110000"/>
              </a:lnSpc>
              <a:spcAft>
                <a:spcPts val="2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ru-RU" sz="1400" dirty="0" smtClean="0">
                <a:latin typeface="Arial Narrow" panose="020B0606020202030204" pitchFamily="34" charset="0"/>
              </a:rPr>
              <a:t>ПОСЛЕДНЯЯ МИЛЯ И ПЕРЕКРЕСТНОЕ СУБСИДИРОВАНИЕ</a:t>
            </a:r>
          </a:p>
          <a:p>
            <a:pPr marL="177800" indent="-177800">
              <a:lnSpc>
                <a:spcPct val="110000"/>
              </a:lnSpc>
              <a:spcAft>
                <a:spcPts val="2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ru-RU" sz="1400" dirty="0" smtClean="0">
                <a:latin typeface="Arial Narrow" panose="020B0606020202030204" pitchFamily="34" charset="0"/>
              </a:rPr>
              <a:t>ОТСУТСТВИЕ </a:t>
            </a:r>
            <a:r>
              <a:rPr lang="ru-RU" sz="1400" dirty="0">
                <a:latin typeface="Arial Narrow" panose="020B0606020202030204" pitchFamily="34" charset="0"/>
              </a:rPr>
              <a:t>ВОЗРАТА «СГЛАЖИВАНИЯ» НВВ</a:t>
            </a:r>
          </a:p>
          <a:p>
            <a:pPr marL="177800" indent="-177800">
              <a:lnSpc>
                <a:spcPct val="110000"/>
              </a:lnSpc>
              <a:spcAft>
                <a:spcPts val="2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ru-RU" sz="1400" dirty="0">
                <a:latin typeface="Arial Narrow" panose="020B0606020202030204" pitchFamily="34" charset="0"/>
              </a:rPr>
              <a:t>ИЗНОС ОСНОВНЫХ ФОНДОВ</a:t>
            </a:r>
          </a:p>
          <a:p>
            <a:pPr marL="177800" indent="-177800">
              <a:lnSpc>
                <a:spcPct val="110000"/>
              </a:lnSpc>
              <a:spcAft>
                <a:spcPts val="2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ru-RU" sz="1400" dirty="0" smtClean="0">
                <a:latin typeface="Arial Narrow" panose="020B0606020202030204" pitchFamily="34" charset="0"/>
              </a:rPr>
              <a:t>ПОДДЕРЖКА НЕИСПОЛЬЗУЕМОГО РЕЗЕРВА МОЩНОСТИ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8823713" y="303232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C2B59FA-94E0-4A19-A130-819CA8969678}" type="slidenum">
              <a:rPr lang="ru-RU" sz="1800" b="1">
                <a:solidFill>
                  <a:prstClr val="white"/>
                </a:solidFill>
                <a:latin typeface="Arial Narrow" panose="020B0606020202030204" pitchFamily="34" charset="0"/>
              </a:rPr>
              <a:pPr algn="r"/>
              <a:t>5</a:t>
            </a:fld>
            <a:endParaRPr lang="ru-RU" sz="18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10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60040" y="289252"/>
            <a:ext cx="8532440" cy="403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10000"/>
              </a:lnSpc>
              <a:spcAft>
                <a:spcPts val="2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ПОСЛЕДНЯЯ МИЛЯ 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И ПЕРЕКРЕСТНОЕ СУБСИДИРОВАНИЕ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878827" y="292586"/>
            <a:ext cx="3016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BC2B59FA-94E0-4A19-A130-819CA8969678}" type="slidenum">
              <a:rPr lang="ru-RU" sz="2000" b="1">
                <a:solidFill>
                  <a:prstClr val="white"/>
                </a:solidFill>
                <a:latin typeface="Arial Narrow" panose="020B0606020202030204" pitchFamily="34" charset="0"/>
              </a:rPr>
              <a:pPr lvl="0" algn="r"/>
              <a:t>6</a:t>
            </a:fld>
            <a:endParaRPr lang="ru-RU" sz="2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Минус 28"/>
          <p:cNvSpPr/>
          <p:nvPr/>
        </p:nvSpPr>
        <p:spPr>
          <a:xfrm>
            <a:off x="-1332656" y="2780928"/>
            <a:ext cx="11881320" cy="781353"/>
          </a:xfrm>
          <a:prstGeom prst="mathMinus">
            <a:avLst>
              <a:gd name="adj1" fmla="val 11682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Прямоугольник 30"/>
          <p:cNvSpPr/>
          <p:nvPr/>
        </p:nvSpPr>
        <p:spPr>
          <a:xfrm>
            <a:off x="224453" y="3284984"/>
            <a:ext cx="8235979" cy="5760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142240" rIns="142240" bIns="142240" numCol="1" spcCol="1270" anchor="ctr" anchorCtr="0">
            <a:noAutofit/>
          </a:bodyPr>
          <a:lstStyle/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r>
              <a:rPr lang="ru-RU" sz="2000" b="1" kern="1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РЕШЕНИЕ ПРОБЛЕМ </a:t>
            </a:r>
          </a:p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r>
              <a:rPr lang="ru-RU" sz="2000" b="1" kern="1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ПЕРЕКРЕСТНОГО СУБСИДИРОВАНИЯ И ПОСЛЕДНЕЙ МИЛИ</a:t>
            </a:r>
            <a:endParaRPr lang="ru-RU" sz="2000" b="1" kern="12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25252" y="4293096"/>
            <a:ext cx="4518756" cy="242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2"/>
                </a:solidFill>
                <a:latin typeface="Arial Narrow" panose="020B0606020202030204" pitchFamily="34" charset="0"/>
              </a:rPr>
              <a:t>Введение механизма поэтапного повышения с последующей отменой коэффициента дифференциации тарифов на </a:t>
            </a:r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электроэнергию </a:t>
            </a:r>
            <a:r>
              <a:rPr lang="ru-RU" sz="1600" dirty="0">
                <a:solidFill>
                  <a:schemeClr val="tx2"/>
                </a:solidFill>
                <a:latin typeface="Arial Narrow" panose="020B0606020202030204" pitchFamily="34" charset="0"/>
              </a:rPr>
              <a:t>для населения (</a:t>
            </a:r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отмена коэффициента 0,7)</a:t>
            </a:r>
            <a:endParaRPr lang="ru-RU" sz="16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180975" lvl="0" indent="-180975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Пересмотр предельной величины ПС</a:t>
            </a:r>
          </a:p>
          <a:p>
            <a:pPr marL="180975" indent="-180975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Введение дифференцированных тарифов </a:t>
            </a:r>
            <a:r>
              <a:rPr lang="ru-RU" sz="1600" dirty="0">
                <a:solidFill>
                  <a:schemeClr val="tx2"/>
                </a:solidFill>
                <a:latin typeface="Arial Narrow" panose="020B0606020202030204" pitchFamily="34" charset="0"/>
              </a:rPr>
              <a:t>для населения в зависимости от объёма </a:t>
            </a:r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потребления</a:t>
            </a:r>
          </a:p>
          <a:p>
            <a:pPr marL="180975" lvl="0" indent="-180975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Внедрение </a:t>
            </a:r>
            <a:r>
              <a:rPr lang="ru-RU" sz="1600" dirty="0">
                <a:solidFill>
                  <a:schemeClr val="tx2"/>
                </a:solidFill>
                <a:latin typeface="Arial Narrow" panose="020B0606020202030204" pitchFamily="34" charset="0"/>
              </a:rPr>
              <a:t>социальной нормы </a:t>
            </a:r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при расчете тарифов во </a:t>
            </a:r>
            <a:r>
              <a:rPr lang="ru-RU" sz="1600" dirty="0">
                <a:solidFill>
                  <a:schemeClr val="tx2"/>
                </a:solidFill>
                <a:latin typeface="Arial Narrow" panose="020B0606020202030204" pitchFamily="34" charset="0"/>
              </a:rPr>
              <a:t>всех субъектах </a:t>
            </a:r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РФ, доработка ПП </a:t>
            </a:r>
            <a:r>
              <a:rPr lang="ru-RU" sz="1600" dirty="0">
                <a:solidFill>
                  <a:schemeClr val="tx2"/>
                </a:solidFill>
                <a:latin typeface="Arial Narrow" panose="020B0606020202030204" pitchFamily="34" charset="0"/>
              </a:rPr>
              <a:t>РФ </a:t>
            </a:r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614</a:t>
            </a:r>
            <a:endParaRPr lang="ru-RU" sz="16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932041" y="4293096"/>
            <a:ext cx="409762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2"/>
                </a:solidFill>
                <a:latin typeface="Arial Narrow" panose="020B0606020202030204" pitchFamily="34" charset="0"/>
              </a:rPr>
              <a:t>Продление договоров аренды объектов последней мили в критичных субъектах РФ</a:t>
            </a:r>
          </a:p>
          <a:p>
            <a:pPr marL="180975" indent="-180975" algn="just" defTabSz="912229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2"/>
                </a:solidFill>
                <a:latin typeface="Arial Narrow" panose="020B0606020202030204" pitchFamily="34" charset="0"/>
              </a:rPr>
              <a:t>Возмещение некомпенсируемого убытка из федерального бюджета или за счет дополнительного прироста тарифов</a:t>
            </a:r>
          </a:p>
          <a:p>
            <a:pPr marL="180975" indent="-180975" algn="just" defTabSz="912229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2"/>
                </a:solidFill>
                <a:latin typeface="Arial Narrow" panose="020B0606020202030204" pitchFamily="34" charset="0"/>
              </a:rPr>
              <a:t>Фиксация тарифа ВН1 на период продления договоров последней </a:t>
            </a:r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мили</a:t>
            </a:r>
            <a:endParaRPr lang="en-US" sz="16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869" y="2276872"/>
            <a:ext cx="32040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9F3735"/>
                </a:solidFill>
                <a:latin typeface="Arial Narrow" panose="020B0606020202030204" pitchFamily="34" charset="0"/>
              </a:rPr>
              <a:t>СНИЖЕНИЕ</a:t>
            </a:r>
            <a:r>
              <a:rPr lang="ru-RU" b="1" dirty="0" smtClean="0">
                <a:latin typeface="Arial Narrow" panose="020B0606020202030204" pitchFamily="34" charset="0"/>
              </a:rPr>
              <a:t> </a:t>
            </a:r>
            <a:endParaRPr lang="ru-RU" b="1" dirty="0">
              <a:latin typeface="Arial Narrow" panose="020B0606020202030204" pitchFamily="34" charset="0"/>
            </a:endParaRP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9F3735"/>
                </a:solidFill>
                <a:latin typeface="Arial Narrow" panose="020B0606020202030204" pitchFamily="34" charset="0"/>
              </a:rPr>
              <a:t>ПОЛЕЗНОГО ОТПУСКА</a:t>
            </a:r>
            <a:r>
              <a:rPr lang="ru-RU" b="1" dirty="0" smtClean="0">
                <a:latin typeface="Arial Narrow" panose="020B0606020202030204" pitchFamily="34" charset="0"/>
              </a:rPr>
              <a:t> </a:t>
            </a:r>
            <a:endParaRPr lang="ru-RU" b="1" dirty="0"/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2869" y="2646204"/>
            <a:ext cx="542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ru-RU" sz="1800" kern="0" dirty="0">
                <a:latin typeface="Arial Narrow"/>
                <a:cs typeface="Arial Narrow"/>
              </a:rPr>
              <a:t>Отмена механизма последней мили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98707" y="1999873"/>
            <a:ext cx="5530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ru-RU" sz="1800" kern="0" dirty="0">
                <a:latin typeface="Arial Narrow"/>
                <a:cs typeface="Arial Narrow"/>
              </a:rPr>
              <a:t>Снижение ставок перекрестного субсидирования на ВН1 (потребители последней мили)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98707" y="1423809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ru-RU" sz="1800" kern="0" dirty="0">
                <a:latin typeface="Arial Narrow"/>
                <a:cs typeface="Arial Narrow"/>
              </a:rPr>
              <a:t>Изменение динамики электропотребления (рост у населения и снижение у прочих потребителей)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98707" y="1052736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ru-RU" sz="1800" kern="0" dirty="0">
                <a:latin typeface="Arial Narrow"/>
                <a:cs typeface="Arial Narrow"/>
              </a:rPr>
              <a:t>Сдерживание роста тарифа для населения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512" y="1052736"/>
            <a:ext cx="3674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9F3735"/>
                </a:solidFill>
                <a:latin typeface="Arial Narrow" panose="020B0606020202030204" pitchFamily="34" charset="0"/>
              </a:rPr>
              <a:t>РОСТ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9F3735"/>
                </a:solidFill>
                <a:latin typeface="Arial Narrow" panose="020B0606020202030204" pitchFamily="34" charset="0"/>
              </a:rPr>
              <a:t>ВЕЛИЧИНЫ ПЕРЕКРЕСТНОГО СУБСИДИРОВАНИЯ</a:t>
            </a:r>
            <a:endParaRPr lang="ru-RU" b="1" dirty="0">
              <a:solidFill>
                <a:srgbClr val="9F3735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2357581" y="3866106"/>
            <a:ext cx="288032" cy="421932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6799190" y="3866106"/>
            <a:ext cx="288032" cy="421932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160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4537"/>
            <a:ext cx="978052" cy="111229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878827" y="303232"/>
            <a:ext cx="3016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BC2B59FA-94E0-4A19-A130-819CA8969678}" type="slidenum">
              <a:rPr lang="ru-RU" sz="2000" b="1">
                <a:solidFill>
                  <a:prstClr val="white"/>
                </a:solidFill>
                <a:latin typeface="Arial Narrow" panose="020B0606020202030204" pitchFamily="34" charset="0"/>
              </a:rPr>
              <a:pPr lvl="0" algn="r"/>
              <a:t>7</a:t>
            </a:fld>
            <a:endParaRPr lang="ru-RU" sz="2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107504" y="2060848"/>
            <a:ext cx="3528392" cy="1512168"/>
            <a:chOff x="932452" y="2389734"/>
            <a:chExt cx="1989232" cy="2137673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932452" y="2389734"/>
              <a:ext cx="1989232" cy="173049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Прямоугольник 24"/>
            <p:cNvSpPr/>
            <p:nvPr/>
          </p:nvSpPr>
          <p:spPr>
            <a:xfrm>
              <a:off x="932452" y="2796910"/>
              <a:ext cx="1989232" cy="17304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ru-RU" dirty="0" smtClean="0">
                  <a:latin typeface="Arial Narrow"/>
                  <a:cs typeface="Arial Narrow"/>
                </a:rPr>
                <a:t>МЕХАНИЗМ «СГЛАЖИВАНИЯ», </a:t>
              </a:r>
              <a:r>
                <a:rPr lang="ru-RU" dirty="0">
                  <a:latin typeface="Arial Narrow"/>
                  <a:cs typeface="Arial Narrow"/>
                </a:rPr>
                <a:t>КОТОРЫЙ НЕ ОБЕСПЕЧИВАЕТ ВОЗВРАТА В БУДУЩЕМ</a:t>
              </a:r>
            </a:p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endParaRPr lang="ru-RU" dirty="0" smtClean="0">
                <a:latin typeface="Arial Narrow"/>
                <a:cs typeface="Arial Narrow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3635896" y="2067813"/>
            <a:ext cx="54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ru-RU" sz="1800" kern="0" dirty="0" smtClean="0">
                <a:latin typeface="Arial Narrow"/>
                <a:cs typeface="Arial Narrow"/>
              </a:rPr>
              <a:t>Ограничение тарифного роста с 2011 года привело к невозможности </a:t>
            </a:r>
            <a:r>
              <a:rPr lang="ru-RU" sz="1800" kern="0" dirty="0">
                <a:latin typeface="Arial Narrow"/>
                <a:cs typeface="Arial Narrow"/>
              </a:rPr>
              <a:t>возврата «сглаживания» в </a:t>
            </a:r>
            <a:r>
              <a:rPr lang="ru-RU" sz="1800" kern="0" dirty="0" smtClean="0">
                <a:latin typeface="Arial Narrow"/>
                <a:cs typeface="Arial Narrow"/>
              </a:rPr>
              <a:t>текущем долгосрочном периоде регулирования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lang="ru-RU" sz="1800" kern="0" dirty="0" smtClean="0">
              <a:latin typeface="Arial Narrow"/>
              <a:cs typeface="Arial Narrow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ru-RU" sz="1800" kern="0" dirty="0">
                <a:latin typeface="Arial Narrow"/>
                <a:cs typeface="Arial Narrow"/>
              </a:rPr>
              <a:t>Н</a:t>
            </a:r>
            <a:r>
              <a:rPr lang="ru-RU" sz="1800" kern="0" dirty="0" smtClean="0">
                <a:latin typeface="Arial Narrow"/>
                <a:cs typeface="Arial Narrow"/>
              </a:rPr>
              <a:t>акопленное </a:t>
            </a:r>
            <a:r>
              <a:rPr lang="ru-RU" sz="1800" kern="0" dirty="0">
                <a:latin typeface="Arial Narrow"/>
                <a:cs typeface="Arial Narrow"/>
              </a:rPr>
              <a:t>сглаживание по ДЗО ОАО «</a:t>
            </a:r>
            <a:r>
              <a:rPr lang="ru-RU" sz="1800" kern="0" dirty="0" err="1">
                <a:latin typeface="Arial Narrow"/>
                <a:cs typeface="Arial Narrow"/>
              </a:rPr>
              <a:t>Россети</a:t>
            </a:r>
            <a:r>
              <a:rPr lang="ru-RU" sz="1800" kern="0" dirty="0" smtClean="0">
                <a:latin typeface="Arial Narrow"/>
                <a:cs typeface="Arial Narrow"/>
              </a:rPr>
              <a:t>»: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800" kern="0" dirty="0" smtClean="0">
                <a:latin typeface="Arial Narrow"/>
                <a:cs typeface="Arial Narrow"/>
              </a:rPr>
              <a:t>      2015 г</a:t>
            </a:r>
            <a:r>
              <a:rPr lang="ru-RU" sz="1800" kern="0" dirty="0">
                <a:latin typeface="Arial Narrow"/>
                <a:cs typeface="Arial Narrow"/>
              </a:rPr>
              <a:t>. </a:t>
            </a:r>
            <a:r>
              <a:rPr lang="ru-RU" sz="1800" kern="0" dirty="0" smtClean="0">
                <a:latin typeface="Arial Narrow"/>
                <a:cs typeface="Arial Narrow"/>
              </a:rPr>
              <a:t>- </a:t>
            </a:r>
            <a:r>
              <a:rPr lang="ru-RU" sz="1800" b="1" kern="0" dirty="0" smtClean="0">
                <a:solidFill>
                  <a:srgbClr val="953735"/>
                </a:solidFill>
                <a:latin typeface="Arial Narrow"/>
                <a:cs typeface="Arial Narrow"/>
              </a:rPr>
              <a:t>102,8</a:t>
            </a:r>
            <a:r>
              <a:rPr lang="ru-RU" sz="1800" kern="0" dirty="0" smtClean="0">
                <a:latin typeface="Arial Narrow"/>
                <a:cs typeface="Arial Narrow"/>
              </a:rPr>
              <a:t> </a:t>
            </a:r>
            <a:r>
              <a:rPr lang="ru-RU" sz="1800" kern="0" dirty="0">
                <a:latin typeface="Arial Narrow"/>
                <a:cs typeface="Arial Narrow"/>
              </a:rPr>
              <a:t>млрд. руб. с учетом </a:t>
            </a:r>
            <a:r>
              <a:rPr lang="ru-RU" sz="1800" kern="0" dirty="0" smtClean="0">
                <a:latin typeface="Arial Narrow"/>
                <a:cs typeface="Arial Narrow"/>
              </a:rPr>
              <a:t>нормы доходности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800" kern="0" dirty="0" smtClean="0">
                <a:latin typeface="Arial Narrow"/>
                <a:cs typeface="Arial Narrow"/>
              </a:rPr>
              <a:t>      2017 г.  </a:t>
            </a:r>
            <a:r>
              <a:rPr lang="ru-RU" sz="1800" kern="0" dirty="0">
                <a:latin typeface="Arial Narrow"/>
                <a:cs typeface="Arial Narrow"/>
              </a:rPr>
              <a:t>(на конец ДПР) </a:t>
            </a:r>
            <a:r>
              <a:rPr lang="ru-RU" sz="1800" kern="0" dirty="0" smtClean="0">
                <a:latin typeface="Arial Narrow"/>
                <a:cs typeface="Arial Narrow"/>
              </a:rPr>
              <a:t>- </a:t>
            </a:r>
            <a:r>
              <a:rPr lang="ru-RU" sz="1800" b="1" kern="0" dirty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142,6</a:t>
            </a:r>
            <a:r>
              <a:rPr lang="ru-RU" sz="1800" kern="0" dirty="0">
                <a:latin typeface="Arial Narrow"/>
                <a:cs typeface="Arial Narrow"/>
              </a:rPr>
              <a:t> млрд. руб.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kern="0" dirty="0">
              <a:latin typeface="Arial Narrow"/>
              <a:cs typeface="Arial Narrow"/>
            </a:endParaRPr>
          </a:p>
        </p:txBody>
      </p:sp>
      <p:sp>
        <p:nvSpPr>
          <p:cNvPr id="34" name="Стрелка вниз 33"/>
          <p:cNvSpPr/>
          <p:nvPr/>
        </p:nvSpPr>
        <p:spPr>
          <a:xfrm>
            <a:off x="1259633" y="3501008"/>
            <a:ext cx="1296143" cy="72008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Минус 35"/>
          <p:cNvSpPr/>
          <p:nvPr/>
        </p:nvSpPr>
        <p:spPr>
          <a:xfrm>
            <a:off x="-1332656" y="4077072"/>
            <a:ext cx="11881320" cy="781353"/>
          </a:xfrm>
          <a:prstGeom prst="mathMinus">
            <a:avLst>
              <a:gd name="adj1" fmla="val 11682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Прямоугольник 36"/>
          <p:cNvSpPr/>
          <p:nvPr/>
        </p:nvSpPr>
        <p:spPr>
          <a:xfrm>
            <a:off x="-36514" y="4437112"/>
            <a:ext cx="9217026" cy="5760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142240" rIns="142240" bIns="14224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2"/>
                </a:solidFill>
                <a:latin typeface="Arial Narrow"/>
                <a:cs typeface="Arial Narrow"/>
              </a:rPr>
              <a:t>РЕШЕНИЕ ПРОБЛЕМЫ «СГЛАЖИВАНИЯ» НВВ</a:t>
            </a:r>
            <a:endParaRPr lang="ru-RU" sz="2000" b="1" kern="1200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25501" y="4784085"/>
            <a:ext cx="84969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0000"/>
              </a:lnSpc>
              <a:spcAft>
                <a:spcPts val="0"/>
              </a:spcAft>
            </a:pPr>
            <a:r>
              <a:rPr lang="ru-RU" spc="-50" dirty="0">
                <a:solidFill>
                  <a:schemeClr val="tx2"/>
                </a:solidFill>
                <a:latin typeface="Arial Narrow" panose="020B0606020202030204" pitchFamily="34" charset="0"/>
              </a:rPr>
              <a:t>Продление долгосрочного периода </a:t>
            </a:r>
            <a:r>
              <a:rPr lang="ru-RU" spc="-5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регулирования</a:t>
            </a:r>
          </a:p>
          <a:p>
            <a:pPr lvl="0" algn="just">
              <a:lnSpc>
                <a:spcPct val="100000"/>
              </a:lnSpc>
              <a:spcAft>
                <a:spcPts val="0"/>
              </a:spcAft>
            </a:pPr>
            <a:endParaRPr lang="ru-RU" sz="800" spc="-5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lvl="0" algn="just">
              <a:lnSpc>
                <a:spcPct val="100000"/>
              </a:lnSpc>
              <a:spcAft>
                <a:spcPts val="0"/>
              </a:spcAft>
            </a:pPr>
            <a:r>
              <a:rPr lang="ru-RU" spc="-5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Рассмотрение возможности перехода </a:t>
            </a:r>
            <a:r>
              <a:rPr lang="ru-RU" spc="-5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с метода </a:t>
            </a:r>
            <a:r>
              <a:rPr lang="en-US" spc="-50" dirty="0">
                <a:solidFill>
                  <a:schemeClr val="tx2"/>
                </a:solidFill>
                <a:latin typeface="Arial Narrow" panose="020B0606020202030204" pitchFamily="34" charset="0"/>
              </a:rPr>
              <a:t>RAB </a:t>
            </a:r>
            <a:r>
              <a:rPr lang="ru-RU" spc="-5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на индексный метод тарифного регулирования с </a:t>
            </a:r>
            <a:r>
              <a:rPr lang="ru-RU" spc="-5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фиксацией </a:t>
            </a:r>
            <a:r>
              <a:rPr lang="ru-RU" spc="-5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и погашением обязательств по возврату сглаживания (</a:t>
            </a:r>
            <a:r>
              <a:rPr lang="ru-RU" sz="1400" spc="-5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Республика Мари Эл, Челябинская область</a:t>
            </a:r>
            <a:r>
              <a:rPr lang="ru-RU" spc="-5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)</a:t>
            </a:r>
            <a:endParaRPr lang="ru-RU" spc="-5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lvl="0" algn="just">
              <a:lnSpc>
                <a:spcPct val="100000"/>
              </a:lnSpc>
              <a:spcAft>
                <a:spcPts val="0"/>
              </a:spcAft>
            </a:pPr>
            <a:endParaRPr lang="ru-RU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292586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r>
              <a:rPr lang="ru-RU" dirty="0">
                <a:solidFill>
                  <a:prstClr val="white"/>
                </a:solidFill>
                <a:latin typeface="Arial Narrow" panose="020B0606020202030204" pitchFamily="34" charset="0"/>
              </a:rPr>
              <a:t>ОТСУТСТВИЕ ВОЗРАТА «СГЛАЖИВАНИЯ» </a:t>
            </a:r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НВВ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993502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latin typeface="Arial Narrow"/>
                <a:cs typeface="Arial Narrow"/>
              </a:rPr>
              <a:t>При государственном регулировании </a:t>
            </a:r>
            <a:r>
              <a:rPr lang="ru-RU" sz="1800" u="sng" dirty="0" smtClean="0">
                <a:latin typeface="Arial Narrow"/>
                <a:cs typeface="Arial Narrow"/>
              </a:rPr>
              <a:t>должен</a:t>
            </a:r>
            <a:r>
              <a:rPr lang="ru-RU" sz="1800" dirty="0" smtClean="0">
                <a:latin typeface="Arial Narrow"/>
                <a:cs typeface="Arial Narrow"/>
              </a:rPr>
              <a:t> соблюдаться принцип…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«обеспечения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экономической обоснованности затрат коммерческих организаций на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передачу электрической энергии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»</a:t>
            </a:r>
            <a:r>
              <a:rPr lang="ru-RU" sz="1600" dirty="0" smtClean="0">
                <a:latin typeface="Arial Narrow"/>
                <a:cs typeface="Arial Narrow"/>
              </a:rPr>
              <a:t>                </a:t>
            </a:r>
            <a:r>
              <a:rPr lang="ru-RU" sz="1600" i="1" dirty="0" smtClean="0">
                <a:latin typeface="Arial Narrow"/>
                <a:cs typeface="Arial Narrow"/>
              </a:rPr>
              <a:t>(пункт 2 статьи 23 ФЗ «Об электроэнергетике»)</a:t>
            </a:r>
            <a:endParaRPr lang="ru-RU" sz="1600" i="1" dirty="0">
              <a:latin typeface="Arial Narrow"/>
              <a:cs typeface="Arial Narrow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24430" y="6093794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0000"/>
              </a:lnSpc>
              <a:spcAft>
                <a:spcPts val="0"/>
              </a:spcAft>
            </a:pPr>
            <a:r>
              <a:rPr lang="ru-RU" spc="-5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Внесение </a:t>
            </a:r>
            <a:r>
              <a:rPr lang="ru-RU" spc="-50" dirty="0">
                <a:solidFill>
                  <a:schemeClr val="tx2"/>
                </a:solidFill>
                <a:latin typeface="Arial Narrow" panose="020B0606020202030204" pitchFamily="34" charset="0"/>
              </a:rPr>
              <a:t>изменений в 35-</a:t>
            </a:r>
            <a:r>
              <a:rPr lang="ru-RU" spc="-5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ФЗ: предоставление </a:t>
            </a:r>
            <a:r>
              <a:rPr lang="ru-RU" spc="-50" dirty="0">
                <a:solidFill>
                  <a:schemeClr val="tx2"/>
                </a:solidFill>
                <a:latin typeface="Arial Narrow" panose="020B0606020202030204" pitchFamily="34" charset="0"/>
              </a:rPr>
              <a:t>региональным органам </a:t>
            </a:r>
            <a:r>
              <a:rPr lang="ru-RU" spc="-5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права </a:t>
            </a:r>
            <a:r>
              <a:rPr lang="ru-RU" spc="-50" dirty="0">
                <a:solidFill>
                  <a:schemeClr val="tx2"/>
                </a:solidFill>
                <a:latin typeface="Arial Narrow" panose="020B0606020202030204" pitchFamily="34" charset="0"/>
              </a:rPr>
              <a:t>превышать установленные предельные уровни тарифов </a:t>
            </a:r>
            <a:r>
              <a:rPr lang="ru-RU" spc="-5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в </a:t>
            </a:r>
            <a:r>
              <a:rPr lang="ru-RU" spc="-50" dirty="0">
                <a:solidFill>
                  <a:schemeClr val="tx2"/>
                </a:solidFill>
                <a:latin typeface="Arial Narrow" panose="020B0606020202030204" pitchFamily="34" charset="0"/>
              </a:rPr>
              <a:t>целях возврата </a:t>
            </a:r>
            <a:r>
              <a:rPr lang="ru-RU" spc="-5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сглаживания</a:t>
            </a:r>
            <a:endParaRPr lang="ru-RU" spc="-5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Стрелка вправо 34"/>
          <p:cNvSpPr/>
          <p:nvPr/>
        </p:nvSpPr>
        <p:spPr>
          <a:xfrm>
            <a:off x="173674" y="4892294"/>
            <a:ext cx="216024" cy="277916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трелка вправо 39"/>
          <p:cNvSpPr/>
          <p:nvPr/>
        </p:nvSpPr>
        <p:spPr>
          <a:xfrm>
            <a:off x="179512" y="6345570"/>
            <a:ext cx="216024" cy="277916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179512" y="5383332"/>
            <a:ext cx="216024" cy="277916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53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21033" y="301878"/>
            <a:ext cx="772337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НАКОПЛЕННОЕ «СГЛАЖИВАНИЕ» И ТРЕБУЕМЫЙ РОСТ ТАРИФА</a:t>
            </a:r>
            <a:endParaRPr lang="ru-RU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878827" y="303232"/>
            <a:ext cx="3016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C2B59FA-94E0-4A19-A130-819CA8969678}" type="slidenum">
              <a:rPr lang="ru-RU" b="1">
                <a:solidFill>
                  <a:prstClr val="white"/>
                </a:solidFill>
                <a:latin typeface="Arial Narrow" panose="020B0606020202030204" pitchFamily="34" charset="0"/>
              </a:rPr>
              <a:pPr algn="r"/>
              <a:t>8</a:t>
            </a:fld>
            <a:endParaRPr lang="ru-RU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5351159"/>
              </p:ext>
            </p:extLst>
          </p:nvPr>
        </p:nvGraphicFramePr>
        <p:xfrm>
          <a:off x="182924" y="427285"/>
          <a:ext cx="8961075" cy="624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817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39552" y="292586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-5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ЛЬГОТНОЕ ТП, НЕ ОБЕСПЕЧЕННОЕ </a:t>
            </a:r>
            <a:r>
              <a:rPr lang="ru-RU" spc="-50" dirty="0">
                <a:solidFill>
                  <a:prstClr val="white"/>
                </a:solidFill>
                <a:latin typeface="Arial Narrow" panose="020B0606020202030204" pitchFamily="34" charset="0"/>
              </a:rPr>
              <a:t>ИСТОЧНИКАМИ</a:t>
            </a:r>
            <a:r>
              <a:rPr lang="ru-RU" spc="-5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 ТАРИФНОГО </a:t>
            </a:r>
            <a:r>
              <a:rPr lang="ru-RU" spc="-5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РОСТА</a:t>
            </a:r>
            <a:endParaRPr lang="ru-RU" spc="-5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878827" y="303232"/>
            <a:ext cx="3016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BC2B59FA-94E0-4A19-A130-819CA8969678}" type="slidenum">
              <a:rPr lang="ru-RU" sz="2000" b="1">
                <a:solidFill>
                  <a:prstClr val="white"/>
                </a:solidFill>
                <a:latin typeface="Arial Narrow" panose="020B0606020202030204" pitchFamily="34" charset="0"/>
              </a:rPr>
              <a:pPr lvl="0" algn="r"/>
              <a:t>9</a:t>
            </a:fld>
            <a:endParaRPr lang="ru-RU" sz="2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107504" y="1628800"/>
            <a:ext cx="3528392" cy="1728192"/>
            <a:chOff x="932452" y="2389734"/>
            <a:chExt cx="1989232" cy="2443055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932452" y="2389734"/>
              <a:ext cx="1989232" cy="173049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Прямоугольник 24"/>
            <p:cNvSpPr/>
            <p:nvPr/>
          </p:nvSpPr>
          <p:spPr>
            <a:xfrm>
              <a:off x="932452" y="3102292"/>
              <a:ext cx="1989232" cy="17304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latin typeface="Arial Narrow" panose="020B0606020202030204" pitchFamily="34" charset="0"/>
                </a:rPr>
                <a:t>РОСТ ВЫПАДАЮЩИХ ДОХОДОВ ОТ ДЕЯТЕЛЬНОСТИ ПО ТЕХНОЛОГИЧЕСКОМУ ПРИСОЕДИНЕНИЮ</a:t>
              </a:r>
              <a:endParaRPr lang="ru-RU" sz="2000" kern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4427984" y="1979548"/>
            <a:ext cx="471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kern="0" dirty="0" smtClean="0">
                <a:latin typeface="Arial Narrow"/>
                <a:cs typeface="Arial Narrow"/>
              </a:rPr>
              <a:t>Введены льготы для заявителей до 15 кВт</a:t>
            </a:r>
            <a:endParaRPr lang="ru-RU" sz="1800" kern="0" dirty="0">
              <a:latin typeface="Arial Narrow"/>
              <a:cs typeface="Arial Narrow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427984" y="2348880"/>
            <a:ext cx="471601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072208">
              <a:lnSpc>
                <a:spcPct val="80000"/>
              </a:lnSpc>
            </a:pPr>
            <a:r>
              <a:rPr lang="ru-RU" sz="1800" dirty="0">
                <a:latin typeface="Arial Narrow" panose="020B0606020202030204" pitchFamily="34" charset="0"/>
              </a:rPr>
              <a:t>Из платы исключены инвестиции на развитие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427984" y="2708920"/>
            <a:ext cx="4716016" cy="289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072208">
              <a:lnSpc>
                <a:spcPct val="70000"/>
              </a:lnSpc>
            </a:pPr>
            <a:r>
              <a:rPr lang="ru-RU" sz="1800" dirty="0" smtClean="0">
                <a:latin typeface="Arial Narrow" panose="020B0606020202030204" pitchFamily="34" charset="0"/>
              </a:rPr>
              <a:t>Из платы исключен налог </a:t>
            </a:r>
            <a:r>
              <a:rPr lang="ru-RU" sz="1800" dirty="0">
                <a:latin typeface="Arial Narrow" panose="020B0606020202030204" pitchFamily="34" charset="0"/>
              </a:rPr>
              <a:t>на прибыль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27984" y="2998693"/>
            <a:ext cx="4716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072208"/>
            <a:r>
              <a:rPr lang="ru-RU" sz="1800" dirty="0">
                <a:latin typeface="Arial Narrow" panose="020B0606020202030204" pitchFamily="34" charset="0"/>
              </a:rPr>
              <a:t>Заявители до 150 кВт оплачивают </a:t>
            </a:r>
            <a:r>
              <a:rPr lang="ru-RU" sz="1800" dirty="0" smtClean="0">
                <a:latin typeface="Arial Narrow" panose="020B0606020202030204" pitchFamily="34" charset="0"/>
              </a:rPr>
              <a:t>не более 50</a:t>
            </a:r>
            <a:r>
              <a:rPr lang="ru-RU" sz="1800" dirty="0">
                <a:latin typeface="Arial Narrow" panose="020B0606020202030204" pitchFamily="34" charset="0"/>
              </a:rPr>
              <a:t>% </a:t>
            </a:r>
            <a:endParaRPr lang="ru-RU" sz="1800" dirty="0" smtClean="0">
              <a:latin typeface="Arial Narrow" panose="020B0606020202030204" pitchFamily="34" charset="0"/>
            </a:endParaRPr>
          </a:p>
          <a:p>
            <a:pPr defTabSz="2072208"/>
            <a:r>
              <a:rPr lang="ru-RU" sz="1800" dirty="0" smtClean="0">
                <a:latin typeface="Arial Narrow" panose="020B0606020202030204" pitchFamily="34" charset="0"/>
              </a:rPr>
              <a:t>строительства </a:t>
            </a:r>
            <a:r>
              <a:rPr lang="ru-RU" sz="1800" dirty="0">
                <a:latin typeface="Arial Narrow" panose="020B0606020202030204" pitchFamily="34" charset="0"/>
              </a:rPr>
              <a:t>«последней мили»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427984" y="3574757"/>
            <a:ext cx="4716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072208"/>
            <a:r>
              <a:rPr lang="ru-RU" sz="1800" dirty="0">
                <a:latin typeface="Arial Narrow" panose="020B0606020202030204" pitchFamily="34" charset="0"/>
              </a:rPr>
              <a:t>Заявители до 150 кВт </a:t>
            </a:r>
            <a:r>
              <a:rPr lang="ru-RU" sz="1800" dirty="0" smtClean="0">
                <a:latin typeface="Arial Narrow" panose="020B0606020202030204" pitchFamily="34" charset="0"/>
              </a:rPr>
              <a:t>не оплачивают строительство «</a:t>
            </a:r>
            <a:r>
              <a:rPr lang="ru-RU" sz="1800" dirty="0">
                <a:latin typeface="Arial Narrow" panose="020B0606020202030204" pitchFamily="34" charset="0"/>
              </a:rPr>
              <a:t>последней мили» </a:t>
            </a:r>
          </a:p>
        </p:txBody>
      </p:sp>
      <p:sp>
        <p:nvSpPr>
          <p:cNvPr id="34" name="Стрелка вниз 33"/>
          <p:cNvSpPr/>
          <p:nvPr/>
        </p:nvSpPr>
        <p:spPr>
          <a:xfrm>
            <a:off x="1223628" y="3502749"/>
            <a:ext cx="1296143" cy="646331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Минус 35"/>
          <p:cNvSpPr/>
          <p:nvPr/>
        </p:nvSpPr>
        <p:spPr>
          <a:xfrm>
            <a:off x="-1332656" y="3871783"/>
            <a:ext cx="11881320" cy="781353"/>
          </a:xfrm>
          <a:prstGeom prst="mathMinus">
            <a:avLst>
              <a:gd name="adj1" fmla="val 11682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Прямоугольник 36"/>
          <p:cNvSpPr/>
          <p:nvPr/>
        </p:nvSpPr>
        <p:spPr>
          <a:xfrm>
            <a:off x="35496" y="4221088"/>
            <a:ext cx="9217026" cy="5760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142240" rIns="142240" bIns="14224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РЕШЕНИЕ ПРОБЛЕМ ТЕХНОЛОГИЧЕСКОГО ПРИСОЕДИНЕНИЯ </a:t>
            </a:r>
            <a:endParaRPr lang="ru-RU" sz="2000" b="1" kern="12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27584" y="4666634"/>
            <a:ext cx="8136904" cy="214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0000"/>
              </a:lnSpc>
              <a:spcAft>
                <a:spcPts val="300"/>
              </a:spcAft>
            </a:pPr>
            <a:r>
              <a:rPr lang="ru-RU" sz="1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Учет </a:t>
            </a:r>
            <a:r>
              <a:rPr lang="ru-RU" sz="1800" dirty="0">
                <a:solidFill>
                  <a:schemeClr val="tx2"/>
                </a:solidFill>
                <a:latin typeface="Arial Narrow" panose="020B0606020202030204" pitchFamily="34" charset="0"/>
              </a:rPr>
              <a:t>расходов </a:t>
            </a:r>
            <a:r>
              <a:rPr lang="ru-RU" sz="1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по </a:t>
            </a:r>
            <a:r>
              <a:rPr lang="ru-RU" sz="1800" dirty="0">
                <a:solidFill>
                  <a:schemeClr val="tx2"/>
                </a:solidFill>
                <a:latin typeface="Arial Narrow" panose="020B0606020202030204" pitchFamily="34" charset="0"/>
              </a:rPr>
              <a:t>реконструкции существующей сети в </a:t>
            </a:r>
            <a:r>
              <a:rPr lang="ru-RU" sz="1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плате </a:t>
            </a:r>
            <a:r>
              <a:rPr lang="ru-RU" sz="1800" dirty="0">
                <a:solidFill>
                  <a:schemeClr val="tx2"/>
                </a:solidFill>
                <a:latin typeface="Arial Narrow" panose="020B0606020202030204" pitchFamily="34" charset="0"/>
              </a:rPr>
              <a:t>за </a:t>
            </a:r>
            <a:r>
              <a:rPr lang="ru-RU" sz="1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ТП для всех категорий заявителей</a:t>
            </a:r>
          </a:p>
          <a:p>
            <a:pPr lvl="0" algn="just">
              <a:lnSpc>
                <a:spcPct val="100000"/>
              </a:lnSpc>
              <a:spcAft>
                <a:spcPts val="300"/>
              </a:spcAft>
            </a:pPr>
            <a:r>
              <a:rPr lang="ru-RU" sz="1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Предоставление права органам субъекта РФ принимать решения о включении инвестсоставляющей в плату за ТП</a:t>
            </a:r>
          </a:p>
          <a:p>
            <a:pPr lvl="0" algn="just">
              <a:lnSpc>
                <a:spcPct val="100000"/>
              </a:lnSpc>
              <a:spcAft>
                <a:spcPts val="300"/>
              </a:spcAft>
            </a:pPr>
            <a:r>
              <a:rPr lang="ru-RU" sz="1800" dirty="0">
                <a:solidFill>
                  <a:schemeClr val="tx2"/>
                </a:solidFill>
                <a:latin typeface="Arial Narrow" panose="020B0606020202030204" pitchFamily="34" charset="0"/>
              </a:rPr>
              <a:t>Увеличение платы за </a:t>
            </a:r>
            <a:r>
              <a:rPr lang="ru-RU" sz="1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ТП </a:t>
            </a:r>
            <a:r>
              <a:rPr lang="ru-RU" sz="1800" dirty="0">
                <a:solidFill>
                  <a:schemeClr val="tx2"/>
                </a:solidFill>
                <a:latin typeface="Arial Narrow" panose="020B0606020202030204" pitchFamily="34" charset="0"/>
              </a:rPr>
              <a:t>для «льготной» категории </a:t>
            </a:r>
            <a:r>
              <a:rPr lang="ru-RU" sz="1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заявителей до 15 кВт: с 550 рублей до 1000 рублей/кВт.</a:t>
            </a:r>
            <a:endParaRPr lang="ru-RU" sz="12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lvl="0" algn="just">
              <a:lnSpc>
                <a:spcPct val="100000"/>
              </a:lnSpc>
              <a:spcAft>
                <a:spcPts val="300"/>
              </a:spcAft>
            </a:pPr>
            <a:r>
              <a:rPr lang="ru-RU" sz="1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Ограничение </a:t>
            </a:r>
            <a:r>
              <a:rPr lang="ru-RU" sz="1800" dirty="0">
                <a:solidFill>
                  <a:schemeClr val="tx2"/>
                </a:solidFill>
                <a:latin typeface="Arial Narrow" panose="020B0606020202030204" pitchFamily="34" charset="0"/>
              </a:rPr>
              <a:t>круга «льготных» </a:t>
            </a:r>
            <a:r>
              <a:rPr lang="ru-RU" sz="1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заявителей</a:t>
            </a:r>
            <a:endParaRPr lang="ru-RU" sz="18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07904" y="1876182"/>
            <a:ext cx="864096" cy="5760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142240" rIns="142240" bIns="14224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Aft>
                <a:spcPct val="35000"/>
              </a:spcAft>
            </a:pPr>
            <a:r>
              <a:rPr lang="ru-RU" sz="1800" b="1" kern="1200" dirty="0" smtClean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20</a:t>
            </a:r>
            <a:r>
              <a:rPr lang="en-US" sz="1800" b="1" kern="1200" dirty="0" smtClean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09</a:t>
            </a:r>
            <a:endParaRPr lang="ru-RU" sz="1800" b="1" kern="1200" dirty="0">
              <a:solidFill>
                <a:schemeClr val="accent2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2204864"/>
            <a:ext cx="864096" cy="5760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142240" rIns="142240" bIns="14224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Aft>
                <a:spcPct val="35000"/>
              </a:spcAft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20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11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707904" y="2564904"/>
            <a:ext cx="864096" cy="5760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142240" rIns="142240" bIns="14224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Aft>
                <a:spcPct val="35000"/>
              </a:spcAft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20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12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707904" y="2924944"/>
            <a:ext cx="864096" cy="5760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142240" rIns="142240" bIns="14224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Aft>
                <a:spcPct val="35000"/>
              </a:spcAft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20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15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727302" y="3502749"/>
            <a:ext cx="864096" cy="5760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142240" rIns="142240" bIns="14224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Aft>
                <a:spcPct val="35000"/>
              </a:spcAft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20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17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335782" y="4739223"/>
            <a:ext cx="288032" cy="273953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право 28"/>
          <p:cNvSpPr/>
          <p:nvPr/>
        </p:nvSpPr>
        <p:spPr>
          <a:xfrm>
            <a:off x="323528" y="5963359"/>
            <a:ext cx="288032" cy="273953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Стрелка вправо 30"/>
          <p:cNvSpPr/>
          <p:nvPr/>
        </p:nvSpPr>
        <p:spPr>
          <a:xfrm>
            <a:off x="331912" y="5315287"/>
            <a:ext cx="288032" cy="273953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Стрелка вправо 31"/>
          <p:cNvSpPr/>
          <p:nvPr/>
        </p:nvSpPr>
        <p:spPr>
          <a:xfrm>
            <a:off x="323528" y="6467415"/>
            <a:ext cx="288032" cy="273953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895654" y="764704"/>
            <a:ext cx="8248346" cy="133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800" spc="-50" dirty="0" smtClean="0">
                <a:latin typeface="Arial Narrow"/>
                <a:cs typeface="Arial Narrow"/>
              </a:rPr>
              <a:t>«Затраты </a:t>
            </a:r>
            <a:r>
              <a:rPr lang="ru-RU" sz="1800" spc="-50" dirty="0">
                <a:latin typeface="Arial Narrow"/>
                <a:cs typeface="Arial Narrow"/>
              </a:rPr>
              <a:t>на проведение мероприятий по </a:t>
            </a:r>
            <a:r>
              <a:rPr lang="ru-RU" sz="1800" spc="-50" dirty="0" smtClean="0">
                <a:latin typeface="Arial Narrow"/>
                <a:cs typeface="Arial Narrow"/>
              </a:rPr>
              <a:t>ТП, </a:t>
            </a:r>
            <a:r>
              <a:rPr lang="ru-RU" sz="1800" spc="-50" dirty="0">
                <a:latin typeface="Arial Narrow"/>
                <a:cs typeface="Arial Narrow"/>
              </a:rPr>
              <a:t>в том числе </a:t>
            </a:r>
            <a:r>
              <a:rPr lang="ru-RU" sz="1800" spc="-50" dirty="0" smtClean="0">
                <a:latin typeface="Arial Narrow"/>
                <a:cs typeface="Arial Narrow"/>
              </a:rPr>
              <a:t>на строительство и (или) </a:t>
            </a:r>
          </a:p>
          <a:p>
            <a:pPr>
              <a:lnSpc>
                <a:spcPct val="90000"/>
              </a:lnSpc>
            </a:pPr>
            <a:r>
              <a:rPr lang="ru-RU" sz="1800" spc="-50" dirty="0" smtClean="0">
                <a:latin typeface="Arial Narrow"/>
                <a:cs typeface="Arial Narrow"/>
              </a:rPr>
              <a:t>реконструкцию объектов электросетевого хозяйства, включаются в расходы сетевой организации, </a:t>
            </a:r>
            <a:r>
              <a:rPr lang="ru-RU" sz="1800" spc="-50" dirty="0" smtClean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учитываемые при установлении тарифов на услуги по передаче электрической энергии и (или) платы за ТП</a:t>
            </a:r>
            <a:r>
              <a:rPr lang="ru-RU" sz="1800" spc="-50" dirty="0" smtClean="0">
                <a:latin typeface="Arial Narrow"/>
                <a:cs typeface="Arial Narrow"/>
              </a:rPr>
              <a:t>»</a:t>
            </a:r>
          </a:p>
          <a:p>
            <a:endParaRPr lang="ru-RU" sz="1600" dirty="0">
              <a:solidFill>
                <a:schemeClr val="accent2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43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0521"/>
            <a:ext cx="978052" cy="111229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24290" y="1602900"/>
            <a:ext cx="4484214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1600" i="1" dirty="0">
                <a:latin typeface="Arial Narrow"/>
                <a:cs typeface="Arial Narrow"/>
              </a:rPr>
              <a:t>(пункт </a:t>
            </a:r>
            <a:r>
              <a:rPr lang="ru-RU" sz="1600" i="1" dirty="0" smtClean="0">
                <a:latin typeface="Arial Narrow"/>
                <a:cs typeface="Arial Narrow"/>
              </a:rPr>
              <a:t>2 </a:t>
            </a:r>
            <a:r>
              <a:rPr lang="ru-RU" sz="1600" i="1" dirty="0">
                <a:latin typeface="Arial Narrow"/>
                <a:cs typeface="Arial Narrow"/>
              </a:rPr>
              <a:t>статьи </a:t>
            </a:r>
            <a:r>
              <a:rPr lang="ru-RU" sz="1600" i="1" dirty="0" smtClean="0">
                <a:latin typeface="Arial Narrow"/>
                <a:cs typeface="Arial Narrow"/>
              </a:rPr>
              <a:t>23.2 </a:t>
            </a:r>
            <a:r>
              <a:rPr lang="ru-RU" sz="1600" i="1" dirty="0">
                <a:latin typeface="Arial Narrow"/>
                <a:cs typeface="Arial Narrow"/>
              </a:rPr>
              <a:t>ФЗ «Об электроэнергетике»)</a:t>
            </a:r>
          </a:p>
        </p:txBody>
      </p:sp>
    </p:spTree>
    <p:extLst>
      <p:ext uri="{BB962C8B-B14F-4D97-AF65-F5344CB8AC3E}">
        <p14:creationId xmlns:p14="http://schemas.microsoft.com/office/powerpoint/2010/main" val="192895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8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9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160272</TotalTime>
  <Words>2974</Words>
  <Application>Microsoft Office PowerPoint</Application>
  <PresentationFormat>Экран (4:3)</PresentationFormat>
  <Paragraphs>409</Paragraphs>
  <Slides>22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22</vt:i4>
      </vt:variant>
    </vt:vector>
  </HeadingPairs>
  <TitlesOfParts>
    <vt:vector size="35" baseType="lpstr">
      <vt:lpstr>Специальное оформление</vt:lpstr>
      <vt:lpstr>1_Специальное оформление</vt:lpstr>
      <vt:lpstr>2_Специальное оформление</vt:lpstr>
      <vt:lpstr>4_Тема Office</vt:lpstr>
      <vt:lpstr>5_Тема Office</vt:lpstr>
      <vt:lpstr>6_Тема Office</vt:lpstr>
      <vt:lpstr>3_Специальное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7_Специальное оформление</vt:lpstr>
      <vt:lpstr>8_Специальное оформление</vt:lpstr>
      <vt:lpstr>9_Специальное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Холдинг МРСК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Слайды для заседания СД 28.12.2009</dc:title>
  <dc:creator>Шатохина О.В.</dc:creator>
  <cp:lastModifiedBy>Шатохина</cp:lastModifiedBy>
  <cp:revision>6144</cp:revision>
  <cp:lastPrinted>2015-04-01T08:01:03Z</cp:lastPrinted>
  <dcterms:created xsi:type="dcterms:W3CDTF">1601-01-01T00:00:00Z</dcterms:created>
  <dcterms:modified xsi:type="dcterms:W3CDTF">2015-04-01T19:38:53Z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