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79" r:id="rId2"/>
    <p:sldId id="503" r:id="rId3"/>
    <p:sldId id="502" r:id="rId4"/>
    <p:sldId id="487" r:id="rId5"/>
    <p:sldId id="488" r:id="rId6"/>
    <p:sldId id="504" r:id="rId7"/>
    <p:sldId id="495" r:id="rId8"/>
    <p:sldId id="489" r:id="rId9"/>
    <p:sldId id="505" r:id="rId10"/>
    <p:sldId id="506" r:id="rId11"/>
    <p:sldId id="509" r:id="rId12"/>
    <p:sldId id="507" r:id="rId13"/>
    <p:sldId id="508" r:id="rId14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366CC"/>
    <a:srgbClr val="FF6600"/>
    <a:srgbClr val="9900CC"/>
    <a:srgbClr val="CC3300"/>
    <a:srgbClr val="4D4D4D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6610" autoAdjust="0"/>
  </p:normalViewPr>
  <p:slideViewPr>
    <p:cSldViewPr>
      <p:cViewPr>
        <p:scale>
          <a:sx n="100" d="100"/>
          <a:sy n="100" d="100"/>
        </p:scale>
        <p:origin x="-2118" y="-31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A11DD8-FF08-447E-AF2E-4395D9E3B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5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A11DD8-FF08-447E-AF2E-4395D9E3BE0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2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A11DD8-FF08-447E-AF2E-4395D9E3BE0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0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A11DD8-FF08-447E-AF2E-4395D9E3BE0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0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A11DD8-FF08-447E-AF2E-4395D9E3BE0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0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A11DD8-FF08-447E-AF2E-4395D9E3BE0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0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47650" y="228600"/>
            <a:ext cx="94202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28600" y="5354638"/>
            <a:ext cx="9450388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103D-4200-4B00-93CB-90924629F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1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5B97-6677-47B4-A30D-924CD91AD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3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47650" y="228600"/>
            <a:ext cx="94202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166A-E228-40D0-9C86-D9ACA4C2C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3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05D9-02BB-4091-8340-E407A7CF7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47650" y="228600"/>
            <a:ext cx="94202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551613" y="4203700"/>
            <a:ext cx="3116262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836863" y="4075113"/>
            <a:ext cx="6007100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063875" y="4087813"/>
            <a:ext cx="59245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6076950" y="4073525"/>
            <a:ext cx="3582988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28600" y="4059238"/>
            <a:ext cx="9450388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30D8-3C07-4709-84DA-67E400AE1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7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DE20-E3E3-481F-99C6-EB13158F9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2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E63E-806C-402F-A5E8-48A27AA93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7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3D42-5773-47EA-B4AF-024851355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2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47650" y="228600"/>
            <a:ext cx="94202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79DF-E7A8-4F85-91AB-991626D35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7650" y="228600"/>
            <a:ext cx="94202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EF3D-CD7C-407D-B4AA-0D3E19B7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0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7650" y="228600"/>
            <a:ext cx="94202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28600" y="5354638"/>
            <a:ext cx="9450388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1BA2-0872-4A96-9818-141B4AF8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2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28600" y="1679575"/>
            <a:ext cx="9450388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338138"/>
            <a:ext cx="8915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4350" y="6249988"/>
            <a:ext cx="41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" y="6249988"/>
            <a:ext cx="41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4350" y="6249988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E0B0803B-3830-4217-885B-3ABFF8138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4563" y="2674938"/>
            <a:ext cx="8026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16" r:id="rId2"/>
    <p:sldLayoutId id="2147484022" r:id="rId3"/>
    <p:sldLayoutId id="2147484017" r:id="rId4"/>
    <p:sldLayoutId id="2147484018" r:id="rId5"/>
    <p:sldLayoutId id="2147484019" r:id="rId6"/>
    <p:sldLayoutId id="2147484023" r:id="rId7"/>
    <p:sldLayoutId id="2147484024" r:id="rId8"/>
    <p:sldLayoutId id="2147484025" r:id="rId9"/>
    <p:sldLayoutId id="2147484020" r:id="rId10"/>
    <p:sldLayoutId id="21474840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93213" y="6526213"/>
            <a:ext cx="655637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7B168B3-5274-43EF-99E5-574DED342737}" type="slidenum">
              <a:rPr lang="ru-RU" altLang="ru-RU" sz="10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0388" y="2373313"/>
            <a:ext cx="8915400" cy="1246187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Вопросы, связанные с применением </a:t>
            </a:r>
            <a:br>
              <a:rPr lang="ru-RU" sz="25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трехставочной цены (тарифа)</a:t>
            </a:r>
            <a:br>
              <a:rPr lang="ru-RU" sz="25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территориях неценовых зон Дальнего Востока</a:t>
            </a:r>
            <a:endParaRPr lang="ru-RU" sz="25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3" descr="D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92100"/>
            <a:ext cx="10922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0" y="6308725"/>
            <a:ext cx="8307388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33889" y="5517232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23-24 июня 2014г.</a:t>
            </a:r>
          </a:p>
          <a:p>
            <a:pPr algn="ctr" eaLnBrk="1" hangingPunct="1"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г. Владивосток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3889052" y="476672"/>
            <a:ext cx="6032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Вторая часть изменений в ПП РФ 442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(предложение Минэнерго)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5368" name="Номер слайда 5"/>
          <p:cNvSpPr txBox="1">
            <a:spLocks noGrp="1"/>
          </p:cNvSpPr>
          <p:nvPr/>
        </p:nvSpPr>
        <p:spPr bwMode="auto">
          <a:xfrm>
            <a:off x="7616825" y="6359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70" name="Picture 3" descr="D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80" y="908720"/>
            <a:ext cx="9361040" cy="7386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</a:rPr>
              <a:t>Второй </a:t>
            </a:r>
            <a:r>
              <a:rPr lang="ru-RU" sz="1400" b="1" dirty="0" smtClean="0">
                <a:solidFill>
                  <a:schemeClr val="tx1"/>
                </a:solidFill>
              </a:rPr>
              <a:t>пакет, включающий </a:t>
            </a:r>
            <a:r>
              <a:rPr lang="ru-RU" sz="1400" b="1" dirty="0">
                <a:solidFill>
                  <a:schemeClr val="tx1"/>
                </a:solidFill>
              </a:rPr>
              <a:t>в себя пункты </a:t>
            </a:r>
            <a:r>
              <a:rPr lang="ru-RU" sz="1400" b="1" dirty="0" smtClean="0">
                <a:solidFill>
                  <a:schemeClr val="tx1"/>
                </a:solidFill>
              </a:rPr>
              <a:t>4 и 5 </a:t>
            </a:r>
            <a:r>
              <a:rPr lang="ru-RU" sz="1400" b="1" dirty="0">
                <a:solidFill>
                  <a:schemeClr val="tx1"/>
                </a:solidFill>
              </a:rPr>
              <a:t>Проекта,  предполагает с </a:t>
            </a:r>
            <a:r>
              <a:rPr lang="ru-RU" sz="1400" b="1" dirty="0" smtClean="0">
                <a:solidFill>
                  <a:schemeClr val="tx1"/>
                </a:solidFill>
              </a:rPr>
              <a:t>01.01.2015 </a:t>
            </a:r>
            <a:r>
              <a:rPr lang="ru-RU" sz="1400" b="1" dirty="0">
                <a:solidFill>
                  <a:schemeClr val="tx1"/>
                </a:solidFill>
              </a:rPr>
              <a:t>года отмену действующего порядка ценообразования в неценовых зонах и переход к модели ценообразования, аналогичной действующей модели в ценовых </a:t>
            </a:r>
            <a:r>
              <a:rPr lang="ru-RU" sz="1400" b="1" dirty="0" smtClean="0">
                <a:solidFill>
                  <a:schemeClr val="tx1"/>
                </a:solidFill>
              </a:rPr>
              <a:t>зонах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(утв. ПП РФ 1179 от 29 декабря 2011г.).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838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6097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flipH="1">
            <a:off x="56873" y="2579435"/>
            <a:ext cx="0" cy="20090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2497831"/>
            <a:ext cx="9921552" cy="213904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1). Потребует переработки значительного ряда НПА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: Приказов ФСТ России, постановлений Правительства РФ 1178, 1179, 442, а также 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внесение 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изменений в ФЗ-35 «Об электроэнергетике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» (риски по срокам).</a:t>
            </a:r>
          </a:p>
          <a:p>
            <a:pPr algn="just"/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).  Отказ от установления тарифов в числовом выражении (переход к установлению в виде формул) лишит потребителей и регулирующие органы возможности сравнения фактической цены с плановым индикатором – тарифом, усложнит выявление причин возможного роста цен на РРЭ, не вносит ясности, доступности и прозрачности в систему ценообразования. В отличие от действующей 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модели 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в предложенной не будет обеспечиваться равенство средневзвешенной индикативной цены по всем территориям  Дальнего Востока.</a:t>
            </a:r>
          </a:p>
          <a:p>
            <a:pPr algn="just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3). Потребует значительной подготовительной работы со стороны ГП в части изменения программного комплекса и переобучения персонала с дополнительными расходами. Потребует проведения масштабной разъяснительной кампании с потребителями относительно новой модели ценообразования  (по опыту введения в 2011г. Правил применения цен…), но только в условиях отсутствия четких целей и причин таких изменений.</a:t>
            </a:r>
          </a:p>
          <a:p>
            <a:pPr algn="just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4). Модель не учитывает особенности ценообразования по ГП 2-го уровня на РРЭ и розничной генерации на территориях НЦЗ(проблема в ХК по Николаевке).</a:t>
            </a:r>
          </a:p>
          <a:p>
            <a:pPr algn="just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5). Заложенный в модели алгоритм ценовой балансировки только на 1 и 2 ценовую категорию приводит к существенному росту цены для данных потребителей </a:t>
            </a:r>
            <a:r>
              <a:rPr lang="ru-RU" sz="1100" b="1" dirty="0" smtClean="0">
                <a:solidFill>
                  <a:srgbClr val="FF0000"/>
                </a:solidFill>
              </a:rPr>
              <a:t>–  рост расчетной удельной стоимости в отдельные месяца относительно фактической составляет </a:t>
            </a:r>
            <a:r>
              <a:rPr lang="ru-RU" sz="1200" b="1" dirty="0" smtClean="0">
                <a:solidFill>
                  <a:srgbClr val="FF0000"/>
                </a:solidFill>
              </a:rPr>
              <a:t>до «+» 36% </a:t>
            </a:r>
            <a:r>
              <a:rPr lang="ru-RU" sz="1100" b="1" dirty="0" smtClean="0">
                <a:solidFill>
                  <a:srgbClr val="FF0000"/>
                </a:solidFill>
              </a:rPr>
              <a:t>и даже превышает рег.цену.  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2480" y="1556792"/>
            <a:ext cx="9289032" cy="7386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Среди прочего предлагается ввести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6 ценовых 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категорий потребителей на розничном рынке электроэнергии и исключить в неценовых зонах утверждение регулирующими органами составляющей тарифа - удельной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стоимости покупной энергии (мощности), 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отражающей затраты на ОРЭМ в числовом виде.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2480" y="1628801"/>
            <a:ext cx="9433048" cy="666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224808" y="2204864"/>
            <a:ext cx="3633192" cy="374571"/>
          </a:xfrm>
          <a:prstGeom prst="flowChartAlternateProcess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«-» второго пакета изменений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369" name="Номер слайда 5"/>
          <p:cNvSpPr txBox="1">
            <a:spLocks noGrp="1"/>
          </p:cNvSpPr>
          <p:nvPr/>
        </p:nvSpPr>
        <p:spPr bwMode="auto">
          <a:xfrm>
            <a:off x="7620000" y="65531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CB119E0-4E1D-42C1-A595-6EF8C206E6E7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7" y="4636878"/>
            <a:ext cx="96202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268450" y="4797152"/>
            <a:ext cx="146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(-) 3,1% от регул.</a:t>
            </a:r>
          </a:p>
          <a:p>
            <a:r>
              <a:rPr lang="ru-RU" sz="1000" b="1" dirty="0" smtClean="0">
                <a:solidFill>
                  <a:srgbClr val="FF0000"/>
                </a:solidFill>
              </a:rPr>
              <a:t>(+) 11,7% от факт.</a:t>
            </a:r>
          </a:p>
          <a:p>
            <a:endParaRPr lang="ru-RU" sz="1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40596" y="479715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prstClr val="black"/>
                </a:solidFill>
              </a:rPr>
              <a:t>(-) </a:t>
            </a:r>
            <a:r>
              <a:rPr lang="ru-RU" sz="1000" b="1" dirty="0" smtClean="0">
                <a:solidFill>
                  <a:prstClr val="black"/>
                </a:solidFill>
              </a:rPr>
              <a:t>6,7% </a:t>
            </a:r>
            <a:r>
              <a:rPr lang="ru-RU" sz="1000" b="1" dirty="0">
                <a:solidFill>
                  <a:prstClr val="black"/>
                </a:solidFill>
              </a:rPr>
              <a:t>от регул.</a:t>
            </a:r>
          </a:p>
          <a:p>
            <a:pPr lvl="0"/>
            <a:r>
              <a:rPr lang="ru-RU" sz="1000" b="1" dirty="0">
                <a:solidFill>
                  <a:srgbClr val="FF0000"/>
                </a:solidFill>
              </a:rPr>
              <a:t>(+) </a:t>
            </a:r>
            <a:r>
              <a:rPr lang="ru-RU" sz="1000" b="1" dirty="0" smtClean="0">
                <a:solidFill>
                  <a:srgbClr val="FF0000"/>
                </a:solidFill>
              </a:rPr>
              <a:t>14,1% </a:t>
            </a:r>
            <a:r>
              <a:rPr lang="ru-RU" sz="1000" b="1" dirty="0">
                <a:solidFill>
                  <a:srgbClr val="FF0000"/>
                </a:solidFill>
              </a:rPr>
              <a:t>от факт.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36976" y="4797152"/>
            <a:ext cx="132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prstClr val="black"/>
                </a:solidFill>
              </a:rPr>
              <a:t>(-) </a:t>
            </a:r>
            <a:r>
              <a:rPr lang="ru-RU" sz="1000" b="1" dirty="0" smtClean="0">
                <a:solidFill>
                  <a:prstClr val="black"/>
                </a:solidFill>
              </a:rPr>
              <a:t>13,6% </a:t>
            </a:r>
            <a:r>
              <a:rPr lang="ru-RU" sz="1000" b="1" dirty="0">
                <a:solidFill>
                  <a:prstClr val="black"/>
                </a:solidFill>
              </a:rPr>
              <a:t>от регул.</a:t>
            </a:r>
          </a:p>
          <a:p>
            <a:pPr lvl="0"/>
            <a:r>
              <a:rPr lang="ru-RU" sz="1000" b="1" dirty="0">
                <a:solidFill>
                  <a:srgbClr val="FF0000"/>
                </a:solidFill>
              </a:rPr>
              <a:t>(+) </a:t>
            </a:r>
            <a:r>
              <a:rPr lang="ru-RU" sz="1000" b="1" dirty="0" smtClean="0">
                <a:solidFill>
                  <a:srgbClr val="FF0000"/>
                </a:solidFill>
              </a:rPr>
              <a:t>0,9% </a:t>
            </a:r>
            <a:r>
              <a:rPr lang="ru-RU" sz="1000" b="1" dirty="0">
                <a:solidFill>
                  <a:srgbClr val="FF0000"/>
                </a:solidFill>
              </a:rPr>
              <a:t>от факт.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81192" y="4797152"/>
            <a:ext cx="132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prstClr val="black"/>
                </a:solidFill>
              </a:rPr>
              <a:t>(-) </a:t>
            </a:r>
            <a:r>
              <a:rPr lang="ru-RU" sz="1000" b="1" dirty="0" smtClean="0">
                <a:solidFill>
                  <a:prstClr val="black"/>
                </a:solidFill>
              </a:rPr>
              <a:t>11,8% </a:t>
            </a:r>
            <a:r>
              <a:rPr lang="ru-RU" sz="1000" b="1" dirty="0">
                <a:solidFill>
                  <a:prstClr val="black"/>
                </a:solidFill>
              </a:rPr>
              <a:t>от регул.</a:t>
            </a:r>
          </a:p>
          <a:p>
            <a:pPr lvl="0"/>
            <a:r>
              <a:rPr lang="ru-RU" sz="1000" b="1" dirty="0">
                <a:solidFill>
                  <a:srgbClr val="FF0000"/>
                </a:solidFill>
              </a:rPr>
              <a:t>(+) </a:t>
            </a:r>
            <a:r>
              <a:rPr lang="ru-RU" sz="1000" b="1" dirty="0" smtClean="0">
                <a:solidFill>
                  <a:srgbClr val="FF0000"/>
                </a:solidFill>
              </a:rPr>
              <a:t>0,9% </a:t>
            </a:r>
            <a:r>
              <a:rPr lang="ru-RU" sz="1000" b="1" dirty="0">
                <a:solidFill>
                  <a:srgbClr val="FF0000"/>
                </a:solidFill>
              </a:rPr>
              <a:t>от факт.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7100" y="4951041"/>
            <a:ext cx="7377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коп./кВтч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20551" y="4588438"/>
            <a:ext cx="8496945" cy="253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rgbClr val="008000"/>
              </a:buClr>
              <a:buSzPct val="80000"/>
              <a:buFont typeface="Wingdings 2" pitchFamily="18" charset="2"/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Ценовые последствия от изменений для 1 и 2 ценовой категории по 2 полугодию 2013г.</a:t>
            </a:r>
            <a:endParaRPr lang="ru-RU" sz="1100" b="1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0" name="Номер слайда 5"/>
          <p:cNvSpPr txBox="1">
            <a:spLocks noGrp="1"/>
          </p:cNvSpPr>
          <p:nvPr/>
        </p:nvSpPr>
        <p:spPr bwMode="auto">
          <a:xfrm>
            <a:off x="7616825" y="6359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7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3728864" y="476672"/>
            <a:ext cx="6032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Анализ ЧЧИМ по населению и влияние на тариф населения перехода к ЧЧИМ 7000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5368" name="Номер слайда 5"/>
          <p:cNvSpPr txBox="1">
            <a:spLocks noGrp="1"/>
          </p:cNvSpPr>
          <p:nvPr/>
        </p:nvSpPr>
        <p:spPr bwMode="auto">
          <a:xfrm>
            <a:off x="7616825" y="6359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70" name="Picture 3" descr="D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838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6097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456" y="980727"/>
            <a:ext cx="3816424" cy="2488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just">
              <a:defRPr/>
            </a:pP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Как уже было отмечено на слайде №5, на </a:t>
            </a:r>
            <a:r>
              <a:rPr lang="ru-RU" sz="115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территориях неценовых зон,</a:t>
            </a: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одноставочная индикативная цена </a:t>
            </a:r>
            <a:r>
              <a:rPr lang="ru-RU" sz="115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для </a:t>
            </a:r>
            <a:r>
              <a:rPr lang="ru-RU" sz="115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всех групп потребителей рассчитывается единой</a:t>
            </a: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на основании </a:t>
            </a:r>
            <a:r>
              <a:rPr lang="ru-RU" sz="115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формулы №16.4 пункта 64 Методических </a:t>
            </a: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указаний (утв. Приказом </a:t>
            </a:r>
            <a:r>
              <a:rPr lang="ru-RU" sz="115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ФСТ России от 06.08.2004 N </a:t>
            </a: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20-э/2) </a:t>
            </a:r>
            <a:r>
              <a:rPr lang="ru-RU" sz="115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исходя из всего объема оплачиваемого сальдо-</a:t>
            </a:r>
            <a:r>
              <a:rPr lang="ru-RU" sz="1150" b="1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перетока</a:t>
            </a:r>
            <a:r>
              <a:rPr lang="ru-RU" sz="115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мощности в целом по субъекту</a:t>
            </a: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. Соответственно и для группы «население» одноставочная </a:t>
            </a:r>
            <a:r>
              <a:rPr lang="ru-RU" sz="115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индикативная цена </a:t>
            </a: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для учета в составе тарифа в зоне деятельности ОАО «ДЭК» определена регулирующими органами исходя из суммарных по субъекту показателей, а не из указанных в прогнозном балансе только по листу «население». </a:t>
            </a:r>
            <a:endParaRPr lang="ru-RU" sz="115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43102" y="889670"/>
            <a:ext cx="5615384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Анализ ЧЧИМ по группе население в зоне деятельности ОАО «ДЭК»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87" y="1225326"/>
            <a:ext cx="5992987" cy="221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Блок-схема: альтернативный процесс 30"/>
          <p:cNvSpPr/>
          <p:nvPr/>
        </p:nvSpPr>
        <p:spPr>
          <a:xfrm>
            <a:off x="6787653" y="3477342"/>
            <a:ext cx="3061891" cy="3380657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>
              <a:defRPr/>
            </a:pP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Из анализа следует, что </a:t>
            </a:r>
            <a:r>
              <a:rPr lang="ru-RU" sz="10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 составе тарифа населения</a:t>
            </a:r>
            <a:r>
              <a:rPr lang="ru-RU" sz="105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зоне деятельности ОАО «ДЭК» </a:t>
            </a:r>
            <a:r>
              <a:rPr lang="ru-RU" sz="10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ЧЧИМ учтено на уровне 7500 часов. </a:t>
            </a: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проводимых замеров</a:t>
            </a:r>
            <a:r>
              <a:rPr lang="ru-RU" sz="105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фактическое ЧЧИМ</a:t>
            </a:r>
            <a:r>
              <a:rPr lang="ru-RU" sz="105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 составило по территориям </a:t>
            </a:r>
            <a:r>
              <a:rPr lang="ru-RU" sz="10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от 4700 до 6900 часов.</a:t>
            </a:r>
            <a:r>
              <a:rPr lang="ru-RU" sz="105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случае принятия на уровне уполномоченных ФОИВ решения о фиксированном значении ЧЧИМ для населения</a:t>
            </a:r>
            <a:r>
              <a:rPr lang="ru-RU" sz="105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7000 часов</a:t>
            </a: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на территориях НЦЗ ДВ при введении «концепта» Минэнерго РФ это </a:t>
            </a:r>
            <a:r>
              <a:rPr lang="ru-RU" sz="10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приведет</a:t>
            </a: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к необходимости роста индикативной цены в составе тарифа населения и, соответственно,  </a:t>
            </a:r>
            <a:r>
              <a:rPr lang="ru-RU" sz="10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</a:t>
            </a:r>
            <a:r>
              <a:rPr lang="ru-RU" sz="105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снижению котловой передачи </a:t>
            </a:r>
            <a:r>
              <a:rPr lang="ru-RU" sz="105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составе тарифа </a:t>
            </a: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населения.</a:t>
            </a:r>
            <a:r>
              <a:rPr lang="ru-RU" sz="105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условиях </a:t>
            </a:r>
            <a:r>
              <a:rPr lang="ru-RU" sz="105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ЧЧИМ 5000 котловая передача принимает отрицательное значение.</a:t>
            </a:r>
            <a:r>
              <a:rPr lang="ru-RU" sz="10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05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3580093"/>
            <a:ext cx="6679084" cy="327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Номер слайда 5"/>
          <p:cNvSpPr txBox="1">
            <a:spLocks noGrp="1"/>
          </p:cNvSpPr>
          <p:nvPr/>
        </p:nvSpPr>
        <p:spPr bwMode="auto">
          <a:xfrm>
            <a:off x="7620000" y="65531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CB119E0-4E1D-42C1-A595-6EF8C206E6E7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00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3961060" y="620688"/>
            <a:ext cx="6032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Предложения по дальнейшим действиям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5368" name="Номер слайда 5"/>
          <p:cNvSpPr txBox="1">
            <a:spLocks noGrp="1"/>
          </p:cNvSpPr>
          <p:nvPr/>
        </p:nvSpPr>
        <p:spPr bwMode="auto">
          <a:xfrm>
            <a:off x="7616825" y="6359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70" name="Picture 3" descr="D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838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Номер слайда 5"/>
          <p:cNvSpPr txBox="1">
            <a:spLocks noGrp="1"/>
          </p:cNvSpPr>
          <p:nvPr/>
        </p:nvSpPr>
        <p:spPr bwMode="auto">
          <a:xfrm>
            <a:off x="7620000" y="65531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CB119E0-4E1D-42C1-A595-6EF8C206E6E7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80" y="1609725"/>
            <a:ext cx="9433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связи с изложенным и для предотвращения убытков гарантирующих поставщиков в неценовых зонах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предлагаем поддержать позицию 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необходимости разделения вопросов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усовершенствования действующего порядка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перехода к новой модели ценообразования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Организовать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оперативную реализацию изменений в нормативные правовые акты, предусмотренные пунктами 1-3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Проекта («точечные» изменения в действующий порядок);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учетом проводимой на сегодня работы в Минэнерго РФ с участием НП Совет рынка над целевой моделью розничных рынков в целом по РФ, а также учитывая существенные отрицательные ценовые последствия для среднего и малого бизнеса на территориях НЦЗ при переходе к 6 ценовым категориям, считаем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преждевременным реализацию пунктов 4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5. Необходима их доработка и обсуждение в отдельном пакете.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81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 txBox="1">
            <a:spLocks noGrp="1"/>
          </p:cNvSpPr>
          <p:nvPr/>
        </p:nvSpPr>
        <p:spPr bwMode="auto">
          <a:xfrm>
            <a:off x="7616825" y="63817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sz="1400">
              <a:cs typeface="Arial" charset="0"/>
            </a:endParaRPr>
          </a:p>
        </p:txBody>
      </p:sp>
      <p:sp>
        <p:nvSpPr>
          <p:cNvPr id="15363" name="Номер слайда 5"/>
          <p:cNvSpPr txBox="1">
            <a:spLocks noGrp="1"/>
          </p:cNvSpPr>
          <p:nvPr/>
        </p:nvSpPr>
        <p:spPr bwMode="auto">
          <a:xfrm>
            <a:off x="7667625" y="6624638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7F65633-F24E-43B3-8815-35F8E4784F3D}" type="slidenum">
              <a:rPr lang="ru-RU" sz="1400">
                <a:cs typeface="Arial" charset="0"/>
              </a:rPr>
              <a:pPr algn="r" eaLnBrk="1" hangingPunct="1"/>
              <a:t>13</a:t>
            </a:fld>
            <a:endParaRPr lang="ru-RU" sz="1400"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0388" y="2757488"/>
            <a:ext cx="89154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sz="25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5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93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554163" y="15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554163" y="15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Line 326"/>
          <p:cNvSpPr>
            <a:spLocks noChangeShapeType="1"/>
          </p:cNvSpPr>
          <p:nvPr/>
        </p:nvSpPr>
        <p:spPr bwMode="auto">
          <a:xfrm>
            <a:off x="1552575" y="1814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93675" y="1323975"/>
            <a:ext cx="95948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400" b="1" i="1">
                <a:solidFill>
                  <a:srgbClr val="0070C0"/>
                </a:solidFill>
                <a:latin typeface="Tahoma" pitchFamily="34" charset="0"/>
              </a:rPr>
              <a:t>ОАО «ДЭК»</a:t>
            </a:r>
            <a:r>
              <a:rPr lang="ru-RU" altLang="ru-RU" sz="1400">
                <a:solidFill>
                  <a:srgbClr val="0070C0"/>
                </a:solidFill>
                <a:latin typeface="Tahoma" pitchFamily="34" charset="0"/>
              </a:rPr>
              <a:t> – электроснабжающая организация, основной Гарантирующий поставщик электроэнергии для населения и предприятий второй неценовой зоны оптового рынка электроэнергии, имеет статус Единого закупщика, выполняющего функцию покупки и продажи электроэнергии (мощности) участникам оптового рынка второй неценовой зоны. Территория деятельности включает Приморский край, Хабаровский край, Амурскую область, Еврейскую автономную область. </a:t>
            </a:r>
          </a:p>
        </p:txBody>
      </p:sp>
      <p:sp>
        <p:nvSpPr>
          <p:cNvPr id="922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659688" y="6448425"/>
            <a:ext cx="2128837" cy="40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CD56947-EE4D-4E42-A5FF-B3CE8BCED7CB}" type="slidenum">
              <a:rPr lang="ru-RU" altLang="ru-RU" sz="1200" smtClean="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 smtClean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9223" name="Группа 20"/>
          <p:cNvGrpSpPr>
            <a:grpSpLocks/>
          </p:cNvGrpSpPr>
          <p:nvPr/>
        </p:nvGrpSpPr>
        <p:grpSpPr bwMode="auto">
          <a:xfrm>
            <a:off x="2028825" y="2627313"/>
            <a:ext cx="6180138" cy="4021137"/>
            <a:chOff x="1415959" y="2305050"/>
            <a:chExt cx="6180229" cy="4021376"/>
          </a:xfrm>
        </p:grpSpPr>
        <p:pic>
          <p:nvPicPr>
            <p:cNvPr id="22" name="Picture 14" descr="D:\temp\Natur_Vrem-5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5959" y="2362508"/>
              <a:ext cx="6063665" cy="396391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9226" name="Group 25"/>
            <p:cNvGrpSpPr>
              <a:grpSpLocks/>
            </p:cNvGrpSpPr>
            <p:nvPr/>
          </p:nvGrpSpPr>
          <p:grpSpPr bwMode="auto">
            <a:xfrm>
              <a:off x="1433514" y="2305050"/>
              <a:ext cx="6053138" cy="3975099"/>
              <a:chOff x="903" y="1452"/>
              <a:chExt cx="3813" cy="2504"/>
            </a:xfrm>
          </p:grpSpPr>
          <p:sp>
            <p:nvSpPr>
              <p:cNvPr id="27" name="Line 4"/>
              <p:cNvSpPr>
                <a:spLocks noChangeShapeType="1"/>
              </p:cNvSpPr>
              <p:nvPr/>
            </p:nvSpPr>
            <p:spPr bwMode="auto">
              <a:xfrm>
                <a:off x="904" y="1562"/>
                <a:ext cx="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8" name="Line 235"/>
              <p:cNvSpPr>
                <a:spLocks noChangeShapeType="1"/>
              </p:cNvSpPr>
              <p:nvPr/>
            </p:nvSpPr>
            <p:spPr bwMode="auto">
              <a:xfrm>
                <a:off x="903" y="1548"/>
                <a:ext cx="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9" name="Line 717"/>
              <p:cNvSpPr>
                <a:spLocks noChangeShapeType="1"/>
              </p:cNvSpPr>
              <p:nvPr/>
            </p:nvSpPr>
            <p:spPr bwMode="auto">
              <a:xfrm>
                <a:off x="903" y="1460"/>
                <a:ext cx="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black"/>
                  </a:solidFill>
                  <a:cs typeface="+mn-cs"/>
                </a:endParaRPr>
              </a:p>
            </p:txBody>
          </p:sp>
          <p:pic>
            <p:nvPicPr>
              <p:cNvPr id="30" name="Picture 9" descr="D:\temp\prim-2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07" y="2628"/>
                <a:ext cx="515" cy="1095"/>
              </a:xfrm>
              <a:prstGeom prst="rect">
                <a:avLst/>
              </a:prstGeom>
              <a:noFill/>
              <a:effectLst>
                <a:glow rad="101600">
                  <a:srgbClr val="F79646">
                    <a:satMod val="175000"/>
                    <a:alpha val="40000"/>
                  </a:srgbClr>
                </a:glow>
              </a:effectLst>
            </p:spPr>
          </p:pic>
          <p:pic>
            <p:nvPicPr>
              <p:cNvPr id="31" name="Picture 12" descr="D:\temp\amu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61" y="2039"/>
                <a:ext cx="1288" cy="900"/>
              </a:xfrm>
              <a:prstGeom prst="rect">
                <a:avLst/>
              </a:prstGeom>
              <a:noFill/>
              <a:effectLst>
                <a:glow rad="101600">
                  <a:srgbClr val="F79646">
                    <a:satMod val="175000"/>
                    <a:alpha val="40000"/>
                  </a:srgbClr>
                </a:glow>
              </a:effectLst>
            </p:spPr>
          </p:pic>
          <p:pic>
            <p:nvPicPr>
              <p:cNvPr id="32" name="Picture 11" descr="D:\temp\eao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94" y="2770"/>
                <a:ext cx="401" cy="307"/>
              </a:xfrm>
              <a:prstGeom prst="rect">
                <a:avLst/>
              </a:prstGeom>
              <a:noFill/>
              <a:effectLst>
                <a:glow rad="101600">
                  <a:srgbClr val="F79646">
                    <a:satMod val="175000"/>
                    <a:alpha val="40000"/>
                  </a:srgbClr>
                </a:glow>
              </a:effectLst>
            </p:spPr>
          </p:pic>
          <p:pic>
            <p:nvPicPr>
              <p:cNvPr id="33" name="Picture 13" descr="D:\temp\khab-2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92" y="1452"/>
                <a:ext cx="1345" cy="1582"/>
              </a:xfrm>
              <a:prstGeom prst="rect">
                <a:avLst/>
              </a:prstGeom>
              <a:noFill/>
              <a:effectLst>
                <a:glow rad="101600">
                  <a:srgbClr val="F79646">
                    <a:satMod val="175000"/>
                    <a:alpha val="40000"/>
                  </a:srgbClr>
                </a:glow>
              </a:effectLst>
            </p:spPr>
          </p:pic>
          <p:pic>
            <p:nvPicPr>
              <p:cNvPr id="9236" name="Picture 15" descr="D:\temp\Natur_Vrem-5-2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" y="1480"/>
                <a:ext cx="3786" cy="2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5435568" y="4653102"/>
              <a:ext cx="2160620" cy="157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Территория обслуживания: </a:t>
              </a:r>
              <a:r>
                <a:rPr lang="ru-RU" sz="1200" b="1" kern="0" dirty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1,3 млн. км2</a:t>
              </a:r>
              <a:endParaRPr lang="ru-RU" sz="1200" kern="0" dirty="0">
                <a:solidFill>
                  <a:prstClr val="black"/>
                </a:solidFill>
                <a:latin typeface="Tahoma" pitchFamily="34" charset="0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Население региона: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4,5 млн. </a:t>
              </a:r>
              <a:r>
                <a:rPr lang="ru-RU" sz="1200" b="1" kern="0" dirty="0" smtClea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жителей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 smtClea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Объем электропотребления:</a:t>
              </a:r>
              <a:r>
                <a:rPr lang="ru-RU" sz="1200" kern="0" dirty="0" smtClea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 </a:t>
              </a:r>
              <a:endParaRPr lang="ru-RU" sz="1200" kern="0" dirty="0">
                <a:solidFill>
                  <a:prstClr val="black"/>
                </a:solidFill>
                <a:latin typeface="Tahoma" pitchFamily="34" charset="0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 smtClea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25 млрд.кВтч</a:t>
              </a:r>
              <a:r>
                <a:rPr lang="ru-RU" sz="1100" kern="0" dirty="0" smtClea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 </a:t>
              </a:r>
              <a:endParaRPr lang="ru-RU" sz="1100" kern="0" dirty="0">
                <a:solidFill>
                  <a:prstClr val="black"/>
                </a:solidFill>
                <a:latin typeface="Tahoma" pitchFamily="34" charset="0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kern="0" dirty="0">
                <a:solidFill>
                  <a:prstClr val="black"/>
                </a:solidFill>
                <a:latin typeface="Tahoma" pitchFamily="34" charset="0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kern="0" dirty="0">
                <a:solidFill>
                  <a:prstClr val="black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1692188" y="5516753"/>
              <a:ext cx="2560676" cy="63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Количество абонентов: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ru-RU" sz="1200" ker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 юридических лиц: </a:t>
              </a:r>
              <a:r>
                <a:rPr lang="ru-RU" sz="1200" b="1" ker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38 тыс.</a:t>
              </a:r>
              <a:endParaRPr lang="ru-RU" sz="1200" kern="0">
                <a:solidFill>
                  <a:prstClr val="black"/>
                </a:solidFill>
                <a:latin typeface="Tahoma" pitchFamily="34" charset="0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ru-RU" sz="1200" ker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 физических лиц: </a:t>
              </a:r>
              <a:r>
                <a:rPr lang="ru-RU" sz="1200" b="1" kern="0">
                  <a:solidFill>
                    <a:prstClr val="black"/>
                  </a:solidFill>
                  <a:latin typeface="Tahoma" pitchFamily="34" charset="0"/>
                  <a:cs typeface="+mn-cs"/>
                </a:rPr>
                <a:t>1,5 млн. чел.</a:t>
              </a:r>
            </a:p>
          </p:txBody>
        </p:sp>
      </p:grpSp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3889375" y="549275"/>
            <a:ext cx="6032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</a:rPr>
              <a:t>Общая информация о компании ОАО «ДЭК»</a:t>
            </a:r>
            <a:endParaRPr lang="ru-RU" alt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63563" y="4378325"/>
            <a:ext cx="8926512" cy="1200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66700" lvl="1" indent="-266700" algn="just" eaLnBrk="0" hangingPunct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itchFamily="34" charset="0"/>
              <a:buChar char="●"/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 1 января 2013 г. величина мощности, оплачиваемой потребителем (покупателем) на розничном рынке за расчетный период, определяется как среднее арифметическое значение из почасовых объемов потребления электрической энергии потребителем (покупателем) в часы, определенные коммерческим оператором в соответствии с Правилами оптового рынка из установленных системным оператором плановых часов пиковой нагрузки в рабочие дни расчетного периода для цели определения объема фактического пикового потребления гарантирующего поставщика, обслуживающего этого потребителя (покупателя).</a:t>
            </a:r>
          </a:p>
        </p:txBody>
      </p:sp>
      <p:pic>
        <p:nvPicPr>
          <p:cNvPr id="10243" name="Picture 3" descr="D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3224808" y="549275"/>
            <a:ext cx="653673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НПА в соответствии с которыми </a:t>
            </a:r>
            <a:r>
              <a:rPr lang="ru-RU" altLang="ru-RU" b="1" dirty="0" smtClean="0">
                <a:solidFill>
                  <a:schemeClr val="bg1"/>
                </a:solidFill>
              </a:rPr>
              <a:t>определен порядок применения </a:t>
            </a:r>
            <a:r>
              <a:rPr lang="ru-RU" altLang="ru-RU" b="1" dirty="0" err="1">
                <a:solidFill>
                  <a:schemeClr val="bg1"/>
                </a:solidFill>
              </a:rPr>
              <a:t>трехставочной</a:t>
            </a:r>
            <a:r>
              <a:rPr lang="ru-RU" altLang="ru-RU" b="1" dirty="0">
                <a:solidFill>
                  <a:schemeClr val="bg1"/>
                </a:solidFill>
              </a:rPr>
              <a:t> (цены) тарифа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10245" name="Номер слайда 5"/>
          <p:cNvSpPr txBox="1">
            <a:spLocks noGrp="1"/>
          </p:cNvSpPr>
          <p:nvPr/>
        </p:nvSpPr>
        <p:spPr bwMode="auto">
          <a:xfrm>
            <a:off x="7616825" y="63531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6" name="Номер слайда 5"/>
          <p:cNvSpPr txBox="1">
            <a:spLocks noGrp="1"/>
          </p:cNvSpPr>
          <p:nvPr/>
        </p:nvSpPr>
        <p:spPr bwMode="auto">
          <a:xfrm>
            <a:off x="7667625" y="65722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D0D78C9-DBE7-4E11-B141-867B6E2F3FC8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3563" y="1330325"/>
            <a:ext cx="8926512" cy="2678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66700" lvl="1" indent="-266700" algn="just" eaLnBrk="0" hangingPunct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itchFamily="34" charset="0"/>
              <a:buChar char="●"/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трехставочная цена (тариф), </a:t>
            </a:r>
            <a:r>
              <a:rPr lang="ru-RU" sz="1200" b="1" i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применяемая с 1 января 2013 г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., включающая в себя ставку за 1 киловатт-час электрической энергии, ставку за 1 киловатт мощности, оплачиваемой потребителем (покупателем в отношении указанного потребителя) в расчетный период в соответствии с Основными положениями функционирования розничных рынков электрической энергии, ставку за 1 киловатт мощности, определяемой в соответствии с ПНД к услугам по передаче электрической энергии и оказания этих услуг и прогнозным балансом.</a:t>
            </a:r>
          </a:p>
          <a:p>
            <a:pPr marL="266700" lvl="1" indent="-266700" algn="just" eaLnBrk="0" hangingPunct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itchFamily="34" charset="0"/>
              <a:buChar char="●"/>
              <a:defRPr/>
            </a:pP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Потребители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(покупатели в отношении указанных потребителей),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максимальная мощность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энергопринимающих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устройств которых в границах балансовой принадлежности составляет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не менее 670 кВт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из вариантов цен (тарифов), установленных и подлежащих применению </a:t>
            </a:r>
            <a:r>
              <a:rPr lang="ru-RU" sz="1200" b="1" i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не ранее 1 июля 2013 г.</a:t>
            </a:r>
            <a:r>
              <a:rPr lang="ru-RU" sz="1200" i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расчетах за электрическую энергию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применяют только трехставочную цену (тариф) вне зависимости от наличия приборов учета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позволяющих получать данные о потреблении электрической энергии по часам суток. В случае отсутствия указанных приборов учета величина мощности, подлежащей оплате, определяется в порядке, предусмотренном Основными положениями функционирования розничных рынков электрической энергии.</a:t>
            </a:r>
          </a:p>
          <a:p>
            <a:pPr marL="266700" lvl="1" indent="-266700" algn="just" eaLnBrk="0" hangingPunct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itchFamily="34" charset="0"/>
              <a:buChar char="●"/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Расчет трехставочной,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двухставочной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и одноставочной цены (тарифа) осуществляется в соответствии с методическими указаниями, утверждаемыми Федеральной службой по тарифам.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4163" y="1114425"/>
            <a:ext cx="8926512" cy="296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rgbClr val="008000"/>
              </a:buClr>
              <a:buSzPct val="80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pitchFamily="34" charset="0"/>
              </a:rPr>
              <a:t>пункт 74 ПП РФ 1178 от 29.12.2011г. (с учетом изменений, внесённых ПП РФ 442 от 04.05.2012г.)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4163" y="4138613"/>
            <a:ext cx="8926512" cy="2968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rgbClr val="008000"/>
              </a:buClr>
              <a:buSzPct val="80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pitchFamily="34" charset="0"/>
              </a:rPr>
              <a:t>пункт 111 ПП РФ 442 от 04.05.2012г.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3563" y="5910263"/>
            <a:ext cx="8926512" cy="8318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66700" lvl="1" indent="-266700" algn="just" eaLnBrk="0" hangingPunct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itchFamily="34" charset="0"/>
              <a:buChar char="●"/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объем услуг по передаче электрической энергии, оказанных прочими сетевыми организациями, определяется исходя из фактического объема потребления электрической энергии и среднего арифметического значения из максимальных в каждые рабочие сутки расчетного периода фактических почасовых объемов потребления электрической энергии (суммарных по всем точкам поставки) в установленные системным оператором плановые часы пиковой нагрузки.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4163" y="5651500"/>
            <a:ext cx="8926512" cy="296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rgbClr val="008000"/>
              </a:buClr>
              <a:buSzPct val="80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pitchFamily="34" charset="0"/>
              </a:rPr>
              <a:t>пункт 15 (1) ПП РФ 861 от 27.12.2004г.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 rot="5400000">
            <a:off x="1550988" y="2043113"/>
            <a:ext cx="323850" cy="172720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729038" y="476250"/>
            <a:ext cx="6032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</a:rPr>
              <a:t>Действующие</a:t>
            </a:r>
            <a:r>
              <a:rPr lang="ru-RU" altLang="ru-RU" sz="2000" b="1">
                <a:solidFill>
                  <a:schemeClr val="bg1"/>
                </a:solidFill>
              </a:rPr>
              <a:t> на сегодня «правила игры»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1268" name="Номер слайда 5"/>
          <p:cNvSpPr txBox="1">
            <a:spLocks noGrp="1"/>
          </p:cNvSpPr>
          <p:nvPr/>
        </p:nvSpPr>
        <p:spPr bwMode="auto">
          <a:xfrm>
            <a:off x="7635875" y="63817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9" name="Номер слайда 5"/>
          <p:cNvSpPr txBox="1">
            <a:spLocks noGrp="1"/>
          </p:cNvSpPr>
          <p:nvPr/>
        </p:nvSpPr>
        <p:spPr bwMode="auto">
          <a:xfrm>
            <a:off x="7667625" y="66008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BD696D7-4266-4351-85BF-4D7F41062444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270" name="Picture 3" descr="D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3050" y="1052513"/>
            <a:ext cx="2663825" cy="1692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Законодательством с 01.01.2013г. определен порядок применения трехставочной цены (тарифа) при расчете фактической стоимости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8313" y="1052513"/>
            <a:ext cx="6697662" cy="1692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 01.07.2013г. потребители, максимальная мощность </a:t>
            </a:r>
            <a:r>
              <a:rPr lang="ru-RU" sz="1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энергопринимающих</a:t>
            </a:r>
            <a:r>
              <a:rPr lang="ru-RU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устройств которых в границах балансовой принадлежности составляет не менее 670 кВт, в расчетах используют только </a:t>
            </a:r>
            <a:r>
              <a:rPr lang="ru-RU" sz="1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трехставочный</a:t>
            </a:r>
            <a:r>
              <a:rPr lang="ru-RU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вариант цены (тарифа) на электрическую энергию (мощность</a:t>
            </a:r>
            <a:r>
              <a:rPr lang="ru-RU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 состоянию на май 2014г. доля  потребления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трехставочных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абонентов в структуре юридических лиц составляет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66%.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0285" y="3251368"/>
            <a:ext cx="2088232" cy="61865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Ставка стоимости единицы электрической мощности покупки с ОРЭ  </a:t>
            </a:r>
          </a:p>
        </p:txBody>
      </p:sp>
      <p:sp>
        <p:nvSpPr>
          <p:cNvPr id="18" name="Номер слайда 19"/>
          <p:cNvSpPr txBox="1">
            <a:spLocks noGrp="1"/>
          </p:cNvSpPr>
          <p:nvPr/>
        </p:nvSpPr>
        <p:spPr bwMode="auto">
          <a:xfrm>
            <a:off x="-15875" y="3365500"/>
            <a:ext cx="1871663" cy="4000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3-х ставочный =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90481" y="3247169"/>
            <a:ext cx="1728192" cy="61865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Единая ставка на содержание электрических сетей  </a:t>
            </a:r>
          </a:p>
        </p:txBody>
      </p:sp>
      <p:sp>
        <p:nvSpPr>
          <p:cNvPr id="20" name="Номер слайда 19"/>
          <p:cNvSpPr txBox="1">
            <a:spLocks noGrp="1"/>
          </p:cNvSpPr>
          <p:nvPr/>
        </p:nvSpPr>
        <p:spPr bwMode="auto">
          <a:xfrm>
            <a:off x="3667125" y="3355975"/>
            <a:ext cx="287338" cy="4000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44888" y="3246063"/>
            <a:ext cx="1832992" cy="61865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Ставка сбытовой надбавки в отношении мощности</a:t>
            </a:r>
          </a:p>
        </p:txBody>
      </p:sp>
      <p:sp>
        <p:nvSpPr>
          <p:cNvPr id="22" name="Номер слайда 19"/>
          <p:cNvSpPr txBox="1">
            <a:spLocks noGrp="1"/>
          </p:cNvSpPr>
          <p:nvPr/>
        </p:nvSpPr>
        <p:spPr bwMode="auto">
          <a:xfrm>
            <a:off x="5730875" y="3365500"/>
            <a:ext cx="288925" cy="4000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24" name="Номер слайда 19"/>
          <p:cNvSpPr txBox="1">
            <a:spLocks noGrp="1"/>
          </p:cNvSpPr>
          <p:nvPr/>
        </p:nvSpPr>
        <p:spPr bwMode="auto">
          <a:xfrm>
            <a:off x="7689850" y="3365500"/>
            <a:ext cx="287338" cy="4000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959229" y="3262354"/>
            <a:ext cx="1728192" cy="61865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Ставка за 1 киловатт-час электрической энергии</a:t>
            </a:r>
          </a:p>
        </p:txBody>
      </p:sp>
      <p:sp>
        <p:nvSpPr>
          <p:cNvPr id="29" name="Номер слайда 19"/>
          <p:cNvSpPr txBox="1">
            <a:spLocks noGrp="1"/>
          </p:cNvSpPr>
          <p:nvPr/>
        </p:nvSpPr>
        <p:spPr bwMode="auto">
          <a:xfrm>
            <a:off x="7905750" y="5229225"/>
            <a:ext cx="2000250" cy="147796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</a:rPr>
              <a:t>* Включает в себя:</a:t>
            </a:r>
          </a:p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</a:rPr>
              <a:t>- Ставка стоимости единицы электрической энергии покупки с ОРЭ; </a:t>
            </a:r>
          </a:p>
          <a:p>
            <a:pPr>
              <a:defRPr/>
            </a:pPr>
            <a:r>
              <a:rPr lang="ru-RU" sz="1000" b="1" i="1" dirty="0">
                <a:solidFill>
                  <a:schemeClr val="tx1"/>
                </a:solidFill>
              </a:rPr>
              <a:t>- единая ставка на оплату потерь электрической энергии;</a:t>
            </a:r>
          </a:p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</a:rPr>
              <a:t>-  Инфраструктурные платежи;</a:t>
            </a:r>
          </a:p>
          <a:p>
            <a:pPr>
              <a:defRPr/>
            </a:pPr>
            <a:r>
              <a:rPr lang="ru-RU" sz="1000" b="1" i="1" dirty="0">
                <a:solidFill>
                  <a:schemeClr val="tx1"/>
                </a:solidFill>
              </a:rPr>
              <a:t>- Сбытовая надбавка в отношении энергии. </a:t>
            </a:r>
          </a:p>
        </p:txBody>
      </p:sp>
      <p:sp>
        <p:nvSpPr>
          <p:cNvPr id="30" name="Номер слайда 19"/>
          <p:cNvSpPr txBox="1">
            <a:spLocks noGrp="1"/>
          </p:cNvSpPr>
          <p:nvPr/>
        </p:nvSpPr>
        <p:spPr bwMode="auto">
          <a:xfrm>
            <a:off x="2505075" y="3035300"/>
            <a:ext cx="1871663" cy="27781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6600"/>
                </a:solidFill>
              </a:rPr>
              <a:t>Руб./кВт в месяц</a:t>
            </a:r>
          </a:p>
        </p:txBody>
      </p:sp>
      <p:sp>
        <p:nvSpPr>
          <p:cNvPr id="31" name="Номер слайда 19"/>
          <p:cNvSpPr txBox="1">
            <a:spLocks noGrp="1"/>
          </p:cNvSpPr>
          <p:nvPr/>
        </p:nvSpPr>
        <p:spPr bwMode="auto">
          <a:xfrm>
            <a:off x="4594225" y="3035300"/>
            <a:ext cx="1871663" cy="27781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6600"/>
                </a:solidFill>
              </a:rPr>
              <a:t>Руб./кВт в месяц</a:t>
            </a:r>
          </a:p>
        </p:txBody>
      </p:sp>
      <p:sp>
        <p:nvSpPr>
          <p:cNvPr id="32" name="Номер слайда 19"/>
          <p:cNvSpPr txBox="1">
            <a:spLocks noGrp="1"/>
          </p:cNvSpPr>
          <p:nvPr/>
        </p:nvSpPr>
        <p:spPr bwMode="auto">
          <a:xfrm>
            <a:off x="6537325" y="3035300"/>
            <a:ext cx="1871663" cy="27781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6600"/>
                </a:solidFill>
              </a:rPr>
              <a:t>Руб./кВт в месяц</a:t>
            </a:r>
          </a:p>
        </p:txBody>
      </p:sp>
      <p:sp>
        <p:nvSpPr>
          <p:cNvPr id="33" name="Номер слайда 19"/>
          <p:cNvSpPr txBox="1">
            <a:spLocks noGrp="1"/>
          </p:cNvSpPr>
          <p:nvPr/>
        </p:nvSpPr>
        <p:spPr bwMode="auto">
          <a:xfrm>
            <a:off x="8770938" y="3051175"/>
            <a:ext cx="1870075" cy="27781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6600"/>
                </a:solidFill>
              </a:rPr>
              <a:t>Руб./кВт*час</a:t>
            </a:r>
          </a:p>
        </p:txBody>
      </p:sp>
      <p:sp>
        <p:nvSpPr>
          <p:cNvPr id="11294" name="Line 16"/>
          <p:cNvSpPr>
            <a:spLocks noChangeShapeType="1"/>
          </p:cNvSpPr>
          <p:nvPr/>
        </p:nvSpPr>
        <p:spPr bwMode="auto">
          <a:xfrm flipH="1">
            <a:off x="5875338" y="3971925"/>
            <a:ext cx="0" cy="2770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5" name="Line 16"/>
          <p:cNvSpPr>
            <a:spLocks noChangeShapeType="1"/>
          </p:cNvSpPr>
          <p:nvPr/>
        </p:nvSpPr>
        <p:spPr bwMode="auto">
          <a:xfrm flipH="1">
            <a:off x="7905750" y="3971925"/>
            <a:ext cx="0" cy="2770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3524250" y="2038351"/>
            <a:ext cx="401637" cy="4183062"/>
          </a:xfrm>
          <a:prstGeom prst="rightBrace">
            <a:avLst>
              <a:gd name="adj1" fmla="val 12325"/>
              <a:gd name="adj2" fmla="val 51140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144713" y="4508500"/>
            <a:ext cx="3633787" cy="1123950"/>
          </a:xfrm>
          <a:prstGeom prst="flowChartAlternateProcess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где </a:t>
            </a:r>
            <a:r>
              <a:rPr lang="en-US" sz="1200" b="1" dirty="0">
                <a:solidFill>
                  <a:srgbClr val="7030A0"/>
                </a:solidFill>
              </a:rPr>
              <a:t>N</a:t>
            </a:r>
            <a:r>
              <a:rPr lang="ru-RU" sz="1050" b="1" dirty="0">
                <a:solidFill>
                  <a:srgbClr val="7030A0"/>
                </a:solidFill>
              </a:rPr>
              <a:t>опт</a:t>
            </a: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фактическая мощность, определенная по показаниям интервальных приборов учета потребителя в единый час максимума субъекта РФ, </a:t>
            </a:r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</a:rPr>
              <a:t>определяемый АТС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исходя из часов, утвержденных Системным оператором. </a:t>
            </a:r>
          </a:p>
        </p:txBody>
      </p:sp>
      <p:sp>
        <p:nvSpPr>
          <p:cNvPr id="41" name="Номер слайда 19"/>
          <p:cNvSpPr txBox="1">
            <a:spLocks noGrp="1"/>
          </p:cNvSpPr>
          <p:nvPr/>
        </p:nvSpPr>
        <p:spPr bwMode="auto">
          <a:xfrm>
            <a:off x="3154363" y="4244975"/>
            <a:ext cx="1870075" cy="4000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</a:rPr>
              <a:t>× </a:t>
            </a:r>
            <a:r>
              <a:rPr lang="en-US" sz="2000" b="1" dirty="0">
                <a:solidFill>
                  <a:srgbClr val="7030A0"/>
                </a:solidFill>
              </a:rPr>
              <a:t>N</a:t>
            </a:r>
            <a:r>
              <a:rPr lang="ru-RU" sz="1600" b="1" dirty="0">
                <a:solidFill>
                  <a:srgbClr val="7030A0"/>
                </a:solidFill>
              </a:rPr>
              <a:t>опт,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2" name="Номер слайда 19"/>
          <p:cNvSpPr txBox="1">
            <a:spLocks noGrp="1"/>
          </p:cNvSpPr>
          <p:nvPr/>
        </p:nvSpPr>
        <p:spPr bwMode="auto">
          <a:xfrm>
            <a:off x="6465888" y="4252913"/>
            <a:ext cx="1870075" cy="4000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</a:rPr>
              <a:t>× </a:t>
            </a:r>
            <a:r>
              <a:rPr lang="en-US" sz="2000" b="1" dirty="0">
                <a:solidFill>
                  <a:srgbClr val="7030A0"/>
                </a:solidFill>
              </a:rPr>
              <a:t>N</a:t>
            </a:r>
            <a:r>
              <a:rPr lang="ru-RU" sz="1600" b="1" dirty="0">
                <a:solidFill>
                  <a:srgbClr val="7030A0"/>
                </a:solidFill>
              </a:rPr>
              <a:t>сет,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5784850" y="4476750"/>
            <a:ext cx="3632200" cy="1328738"/>
          </a:xfrm>
          <a:prstGeom prst="flowChartAlternateProcess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где </a:t>
            </a:r>
            <a:r>
              <a:rPr lang="en-US" sz="1200" b="1" dirty="0">
                <a:solidFill>
                  <a:srgbClr val="7030A0"/>
                </a:solidFill>
              </a:rPr>
              <a:t>N</a:t>
            </a:r>
            <a:r>
              <a:rPr lang="ru-RU" sz="1050" b="1" dirty="0">
                <a:solidFill>
                  <a:srgbClr val="7030A0"/>
                </a:solidFill>
              </a:rPr>
              <a:t>сет</a:t>
            </a: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фактическая 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мощность, определенная 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по показаниям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интерваль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pPr>
              <a:defRPr/>
            </a:pP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ных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приборов учета потреби-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теля в часы, утвержденные 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Системным оператором. </a:t>
            </a:r>
          </a:p>
        </p:txBody>
      </p:sp>
      <p:sp>
        <p:nvSpPr>
          <p:cNvPr id="44" name="Номер слайда 19"/>
          <p:cNvSpPr txBox="1">
            <a:spLocks noGrp="1"/>
          </p:cNvSpPr>
          <p:nvPr/>
        </p:nvSpPr>
        <p:spPr bwMode="auto">
          <a:xfrm>
            <a:off x="8482013" y="4244975"/>
            <a:ext cx="1870075" cy="4000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</a:rPr>
              <a:t>× </a:t>
            </a:r>
            <a:r>
              <a:rPr lang="ru-RU" sz="2000" b="1" dirty="0" err="1">
                <a:solidFill>
                  <a:srgbClr val="7030A0"/>
                </a:solidFill>
              </a:rPr>
              <a:t>Э</a:t>
            </a:r>
            <a:r>
              <a:rPr lang="ru-RU" sz="1600" b="1" dirty="0" err="1">
                <a:solidFill>
                  <a:srgbClr val="7030A0"/>
                </a:solidFill>
              </a:rPr>
              <a:t>факт</a:t>
            </a:r>
            <a:r>
              <a:rPr lang="ru-RU" sz="1600" b="1" dirty="0">
                <a:solidFill>
                  <a:srgbClr val="7030A0"/>
                </a:solidFill>
              </a:rPr>
              <a:t>,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77188" y="4581525"/>
            <a:ext cx="1944687" cy="64611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где </a:t>
            </a:r>
            <a:r>
              <a:rPr lang="ru-RU" sz="1200" b="1" dirty="0" err="1">
                <a:solidFill>
                  <a:srgbClr val="7030A0"/>
                </a:solidFill>
              </a:rPr>
              <a:t>Эфакт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фактический 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объем, потребленной 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электрической энергии </a:t>
            </a:r>
          </a:p>
        </p:txBody>
      </p:sp>
      <p:sp>
        <p:nvSpPr>
          <p:cNvPr id="46" name="Выгнутая вправо стрелка 45"/>
          <p:cNvSpPr/>
          <p:nvPr/>
        </p:nvSpPr>
        <p:spPr>
          <a:xfrm flipH="1">
            <a:off x="415925" y="4330700"/>
            <a:ext cx="720725" cy="1604963"/>
          </a:xfrm>
          <a:prstGeom prst="curvedLeftArrow">
            <a:avLst>
              <a:gd name="adj1" fmla="val 25000"/>
              <a:gd name="adj2" fmla="val 50000"/>
              <a:gd name="adj3" fmla="val 5539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1225550" y="5632450"/>
            <a:ext cx="4303713" cy="1109663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 ГП возникает стоимостной разрыв между фактическими расходами на оптовом рынке и фактическими доходами по средневзвешенной стоимости энергии и мощности с розничного рынка. </a:t>
            </a:r>
          </a:p>
          <a:p>
            <a:pPr algn="ctr">
              <a:defRPr/>
            </a:pPr>
            <a:r>
              <a:rPr lang="ru-RU" sz="10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Причины «дефицита» указаны на следующих слайдах.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 txBox="1">
            <a:spLocks noGrp="1"/>
          </p:cNvSpPr>
          <p:nvPr/>
        </p:nvSpPr>
        <p:spPr bwMode="auto">
          <a:xfrm>
            <a:off x="7616825" y="63817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5" name="Номер слайда 5"/>
          <p:cNvSpPr txBox="1">
            <a:spLocks noGrp="1"/>
          </p:cNvSpPr>
          <p:nvPr/>
        </p:nvSpPr>
        <p:spPr bwMode="auto">
          <a:xfrm>
            <a:off x="7667625" y="66008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D0572DE-12C5-4918-ABB5-F84312C865DB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16" name="Picture 3" descr="D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4033068" y="476672"/>
            <a:ext cx="6032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Причина возникновения 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стоимостного дефицита </a:t>
            </a:r>
            <a:r>
              <a:rPr lang="ru-RU" altLang="ru-RU" b="1" dirty="0" smtClean="0">
                <a:solidFill>
                  <a:schemeClr val="bg1"/>
                </a:solidFill>
              </a:rPr>
              <a:t>№1 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2600" y="1096441"/>
            <a:ext cx="7680027" cy="440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Алгоритм учета стоимости мощности ОРЭ в одноставочном тарифе на РРЭ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9375" y="1412776"/>
            <a:ext cx="4873625" cy="3422650"/>
          </a:xfrm>
          <a:prstGeom prst="flowChartAlternateProcess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Порядок учета стоимости мощности покупки с оптового рынка в составе одноставочного варианта цены (тарифа) определен  в Приказе ФСТ России от 06.08.2004 N 20-э/2 "Об утверждении Методических указаний по расчету регулируемых тарифов и цен на электрическую (тепловую) энергию на розничном (потреби-</a:t>
            </a:r>
            <a:r>
              <a:rPr lang="ru-RU" sz="1300" dirty="0" err="1">
                <a:solidFill>
                  <a:schemeClr val="accent2">
                    <a:lumMod val="75000"/>
                  </a:schemeClr>
                </a:solidFill>
              </a:rPr>
              <a:t>тельском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) рынке".</a:t>
            </a:r>
          </a:p>
          <a:p>
            <a:pPr>
              <a:defRPr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В соответствии с формулой №16.4 пункта 64 данных Методических указаний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стоимость мощности (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определяется как произведение ставки за мощность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на объем сальдо-</a:t>
            </a:r>
            <a:r>
              <a:rPr lang="ru-RU" sz="1300" b="1" dirty="0" err="1">
                <a:solidFill>
                  <a:schemeClr val="accent2">
                    <a:lumMod val="75000"/>
                  </a:schemeClr>
                </a:solidFill>
              </a:rPr>
              <a:t>перетока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 мощности с оптового рынка, учтенный ФСТ России в сводном прогнозном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балансе по субъекту РФ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на расчетный год) учитывается в одноставочном тарифе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путем </a:t>
            </a:r>
            <a:r>
              <a:rPr lang="ru-RU" sz="1300" b="1" u="sng" dirty="0">
                <a:solidFill>
                  <a:schemeClr val="accent2">
                    <a:lumMod val="75000"/>
                  </a:schemeClr>
                </a:solidFill>
              </a:rPr>
              <a:t>отношения ее значения ко всему объему электрической энергии, приобретаемой ГП на оптовом и розничном рынках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3322" name="Line 16"/>
          <p:cNvSpPr>
            <a:spLocks noChangeShapeType="1"/>
          </p:cNvSpPr>
          <p:nvPr/>
        </p:nvSpPr>
        <p:spPr bwMode="auto">
          <a:xfrm flipH="1">
            <a:off x="200025" y="1562695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4034" y="2867479"/>
            <a:ext cx="432046" cy="542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5199063" y="1988840"/>
            <a:ext cx="4464050" cy="2454275"/>
          </a:xfrm>
          <a:prstGeom prst="flowChartAlternateProcess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Методика расчета регулируемой цены предусматривает на этапе ценообразования, что абсолютно все потребители в регионе одноставочники. Вся плановая стоимость сальдо-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перетока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мощности распределяется только на весь полезный отпуск электрической энергии ГП в одноставочном выражении, при том, что по факту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возникают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трехставочники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с более высоким ЧЧИМ и соответственно меньшей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мощностью.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720725" y="4869160"/>
            <a:ext cx="8193088" cy="676027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Т.е. алгоритм расчета </a:t>
            </a:r>
            <a:r>
              <a:rPr lang="ru-RU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одноставочной </a:t>
            </a:r>
            <a:r>
              <a:rPr lang="ru-RU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индикативной цены для покупателей (потребителей) не предусматривает вариантности цен (тарифов), которая возникает по факту, и тем самым приводит ее к «усредненному» для всех потребителей региона значению.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628357" y="3770833"/>
            <a:ext cx="323850" cy="1728787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31" y="5661248"/>
            <a:ext cx="4724225" cy="10506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rgbClr val="008000"/>
              </a:buClr>
              <a:buSzPct val="80000"/>
              <a:buFont typeface="Wingdings 2" pitchFamily="18" charset="2"/>
              <a:buNone/>
              <a:defRPr/>
            </a:pPr>
            <a:r>
              <a:rPr lang="ru-RU" sz="1100" b="1" dirty="0">
                <a:solidFill>
                  <a:schemeClr val="tx1"/>
                </a:solidFill>
                <a:latin typeface="Arial" charset="0"/>
                <a:cs typeface="Arial" pitchFamily="34" charset="0"/>
              </a:rPr>
              <a:t>Как вариант, для решения проблемы возможно было бы изменить </a:t>
            </a:r>
            <a:r>
              <a:rPr lang="ru-RU" sz="1100" b="1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методику </a:t>
            </a:r>
            <a:r>
              <a:rPr lang="ru-RU" sz="1100" b="1" dirty="0">
                <a:solidFill>
                  <a:schemeClr val="tx1"/>
                </a:solidFill>
                <a:latin typeface="Arial" charset="0"/>
                <a:cs typeface="Arial" pitchFamily="34" charset="0"/>
              </a:rPr>
              <a:t>расчета одноставочной индикативной </a:t>
            </a:r>
            <a:r>
              <a:rPr lang="ru-RU" sz="1100" b="1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цены для потребителей – учесть в структуре на этапе расчета ожидаемую на очередной период вариантность цен (тарифов). </a:t>
            </a:r>
          </a:p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rgbClr val="008000"/>
              </a:buClr>
              <a:buSzPct val="80000"/>
              <a:buFont typeface="Wingdings 2" pitchFamily="18" charset="2"/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При этом для одноставочных потребителей пришлось бы </a:t>
            </a:r>
            <a:r>
              <a:rPr lang="ru-RU" sz="1100" b="1" dirty="0">
                <a:solidFill>
                  <a:schemeClr val="tx1"/>
                </a:solidFill>
                <a:latin typeface="Arial" charset="0"/>
                <a:cs typeface="Arial" pitchFamily="34" charset="0"/>
              </a:rPr>
              <a:t>рассчитывать </a:t>
            </a:r>
            <a:r>
              <a:rPr lang="ru-RU" sz="1100" b="1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индикативную цену  по остаточному принципу.</a:t>
            </a:r>
            <a:endParaRPr lang="ru-RU" sz="1100" b="1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5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8986" y="5949280"/>
            <a:ext cx="432046" cy="542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5256908" y="5690689"/>
            <a:ext cx="4304604" cy="1050679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«Перекладывание» всего стоимостного дефицита на данную группу потребителей привело бы уже на этапе регулирования к существенному росту в тарифных меню одноставочных цен (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тарифов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), что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противоречит требованиям Правительства РФ о сдерживании роста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тарифов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 txBox="1">
            <a:spLocks noGrp="1"/>
          </p:cNvSpPr>
          <p:nvPr/>
        </p:nvSpPr>
        <p:spPr bwMode="auto">
          <a:xfrm>
            <a:off x="7616825" y="63817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Номер слайда 5"/>
          <p:cNvSpPr txBox="1">
            <a:spLocks noGrp="1"/>
          </p:cNvSpPr>
          <p:nvPr/>
        </p:nvSpPr>
        <p:spPr bwMode="auto">
          <a:xfrm>
            <a:off x="7667625" y="66008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9C6089-38A1-483C-9BCD-EC905D5424DC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292" name="Picture 3" descr="D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3960813" y="549275"/>
            <a:ext cx="6032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Причина возникновения 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стоимостного дефицита </a:t>
            </a:r>
            <a:r>
              <a:rPr lang="ru-RU" altLang="ru-RU" b="1" dirty="0" smtClean="0">
                <a:solidFill>
                  <a:schemeClr val="bg1"/>
                </a:solidFill>
              </a:rPr>
              <a:t>№2 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1188280"/>
            <a:ext cx="9001000" cy="440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Определение величины мощности по потребителям &gt;670 кВт в единый час максимума субъекта РФ, формируемый в основном населением, в результате значение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Nопт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по факту минимально</a:t>
            </a:r>
          </a:p>
        </p:txBody>
      </p:sp>
      <p:sp>
        <p:nvSpPr>
          <p:cNvPr id="13" name="Номер слайда 19"/>
          <p:cNvSpPr txBox="1">
            <a:spLocks noGrp="1"/>
          </p:cNvSpPr>
          <p:nvPr/>
        </p:nvSpPr>
        <p:spPr bwMode="auto">
          <a:xfrm>
            <a:off x="1180406" y="1700808"/>
            <a:ext cx="3484562" cy="461962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Пример фактического профиля </a:t>
            </a:r>
            <a:r>
              <a:rPr lang="ru-RU" sz="1200" dirty="0">
                <a:solidFill>
                  <a:srgbClr val="7030A0"/>
                </a:solidFill>
              </a:rPr>
              <a:t>потребления ОАО «</a:t>
            </a:r>
            <a:r>
              <a:rPr lang="ru-RU" sz="1200" dirty="0" err="1">
                <a:solidFill>
                  <a:srgbClr val="7030A0"/>
                </a:solidFill>
              </a:rPr>
              <a:t>Владхлеб</a:t>
            </a:r>
            <a:r>
              <a:rPr lang="ru-RU" sz="1200" dirty="0">
                <a:solidFill>
                  <a:srgbClr val="7030A0"/>
                </a:solidFill>
              </a:rPr>
              <a:t>» </a:t>
            </a:r>
            <a:r>
              <a:rPr lang="ru-RU" sz="1200" dirty="0" smtClean="0">
                <a:solidFill>
                  <a:srgbClr val="7030A0"/>
                </a:solidFill>
              </a:rPr>
              <a:t> (</a:t>
            </a:r>
            <a:r>
              <a:rPr lang="ru-RU" sz="1200" dirty="0" err="1" smtClean="0">
                <a:solidFill>
                  <a:srgbClr val="7030A0"/>
                </a:solidFill>
              </a:rPr>
              <a:t>г.Владивосток</a:t>
            </a:r>
            <a:r>
              <a:rPr lang="ru-RU" sz="1200" dirty="0" smtClean="0">
                <a:solidFill>
                  <a:srgbClr val="7030A0"/>
                </a:solidFill>
              </a:rPr>
              <a:t>) за сутки 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3925"/>
            <a:ext cx="5345926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80" y="5040932"/>
            <a:ext cx="5112568" cy="169277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График показывает, что основная нагрузка предприятия приходится на дневные часы (с 7.00 до 18.00). При этом по Приморскому краю единый час максимума системы по АТС складывается в период с 21.00 до 22.00 (отмечен красным). Соответственно ОАО «</a:t>
            </a:r>
            <a:r>
              <a:rPr lang="ru-RU" sz="1300" dirty="0" err="1">
                <a:solidFill>
                  <a:schemeClr val="accent2">
                    <a:lumMod val="75000"/>
                  </a:schemeClr>
                </a:solidFill>
              </a:rPr>
              <a:t>Владхлеб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» за счет работы в дневные рабочие часы  «уходит» из единого часа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максимума системы,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что и подтверждается фактическими профилями нагрузки, тем самым снижая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свою оплачиваемую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мощность.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97018" y="3255823"/>
            <a:ext cx="432046" cy="542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5817096" y="3744788"/>
            <a:ext cx="17049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Приморский край</a:t>
            </a:r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 flipH="1">
            <a:off x="7537946" y="3555876"/>
            <a:ext cx="0" cy="2706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6104434" y="4246438"/>
            <a:ext cx="3378200" cy="1588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6104434" y="4751263"/>
            <a:ext cx="33782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6098084" y="5254501"/>
            <a:ext cx="338455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869484" y="3212976"/>
            <a:ext cx="1604962" cy="385762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Филиал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ОАО «ДЭК»</a:t>
            </a:r>
          </a:p>
        </p:txBody>
      </p:sp>
      <p:sp>
        <p:nvSpPr>
          <p:cNvPr id="12307" name="Rectangle 14"/>
          <p:cNvSpPr>
            <a:spLocks noChangeArrowheads="1"/>
          </p:cNvSpPr>
          <p:nvPr/>
        </p:nvSpPr>
        <p:spPr bwMode="auto">
          <a:xfrm>
            <a:off x="5832971" y="4246438"/>
            <a:ext cx="17049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Хабаровский край </a:t>
            </a:r>
          </a:p>
        </p:txBody>
      </p:sp>
      <p:sp>
        <p:nvSpPr>
          <p:cNvPr id="12308" name="Rectangle 14"/>
          <p:cNvSpPr>
            <a:spLocks noChangeArrowheads="1"/>
          </p:cNvSpPr>
          <p:nvPr/>
        </p:nvSpPr>
        <p:spPr bwMode="auto">
          <a:xfrm>
            <a:off x="5817096" y="4751263"/>
            <a:ext cx="17049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Амурская область</a:t>
            </a:r>
          </a:p>
        </p:txBody>
      </p:sp>
      <p:sp>
        <p:nvSpPr>
          <p:cNvPr id="12309" name="Rectangle 14"/>
          <p:cNvSpPr>
            <a:spLocks noChangeArrowheads="1"/>
          </p:cNvSpPr>
          <p:nvPr/>
        </p:nvSpPr>
        <p:spPr bwMode="auto">
          <a:xfrm>
            <a:off x="5817096" y="5254501"/>
            <a:ext cx="1704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ЕАО</a:t>
            </a:r>
          </a:p>
        </p:txBody>
      </p:sp>
      <p:sp>
        <p:nvSpPr>
          <p:cNvPr id="46" name="Line 35"/>
          <p:cNvSpPr>
            <a:spLocks noChangeShapeType="1"/>
          </p:cNvSpPr>
          <p:nvPr/>
        </p:nvSpPr>
        <p:spPr bwMode="auto">
          <a:xfrm flipV="1">
            <a:off x="6098084" y="5757738"/>
            <a:ext cx="3384550" cy="1588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1" name="Rectangle 14"/>
          <p:cNvSpPr>
            <a:spLocks noChangeArrowheads="1"/>
          </p:cNvSpPr>
          <p:nvPr/>
        </p:nvSpPr>
        <p:spPr bwMode="auto">
          <a:xfrm>
            <a:off x="5832971" y="5759326"/>
            <a:ext cx="1704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Итого по ОАО «ДЭК»</a:t>
            </a: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7601446" y="3212976"/>
            <a:ext cx="1758950" cy="395287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Дефицит мощности, МВт и %</a:t>
            </a:r>
          </a:p>
        </p:txBody>
      </p:sp>
      <p:sp>
        <p:nvSpPr>
          <p:cNvPr id="12313" name="Прямоугольник 48"/>
          <p:cNvSpPr>
            <a:spLocks noChangeArrowheads="1"/>
          </p:cNvSpPr>
          <p:nvPr/>
        </p:nvSpPr>
        <p:spPr bwMode="auto">
          <a:xfrm>
            <a:off x="7550646" y="3733676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2"/>
                </a:solidFill>
              </a:rPr>
              <a:t>-86,87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314" name="Прямоугольник 49"/>
          <p:cNvSpPr>
            <a:spLocks noChangeArrowheads="1"/>
          </p:cNvSpPr>
          <p:nvPr/>
        </p:nvSpPr>
        <p:spPr bwMode="auto">
          <a:xfrm>
            <a:off x="8514259" y="3743201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2"/>
                </a:solidFill>
              </a:rPr>
              <a:t>-15,65%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315" name="Прямоугольник 50"/>
          <p:cNvSpPr>
            <a:spLocks noChangeArrowheads="1"/>
          </p:cNvSpPr>
          <p:nvPr/>
        </p:nvSpPr>
        <p:spPr bwMode="auto">
          <a:xfrm>
            <a:off x="7558584" y="4313391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2"/>
                </a:solidFill>
              </a:rPr>
              <a:t>-81,93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316" name="Прямоугольник 51"/>
          <p:cNvSpPr>
            <a:spLocks noChangeArrowheads="1"/>
          </p:cNvSpPr>
          <p:nvPr/>
        </p:nvSpPr>
        <p:spPr bwMode="auto">
          <a:xfrm>
            <a:off x="8518009" y="4313391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2"/>
                </a:solidFill>
              </a:rPr>
              <a:t>-22,43%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317" name="Прямоугольник 52"/>
          <p:cNvSpPr>
            <a:spLocks noChangeArrowheads="1"/>
          </p:cNvSpPr>
          <p:nvPr/>
        </p:nvSpPr>
        <p:spPr bwMode="auto">
          <a:xfrm>
            <a:off x="7601445" y="4818216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2"/>
                </a:solidFill>
              </a:rPr>
              <a:t>-6,92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318" name="Прямоугольник 53"/>
          <p:cNvSpPr>
            <a:spLocks noChangeArrowheads="1"/>
          </p:cNvSpPr>
          <p:nvPr/>
        </p:nvSpPr>
        <p:spPr bwMode="auto">
          <a:xfrm>
            <a:off x="8582129" y="4835554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2"/>
                </a:solidFill>
              </a:rPr>
              <a:t>-2,72%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319" name="Прямоугольник 54"/>
          <p:cNvSpPr>
            <a:spLocks noChangeArrowheads="1"/>
          </p:cNvSpPr>
          <p:nvPr/>
        </p:nvSpPr>
        <p:spPr bwMode="auto">
          <a:xfrm>
            <a:off x="7622703" y="5306888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-</a:t>
            </a:r>
            <a:r>
              <a:rPr lang="ru-RU" altLang="ru-RU" dirty="0" smtClean="0">
                <a:solidFill>
                  <a:schemeClr val="accent2"/>
                </a:solidFill>
              </a:rPr>
              <a:t>0,69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320" name="Прямоугольник 55"/>
          <p:cNvSpPr>
            <a:spLocks noChangeArrowheads="1"/>
          </p:cNvSpPr>
          <p:nvPr/>
        </p:nvSpPr>
        <p:spPr bwMode="auto">
          <a:xfrm>
            <a:off x="8582129" y="530688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-</a:t>
            </a:r>
            <a:r>
              <a:rPr lang="ru-RU" altLang="ru-RU" dirty="0" smtClean="0">
                <a:solidFill>
                  <a:schemeClr val="accent2"/>
                </a:solidFill>
              </a:rPr>
              <a:t>0,98%</a:t>
            </a:r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321" name="Прямоугольник 56"/>
          <p:cNvSpPr>
            <a:spLocks noChangeArrowheads="1"/>
          </p:cNvSpPr>
          <p:nvPr/>
        </p:nvSpPr>
        <p:spPr bwMode="auto">
          <a:xfrm>
            <a:off x="7542709" y="5822826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-176,41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2322" name="Прямоугольник 57"/>
          <p:cNvSpPr>
            <a:spLocks noChangeArrowheads="1"/>
          </p:cNvSpPr>
          <p:nvPr/>
        </p:nvSpPr>
        <p:spPr bwMode="auto">
          <a:xfrm>
            <a:off x="8550771" y="5822826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-14,16%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01072" y="2060848"/>
            <a:ext cx="3960813" cy="947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«Дефицит» мощности с розничного рынка по 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потребителям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ГП ОАО «ДЭК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»,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сложившийся по факту 2 полугодия 2013 года: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" y="1412776"/>
            <a:ext cx="9843179" cy="19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05064"/>
            <a:ext cx="9839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7616825" y="63817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Номер слайда 5"/>
          <p:cNvSpPr txBox="1">
            <a:spLocks noGrp="1"/>
          </p:cNvSpPr>
          <p:nvPr/>
        </p:nvSpPr>
        <p:spPr bwMode="auto">
          <a:xfrm>
            <a:off x="7667625" y="66008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F4DB5C9-6F8A-4A08-9A95-46BB72CA8759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40" name="Picture 3" descr="D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3729038" y="692696"/>
            <a:ext cx="6032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Последствия для ГП ОАО «ДЭК» от </a:t>
            </a:r>
            <a:r>
              <a:rPr lang="ru-RU" altLang="ru-RU" b="1" dirty="0">
                <a:solidFill>
                  <a:schemeClr val="bg1"/>
                </a:solidFill>
              </a:rPr>
              <a:t>применения </a:t>
            </a:r>
            <a:r>
              <a:rPr lang="ru-RU" altLang="ru-RU" b="1" dirty="0" err="1">
                <a:solidFill>
                  <a:schemeClr val="bg1"/>
                </a:solidFill>
              </a:rPr>
              <a:t>трехставочной</a:t>
            </a:r>
            <a:r>
              <a:rPr lang="ru-RU" altLang="ru-RU" b="1" dirty="0">
                <a:solidFill>
                  <a:schemeClr val="bg1"/>
                </a:solidFill>
              </a:rPr>
              <a:t> цены (тарифа) по факту 2 полугодия </a:t>
            </a:r>
            <a:r>
              <a:rPr lang="ru-RU" altLang="ru-RU" b="1" dirty="0" smtClean="0">
                <a:solidFill>
                  <a:schemeClr val="bg1"/>
                </a:solidFill>
              </a:rPr>
              <a:t>2013г. и 4 мес. 2014г</a:t>
            </a:r>
            <a:r>
              <a:rPr lang="ru-RU" altLang="ru-RU" b="1" dirty="0">
                <a:solidFill>
                  <a:schemeClr val="bg1"/>
                </a:solidFill>
              </a:rPr>
              <a:t>.</a:t>
            </a:r>
            <a:endParaRPr lang="ru-RU" altLang="ru-RU" b="1" dirty="0"/>
          </a:p>
        </p:txBody>
      </p:sp>
      <p:sp>
        <p:nvSpPr>
          <p:cNvPr id="9" name="Номер слайда 19"/>
          <p:cNvSpPr txBox="1">
            <a:spLocks noGrp="1"/>
          </p:cNvSpPr>
          <p:nvPr/>
        </p:nvSpPr>
        <p:spPr bwMode="auto">
          <a:xfrm>
            <a:off x="1568450" y="1196752"/>
            <a:ext cx="7056438" cy="4000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ru-RU" dirty="0"/>
              <a:t>Факт 2 полугодия </a:t>
            </a:r>
            <a:r>
              <a:rPr lang="ru-RU" dirty="0" smtClean="0"/>
              <a:t>2013 г</a:t>
            </a:r>
            <a:r>
              <a:rPr lang="ru-RU" dirty="0"/>
              <a:t>.</a:t>
            </a:r>
          </a:p>
        </p:txBody>
      </p:sp>
      <p:sp>
        <p:nvSpPr>
          <p:cNvPr id="10" name="Номер слайда 19"/>
          <p:cNvSpPr txBox="1">
            <a:spLocks noGrp="1"/>
          </p:cNvSpPr>
          <p:nvPr/>
        </p:nvSpPr>
        <p:spPr bwMode="auto">
          <a:xfrm>
            <a:off x="1497013" y="3861048"/>
            <a:ext cx="7056437" cy="4000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ru-RU" dirty="0"/>
              <a:t>Факт </a:t>
            </a:r>
            <a:r>
              <a:rPr lang="ru-RU" dirty="0" smtClean="0"/>
              <a:t>4 месяцев 2014 г</a:t>
            </a:r>
            <a:r>
              <a:rPr lang="ru-RU" dirty="0"/>
              <a:t>.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32494" y="3419029"/>
            <a:ext cx="9129018" cy="442019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Для сведения, данный «дефицит» относительно НВВ ГП ОАО «ДЭК», утвержденной на 2013г., составляет</a:t>
            </a:r>
            <a:r>
              <a:rPr lang="ru-RU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14,4%. </a:t>
            </a:r>
            <a:r>
              <a:rPr lang="ru-RU" sz="1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Указанные «недополученные доходы</a:t>
            </a:r>
            <a:r>
              <a:rPr lang="ru-RU" sz="13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» ОАО «ДЭК» заявлены для </a:t>
            </a:r>
            <a:r>
              <a:rPr lang="ru-RU" sz="13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включения в сбытовую надбавку на 2015г.  </a:t>
            </a:r>
            <a:endParaRPr lang="ru-RU" sz="13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72480" y="6093296"/>
            <a:ext cx="9289031" cy="648072"/>
          </a:xfrm>
          <a:prstGeom prst="flowChartAlternate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Ожидаемый в целом по 2014г. «недополученный доход» прогнозируется в сумме 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«-» 817,5 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млн.руб</a:t>
            </a:r>
            <a:r>
              <a:rPr lang="ru-RU" sz="13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., что  относительно НВВ ГП ОАО «ДЭК», утвержденной на 2014г., составляет уже 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20%</a:t>
            </a:r>
            <a:r>
              <a:rPr lang="ru-RU" sz="13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  </a:t>
            </a:r>
            <a:endParaRPr lang="ru-RU" sz="13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Дальнейшее развитие ситуации в таком русле 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критично для </a:t>
            </a:r>
            <a:r>
              <a:rPr lang="ru-RU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Гарантирующего поставщика ОАО «ДЭК».</a:t>
            </a:r>
            <a:endParaRPr lang="ru-RU" sz="13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1538" y="5317777"/>
            <a:ext cx="432046" cy="542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0472" y="4976020"/>
            <a:ext cx="9432925" cy="61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just">
              <a:defRPr/>
            </a:pPr>
            <a:r>
              <a:rPr lang="ru-RU" sz="1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20.05.14г. 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портале 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regulation.gov.ru Минэнерго РФ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был размещен на общественное обсуждение текст изменений в 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НПА, состоящий из двух частей: 1) точечные изменения, предложенные НП «Совет рынка»; 2) переход с 01.01.15г. в НЦЗ на модель ценообразования, аналогичную действующей в ценовых зонах РФ (с 6-тью ценовыми категориями). Обсуждение завершено </a:t>
            </a:r>
            <a:r>
              <a:rPr lang="ru-RU" sz="1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04.06.14г.  </a:t>
            </a:r>
            <a:endParaRPr lang="ru-RU" sz="1200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1538" y="4525689"/>
            <a:ext cx="432046" cy="542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8400" y="3805609"/>
            <a:ext cx="432046" cy="542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8400" y="2941514"/>
            <a:ext cx="432046" cy="542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8400" y="1933402"/>
            <a:ext cx="432046" cy="542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8400" y="1141313"/>
            <a:ext cx="432046" cy="542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3889052" y="476672"/>
            <a:ext cx="6032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Хронология решения проблемы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5368" name="Номер слайда 5"/>
          <p:cNvSpPr txBox="1">
            <a:spLocks noGrp="1"/>
          </p:cNvSpPr>
          <p:nvPr/>
        </p:nvSpPr>
        <p:spPr bwMode="auto">
          <a:xfrm>
            <a:off x="7616825" y="6359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Номер слайда 5"/>
          <p:cNvSpPr txBox="1">
            <a:spLocks noGrp="1"/>
          </p:cNvSpPr>
          <p:nvPr/>
        </p:nvSpPr>
        <p:spPr bwMode="auto">
          <a:xfrm>
            <a:off x="7620000" y="65531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CB119E0-4E1D-42C1-A595-6EF8C206E6E7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70" name="Picture 3" descr="D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00025" y="980728"/>
            <a:ext cx="9432925" cy="431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Для решения данного вопроса </a:t>
            </a:r>
            <a:r>
              <a:rPr lang="ru-RU" sz="12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в течение 2013-2014гг.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на площадке НП «Совет рынка» был проведен ряд совещаний с участием представителей ФСТ России, Минэнерго РФ, НП </a:t>
            </a:r>
            <a:r>
              <a:rPr lang="ru-RU" sz="1200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ГПиЭСК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, ОАО «РАО ЭС Востока», ОАО «ДЭК».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6375" y="1627809"/>
            <a:ext cx="94329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 итогам совещаний было принято решение о необходимости внесения изменений в нормативные правовые акты в сфере регулирования электроэнергетики в части введения в неценовых зонах поправочного «коэффициента приведения», который бы обеспечивал соответствие между расходами на покупку мощности на оптовом рыке и начислениями розничным потребителям.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0025" y="2420814"/>
            <a:ext cx="9432925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НП «Совет рынка» письмом исх.№СР-02/14-607 </a:t>
            </a:r>
            <a:r>
              <a:rPr lang="ru-RU" sz="12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sz="1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25.02.14г</a:t>
            </a:r>
            <a:r>
              <a:rPr lang="ru-RU" sz="12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 адрес Минэнерго РФ и письмом исх.№СР-02/14-622 от </a:t>
            </a:r>
            <a:r>
              <a:rPr lang="ru-RU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26.02.14г</a:t>
            </a:r>
            <a:r>
              <a:rPr lang="ru-RU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в адрес ФСТ России были направлены «точечные» изменения в текст «Основных положений функционирования розничных рынков электрической энергии» (утв. ПП РФ №442 от 04.05.2012г.) и в «Правила применения цен (тарифов),…» (утв. Приказом ФСТ Росси от 30.11.2010г. N364-э/4), </a:t>
            </a:r>
            <a:r>
              <a:rPr lang="ru-RU" sz="1200" i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касающиеся только отражения указанного выше поправочного коэффициента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0025" y="3429000"/>
            <a:ext cx="943292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 ответ на соответствующий запрос ФСТ 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России исх.№12-83 от </a:t>
            </a:r>
            <a:r>
              <a:rPr lang="ru-RU" sz="1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18.04.14г.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органами исполнительной власти в области 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гос.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регулирования тарифов Приморского и Хабаровского краев, Амурской области и Еврейской автономной области </a:t>
            </a:r>
            <a:r>
              <a:rPr lang="ru-RU" sz="1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23.04.14г.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была дана положительная оценка ценовых последствий от введения указанных изменений с просьбой их скорейшего принятия.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0025" y="4293096"/>
            <a:ext cx="9432925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defRPr/>
            </a:pP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Версия изменений, подготовленная НП «Совет рынка», также была рассмотрена </a:t>
            </a:r>
            <a:r>
              <a:rPr lang="ru-RU" sz="115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поддержана Гарантирующими </a:t>
            </a:r>
            <a:r>
              <a:rPr lang="ru-RU" sz="115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поставщиками неценовых зон на рабочем совещании в НП Совет рынка </a:t>
            </a:r>
            <a:r>
              <a:rPr lang="ru-RU" sz="115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16 мая 2014г</a:t>
            </a:r>
            <a:r>
              <a:rPr lang="ru-RU" sz="115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115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(с уточнением формулировки термина «удельная стоимость по группе население»).  </a:t>
            </a:r>
            <a:endParaRPr lang="ru-RU" sz="115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595" y="5768108"/>
            <a:ext cx="9432925" cy="61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just">
              <a:defRPr/>
            </a:pPr>
            <a:r>
              <a:rPr lang="ru-RU" sz="1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29.05.14г.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Минэнерго РФ было приведено расширенное совещание по обсуждению указанных изменений </a:t>
            </a:r>
            <a:r>
              <a:rPr lang="ru-RU" sz="1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1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НПА. Всеми приглашенными представителями энергокомпаний, потребителей и партнёрств была высказана отрицательная позиция по 2-ой части проекта (переход на 6 ценовых категорий). Регулирующие органы субъектов письмами также выразили отрицательную позицию.</a:t>
            </a:r>
            <a:r>
              <a:rPr lang="ru-RU" sz="1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ru-RU" sz="1200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480" y="6362164"/>
            <a:ext cx="9360470" cy="52322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Необходимо скорейшее </a:t>
            </a:r>
            <a:r>
              <a:rPr lang="ru-RU" sz="1400" b="1" dirty="0" smtClean="0">
                <a:solidFill>
                  <a:srgbClr val="FF0000"/>
                </a:solidFill>
              </a:rPr>
              <a:t>утверждение первого </a:t>
            </a:r>
            <a:r>
              <a:rPr lang="ru-RU" sz="1400" b="1" dirty="0">
                <a:solidFill>
                  <a:srgbClr val="FF0000"/>
                </a:solidFill>
              </a:rPr>
              <a:t>пакета правок в текст «Основных положений функционирования розничных рынков электрической энергии» и «Правил применения цен (тарифов</a:t>
            </a:r>
            <a:r>
              <a:rPr lang="ru-RU" sz="1400" b="1" dirty="0" smtClean="0">
                <a:solidFill>
                  <a:srgbClr val="FF0000"/>
                </a:solidFill>
              </a:rPr>
              <a:t>),…» 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3889052" y="476672"/>
            <a:ext cx="6032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Первая часть изменений в ПП РФ 442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(предложения НП «Совет рынка»)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5368" name="Номер слайда 5"/>
          <p:cNvSpPr txBox="1">
            <a:spLocks noGrp="1"/>
          </p:cNvSpPr>
          <p:nvPr/>
        </p:nvSpPr>
        <p:spPr bwMode="auto">
          <a:xfrm>
            <a:off x="7616825" y="635947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Номер слайда 5"/>
          <p:cNvSpPr txBox="1">
            <a:spLocks noGrp="1"/>
          </p:cNvSpPr>
          <p:nvPr/>
        </p:nvSpPr>
        <p:spPr bwMode="auto">
          <a:xfrm>
            <a:off x="7620000" y="655315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CB119E0-4E1D-42C1-A595-6EF8C206E6E7}" type="slidenum">
              <a:rPr lang="ru-RU" altLang="ru-RU" sz="14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70" name="Picture 3" descr="D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0350"/>
            <a:ext cx="776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80" y="890136"/>
            <a:ext cx="9361040" cy="7386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+mn-lt"/>
                <a:cs typeface="+mn-cs"/>
              </a:rPr>
              <a:t>В первом пакете изменений, включающем в себя пункты 1-3 Проекта, предполагается внесение изменений в действующую модель ценообразования в НЦЗ с целью приведения в соответствие расходов гарантирующих поставщиков на оптовом рынке и фактических доходов с розничного рынка электроэнергии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cs typeface="+mn-cs"/>
              </a:rPr>
              <a:t>.</a:t>
            </a:r>
            <a:endParaRPr lang="ru-RU" sz="14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1629872"/>
            <a:ext cx="9289032" cy="95410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В частности, в Постановление Правительства РФ от 04.05.2012 № 442 и в Приказ ФСТ Росси от 30.11.2010г. №364-э/4 вводится, </a:t>
            </a:r>
            <a:r>
              <a:rPr lang="ru-RU" sz="1400" b="1" i="1" u="sng" dirty="0">
                <a:solidFill>
                  <a:schemeClr val="accent2">
                    <a:lumMod val="75000"/>
                  </a:schemeClr>
                </a:solidFill>
              </a:rPr>
              <a:t>так называемый, коэффициент приведения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, исключающий формирование убытков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(сверхприбылей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) у гарантирующего поставщика, в том числе, вследствие применения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трехставочных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тарифов на розничном рынке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электроэнергии.</a:t>
            </a:r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838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84784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2480" y="1575868"/>
            <a:ext cx="9433048" cy="936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456" y="3284984"/>
            <a:ext cx="9849544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3). Регулирующими органами в зоне деятельности ОАО «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ДЭК»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дана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положительная оценка ценовых последствий от введения указанных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изменений.  Расчетная удельная стоимость покупной энергии (мощности) в составе тарифа потребителей за 2 полугодие 2013г. увеличилась бы по территориям относительно фактической в диапазоне от  </a:t>
            </a:r>
            <a:r>
              <a:rPr lang="ru-RU" sz="1200" dirty="0" smtClean="0">
                <a:solidFill>
                  <a:srgbClr val="00B050"/>
                </a:solidFill>
              </a:rPr>
              <a:t>«+»  0,4% до «+» 8,1%,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при этом сохранилось бы снижение относительно регулируемой удельной в диапазоне от </a:t>
            </a:r>
            <a:r>
              <a:rPr lang="ru-RU" sz="1200" dirty="0" smtClean="0">
                <a:solidFill>
                  <a:srgbClr val="00B050"/>
                </a:solidFill>
              </a:rPr>
              <a:t>«-» 8,5% до «-» 13,6%.  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56456" y="2814027"/>
            <a:ext cx="0" cy="131821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6456" y="2924944"/>
            <a:ext cx="9849544" cy="46166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2.) Предлагаемые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изменения позволят в будущих периодах регулирования не использовать по данному фактору механизм компенсации недополученных доходов, впрямую влияющий на регулируемый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тариф.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456" y="6309320"/>
            <a:ext cx="9649072" cy="5253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rgbClr val="008000"/>
              </a:buClr>
              <a:buSzPct val="80000"/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Arial" charset="0"/>
                <a:cs typeface="Arial" pitchFamily="34" charset="0"/>
              </a:rPr>
              <a:t>Основным преимуществом данных изменений является равномерное распределение стоимостного дефицита (профицита) на все категории потребителей (за исключением населения), что не приводит к существенному росту цены (тарифа) по какой-либо конкретной группе  (сохраняется соотношение уровней цен для различных категорий).  </a:t>
            </a:r>
            <a:endParaRPr lang="ru-RU" sz="1200" b="1" dirty="0">
              <a:solidFill>
                <a:srgbClr val="7030A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456" y="2719953"/>
            <a:ext cx="9849544" cy="27699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1). Указанные изменения кардинально не меняют сложившуюся и понятную всем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участникам в НЦЗ модель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ценообразования. </a:t>
            </a:r>
            <a:endParaRPr lang="ru-RU" sz="1200" dirty="0">
              <a:solidFill>
                <a:srgbClr val="00B050"/>
              </a:solidFill>
            </a:endParaRPr>
          </a:p>
        </p:txBody>
      </p:sp>
      <p:pic>
        <p:nvPicPr>
          <p:cNvPr id="43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3" y="4293096"/>
            <a:ext cx="96758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317825" y="4293096"/>
            <a:ext cx="146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B050"/>
                </a:solidFill>
              </a:rPr>
              <a:t>(-) 8,5% от регул.</a:t>
            </a:r>
          </a:p>
          <a:p>
            <a:r>
              <a:rPr lang="ru-RU" sz="1000" b="1" dirty="0" smtClean="0"/>
              <a:t>(+) 5,7% от факт.</a:t>
            </a:r>
          </a:p>
          <a:p>
            <a:endParaRPr lang="ru-RU" sz="10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130167" y="4309070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00B050"/>
                </a:solidFill>
              </a:rPr>
              <a:t>(-) </a:t>
            </a:r>
            <a:r>
              <a:rPr lang="ru-RU" sz="1000" b="1" dirty="0" smtClean="0">
                <a:solidFill>
                  <a:srgbClr val="00B050"/>
                </a:solidFill>
              </a:rPr>
              <a:t>13,6% </a:t>
            </a:r>
            <a:r>
              <a:rPr lang="ru-RU" sz="1000" b="1" dirty="0">
                <a:solidFill>
                  <a:srgbClr val="00B050"/>
                </a:solidFill>
              </a:rPr>
              <a:t>от регул.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(+) </a:t>
            </a:r>
            <a:r>
              <a:rPr lang="ru-RU" sz="1000" b="1" dirty="0" smtClean="0">
                <a:solidFill>
                  <a:prstClr val="black"/>
                </a:solidFill>
              </a:rPr>
              <a:t>8,1% </a:t>
            </a:r>
            <a:r>
              <a:rPr lang="ru-RU" sz="1000" b="1" dirty="0">
                <a:solidFill>
                  <a:prstClr val="black"/>
                </a:solidFill>
              </a:rPr>
              <a:t>от факт.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074383" y="4300617"/>
            <a:ext cx="132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00B050"/>
                </a:solidFill>
              </a:rPr>
              <a:t>(-) </a:t>
            </a:r>
            <a:r>
              <a:rPr lang="ru-RU" sz="1000" b="1" dirty="0" smtClean="0">
                <a:solidFill>
                  <a:srgbClr val="00B050"/>
                </a:solidFill>
              </a:rPr>
              <a:t>12,1% </a:t>
            </a:r>
            <a:r>
              <a:rPr lang="ru-RU" sz="1000" b="1" dirty="0">
                <a:solidFill>
                  <a:srgbClr val="00B050"/>
                </a:solidFill>
              </a:rPr>
              <a:t>от регул.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(+) </a:t>
            </a:r>
            <a:r>
              <a:rPr lang="ru-RU" sz="1000" b="1" dirty="0" smtClean="0">
                <a:solidFill>
                  <a:prstClr val="black"/>
                </a:solidFill>
              </a:rPr>
              <a:t>0,6% </a:t>
            </a:r>
            <a:r>
              <a:rPr lang="ru-RU" sz="1000" b="1" dirty="0">
                <a:solidFill>
                  <a:prstClr val="black"/>
                </a:solidFill>
              </a:rPr>
              <a:t>от факт.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54677" y="4319746"/>
            <a:ext cx="132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00B050"/>
                </a:solidFill>
              </a:rPr>
              <a:t>(-) </a:t>
            </a:r>
            <a:r>
              <a:rPr lang="ru-RU" sz="1000" b="1" dirty="0" smtClean="0">
                <a:solidFill>
                  <a:srgbClr val="00B050"/>
                </a:solidFill>
              </a:rPr>
              <a:t>12,9% </a:t>
            </a:r>
            <a:r>
              <a:rPr lang="ru-RU" sz="1000" b="1" dirty="0">
                <a:solidFill>
                  <a:srgbClr val="00B050"/>
                </a:solidFill>
              </a:rPr>
              <a:t>от регул.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(+) </a:t>
            </a:r>
            <a:r>
              <a:rPr lang="ru-RU" sz="1000" b="1" dirty="0" smtClean="0">
                <a:solidFill>
                  <a:prstClr val="black"/>
                </a:solidFill>
              </a:rPr>
              <a:t>0,4% </a:t>
            </a:r>
            <a:r>
              <a:rPr lang="ru-RU" sz="1000" b="1" dirty="0">
                <a:solidFill>
                  <a:prstClr val="black"/>
                </a:solidFill>
              </a:rPr>
              <a:t>от факт.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00472" y="4365104"/>
            <a:ext cx="7377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коп./кВтч</a:t>
            </a: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2936776" y="2478365"/>
            <a:ext cx="3633192" cy="374571"/>
          </a:xfrm>
          <a:prstGeom prst="flowChartAlternateProcess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«+» первого пакета изменений 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1127" y="4097338"/>
            <a:ext cx="8926512" cy="267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rgbClr val="008000"/>
              </a:buClr>
              <a:buSzPct val="80000"/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charset="0"/>
                <a:cs typeface="Arial" pitchFamily="34" charset="0"/>
              </a:rPr>
              <a:t>Ценовые последствия от изменений для всех групп прочих потребителей по 2 полугодию 2013г.</a:t>
            </a:r>
            <a:endParaRPr lang="ru-RU" sz="1200" b="1" dirty="0">
              <a:solidFill>
                <a:schemeClr val="tx1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7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12217</TotalTime>
  <Words>2878</Words>
  <Application>Microsoft Office PowerPoint</Application>
  <PresentationFormat>Лист A4 (210x297 мм)</PresentationFormat>
  <Paragraphs>174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Вопросы, связанные с применением  трехставочной цены (тарифа) на территориях неценовых зон Дальнего Востока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ecodv2</dc:creator>
  <cp:lastModifiedBy>Гелемей Александр Николаевич</cp:lastModifiedBy>
  <cp:revision>1231</cp:revision>
  <cp:lastPrinted>2014-06-18T03:52:39Z</cp:lastPrinted>
  <dcterms:created xsi:type="dcterms:W3CDTF">2007-12-24T09:43:22Z</dcterms:created>
  <dcterms:modified xsi:type="dcterms:W3CDTF">2014-06-19T23:05:31Z</dcterms:modified>
</cp:coreProperties>
</file>