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5" r:id="rId2"/>
    <p:sldId id="261" r:id="rId3"/>
    <p:sldId id="263" r:id="rId4"/>
    <p:sldId id="262" r:id="rId5"/>
    <p:sldId id="264" r:id="rId6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E1F2CE"/>
    <a:srgbClr val="DCF0C6"/>
    <a:srgbClr val="E7F4E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86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CB2BED-A4CD-43DB-9A63-38CC48752048}" type="doc">
      <dgm:prSet loTypeId="urn:microsoft.com/office/officeart/2005/8/layout/chevron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2E1292F5-DCA4-43F6-8BEB-B177F35C005D}">
      <dgm:prSet phldrT="[Текст]"/>
      <dgm:spPr/>
      <dgm:t>
        <a:bodyPr/>
        <a:lstStyle/>
        <a:p>
          <a:r>
            <a:rPr lang="ru-RU" dirty="0" smtClean="0"/>
            <a:t>Ежегодное определение ставки на электрическую энергию, мощность по формуле;</a:t>
          </a:r>
          <a:endParaRPr lang="ru-RU" dirty="0"/>
        </a:p>
      </dgm:t>
    </dgm:pt>
    <dgm:pt modelId="{52C3EBE8-12CB-4E33-8AA6-3C4BC45632B3}" type="parTrans" cxnId="{4ADE876F-5CCC-4074-9131-0F0648B70D8C}">
      <dgm:prSet/>
      <dgm:spPr/>
      <dgm:t>
        <a:bodyPr/>
        <a:lstStyle/>
        <a:p>
          <a:endParaRPr lang="ru-RU"/>
        </a:p>
      </dgm:t>
    </dgm:pt>
    <dgm:pt modelId="{2FAE089A-BA7C-4480-A4E8-A58F8DBCA2D7}" type="sibTrans" cxnId="{4ADE876F-5CCC-4074-9131-0F0648B70D8C}">
      <dgm:prSet/>
      <dgm:spPr/>
      <dgm:t>
        <a:bodyPr/>
        <a:lstStyle/>
        <a:p>
          <a:endParaRPr lang="ru-RU"/>
        </a:p>
      </dgm:t>
    </dgm:pt>
    <dgm:pt modelId="{FF598F83-9A1C-4459-8A43-059D8B5E986B}">
      <dgm:prSet phldrT="[Текст]"/>
      <dgm:spPr/>
      <dgm:t>
        <a:bodyPr/>
        <a:lstStyle/>
        <a:p>
          <a:endParaRPr lang="ru-RU" dirty="0"/>
        </a:p>
      </dgm:t>
    </dgm:pt>
    <dgm:pt modelId="{2AAE8CC1-2C1C-4F33-9BDA-7F30C67AC0C7}" type="parTrans" cxnId="{D2A98F0E-1C6D-48DE-A60E-E8D114A962FC}">
      <dgm:prSet/>
      <dgm:spPr/>
      <dgm:t>
        <a:bodyPr/>
        <a:lstStyle/>
        <a:p>
          <a:endParaRPr lang="ru-RU"/>
        </a:p>
      </dgm:t>
    </dgm:pt>
    <dgm:pt modelId="{DEF3B6DB-771E-4F59-8858-577BEDA2DA99}" type="sibTrans" cxnId="{D2A98F0E-1C6D-48DE-A60E-E8D114A962FC}">
      <dgm:prSet/>
      <dgm:spPr/>
      <dgm:t>
        <a:bodyPr/>
        <a:lstStyle/>
        <a:p>
          <a:endParaRPr lang="ru-RU"/>
        </a:p>
      </dgm:t>
    </dgm:pt>
    <dgm:pt modelId="{EAABCD50-C329-4544-B7BD-5887BD455284}">
      <dgm:prSet phldrT="[Текст]"/>
      <dgm:spPr/>
      <dgm:t>
        <a:bodyPr/>
        <a:lstStyle/>
        <a:p>
          <a:r>
            <a:rPr lang="ru-RU" dirty="0" smtClean="0"/>
            <a:t>Соблюдение параметров долгосрочного регулирования и расчета тарифов индексным методом;</a:t>
          </a:r>
          <a:endParaRPr lang="ru-RU" dirty="0"/>
        </a:p>
      </dgm:t>
    </dgm:pt>
    <dgm:pt modelId="{7A4CE722-D0F6-49DA-9592-DF5CC76364F0}" type="parTrans" cxnId="{8EB5B2CA-9A5D-4A09-B7A2-25D2FD21EE84}">
      <dgm:prSet/>
      <dgm:spPr/>
      <dgm:t>
        <a:bodyPr/>
        <a:lstStyle/>
        <a:p>
          <a:endParaRPr lang="ru-RU"/>
        </a:p>
      </dgm:t>
    </dgm:pt>
    <dgm:pt modelId="{44477D4A-78A4-49D0-BC0B-3FCDDD27FEDF}" type="sibTrans" cxnId="{8EB5B2CA-9A5D-4A09-B7A2-25D2FD21EE84}">
      <dgm:prSet/>
      <dgm:spPr/>
      <dgm:t>
        <a:bodyPr/>
        <a:lstStyle/>
        <a:p>
          <a:endParaRPr lang="ru-RU"/>
        </a:p>
      </dgm:t>
    </dgm:pt>
    <dgm:pt modelId="{D84D4211-C62C-4D68-B03E-66E5AE4C6AEA}">
      <dgm:prSet phldrT="[Текст]"/>
      <dgm:spPr/>
      <dgm:t>
        <a:bodyPr/>
        <a:lstStyle/>
        <a:p>
          <a:r>
            <a:rPr lang="ru-RU" dirty="0" smtClean="0"/>
            <a:t>Возврат инвестиционной составляющей;</a:t>
          </a:r>
          <a:endParaRPr lang="ru-RU" dirty="0"/>
        </a:p>
      </dgm:t>
    </dgm:pt>
    <dgm:pt modelId="{CD40A3CB-FF72-4875-911D-776EE80D0A9C}" type="parTrans" cxnId="{6D861828-A79F-4AA1-AAD7-9EE014D80593}">
      <dgm:prSet/>
      <dgm:spPr/>
      <dgm:t>
        <a:bodyPr/>
        <a:lstStyle/>
        <a:p>
          <a:endParaRPr lang="ru-RU"/>
        </a:p>
      </dgm:t>
    </dgm:pt>
    <dgm:pt modelId="{E7DCFA7F-150E-44CE-B911-713547B3C15D}" type="sibTrans" cxnId="{6D861828-A79F-4AA1-AAD7-9EE014D80593}">
      <dgm:prSet/>
      <dgm:spPr/>
      <dgm:t>
        <a:bodyPr/>
        <a:lstStyle/>
        <a:p>
          <a:endParaRPr lang="ru-RU"/>
        </a:p>
      </dgm:t>
    </dgm:pt>
    <dgm:pt modelId="{64D08159-636A-4E6F-90F7-0CA56132F7DD}">
      <dgm:prSet phldrT="[Текст]"/>
      <dgm:spPr/>
      <dgm:t>
        <a:bodyPr/>
        <a:lstStyle/>
        <a:p>
          <a:endParaRPr lang="ru-RU" dirty="0"/>
        </a:p>
      </dgm:t>
    </dgm:pt>
    <dgm:pt modelId="{EB15B68D-38FC-469D-9E6F-037BB21617B8}" type="parTrans" cxnId="{42602002-4176-49E1-89BD-909F7AD6A397}">
      <dgm:prSet/>
      <dgm:spPr/>
      <dgm:t>
        <a:bodyPr/>
        <a:lstStyle/>
        <a:p>
          <a:endParaRPr lang="ru-RU"/>
        </a:p>
      </dgm:t>
    </dgm:pt>
    <dgm:pt modelId="{110423F8-9D05-470B-822D-555E5C0EFF8D}" type="sibTrans" cxnId="{42602002-4176-49E1-89BD-909F7AD6A397}">
      <dgm:prSet/>
      <dgm:spPr/>
      <dgm:t>
        <a:bodyPr/>
        <a:lstStyle/>
        <a:p>
          <a:endParaRPr lang="ru-RU"/>
        </a:p>
      </dgm:t>
    </dgm:pt>
    <dgm:pt modelId="{3EDEBA67-45CE-42C8-A397-4267279DD9B0}">
      <dgm:prSet phldrT="[Текст]"/>
      <dgm:spPr/>
      <dgm:t>
        <a:bodyPr/>
        <a:lstStyle/>
        <a:p>
          <a:r>
            <a:rPr lang="ru-RU" dirty="0" smtClean="0"/>
            <a:t>Базовый уровень ставки на электрическую энергию (мощность) определяется методом экономически обоснованных расходов;</a:t>
          </a:r>
          <a:endParaRPr lang="ru-RU" dirty="0"/>
        </a:p>
      </dgm:t>
    </dgm:pt>
    <dgm:pt modelId="{1FD1D7D5-7A78-4BC9-9943-B9BF0F1A8815}" type="parTrans" cxnId="{770F5DC6-6ABE-4CD6-BE74-E0E74B6ABAFB}">
      <dgm:prSet/>
      <dgm:spPr/>
      <dgm:t>
        <a:bodyPr/>
        <a:lstStyle/>
        <a:p>
          <a:endParaRPr lang="ru-RU"/>
        </a:p>
      </dgm:t>
    </dgm:pt>
    <dgm:pt modelId="{5262F5F4-6FEE-4876-BA19-C8C3C6A41E06}" type="sibTrans" cxnId="{770F5DC6-6ABE-4CD6-BE74-E0E74B6ABAFB}">
      <dgm:prSet/>
      <dgm:spPr/>
      <dgm:t>
        <a:bodyPr/>
        <a:lstStyle/>
        <a:p>
          <a:endParaRPr lang="ru-RU"/>
        </a:p>
      </dgm:t>
    </dgm:pt>
    <dgm:pt modelId="{F9319BC0-DC9C-40E3-980C-08EDC4CC1897}">
      <dgm:prSet phldrT="[Текст]"/>
      <dgm:spPr/>
      <dgm:t>
        <a:bodyPr/>
        <a:lstStyle/>
        <a:p>
          <a:endParaRPr lang="ru-RU" dirty="0"/>
        </a:p>
      </dgm:t>
    </dgm:pt>
    <dgm:pt modelId="{87659ECE-C928-4A7F-B30F-DAE56388F456}" type="parTrans" cxnId="{5E9747C4-2289-456F-A8F9-5A50AECAA47E}">
      <dgm:prSet/>
      <dgm:spPr/>
      <dgm:t>
        <a:bodyPr/>
        <a:lstStyle/>
        <a:p>
          <a:endParaRPr lang="ru-RU"/>
        </a:p>
      </dgm:t>
    </dgm:pt>
    <dgm:pt modelId="{4DCA4009-001B-4E67-98C8-71F695AA9D33}" type="sibTrans" cxnId="{5E9747C4-2289-456F-A8F9-5A50AECAA47E}">
      <dgm:prSet/>
      <dgm:spPr/>
      <dgm:t>
        <a:bodyPr/>
        <a:lstStyle/>
        <a:p>
          <a:endParaRPr lang="ru-RU"/>
        </a:p>
      </dgm:t>
    </dgm:pt>
    <dgm:pt modelId="{733ED8A1-9BE9-4D69-9CA7-D4F1795AFD91}">
      <dgm:prSet phldrT="[Текст]"/>
      <dgm:spPr/>
      <dgm:t>
        <a:bodyPr/>
        <a:lstStyle/>
        <a:p>
          <a:endParaRPr lang="ru-RU" dirty="0"/>
        </a:p>
      </dgm:t>
    </dgm:pt>
    <dgm:pt modelId="{0788C796-D465-49DA-8FCB-271EE7032089}" type="parTrans" cxnId="{7E275F57-EF51-4C90-BC1F-03408C4C7949}">
      <dgm:prSet/>
      <dgm:spPr/>
      <dgm:t>
        <a:bodyPr/>
        <a:lstStyle/>
        <a:p>
          <a:endParaRPr lang="ru-RU"/>
        </a:p>
      </dgm:t>
    </dgm:pt>
    <dgm:pt modelId="{F1F23134-FCF1-4C6B-973F-0152BAFCA6C1}" type="sibTrans" cxnId="{7E275F57-EF51-4C90-BC1F-03408C4C7949}">
      <dgm:prSet/>
      <dgm:spPr/>
      <dgm:t>
        <a:bodyPr/>
        <a:lstStyle/>
        <a:p>
          <a:endParaRPr lang="ru-RU"/>
        </a:p>
      </dgm:t>
    </dgm:pt>
    <dgm:pt modelId="{D4A16A9C-9CF5-40E9-8DA4-50723A34261F}">
      <dgm:prSet phldrT="[Текст]"/>
      <dgm:spPr/>
      <dgm:t>
        <a:bodyPr/>
        <a:lstStyle/>
        <a:p>
          <a:r>
            <a:rPr lang="ru-RU" dirty="0" smtClean="0"/>
            <a:t>Установление тарифов с возможностью (необходимостью) корректировки базовой ставки каждые 3(-5) лет.</a:t>
          </a:r>
          <a:endParaRPr lang="ru-RU" dirty="0"/>
        </a:p>
      </dgm:t>
    </dgm:pt>
    <dgm:pt modelId="{0F2CE858-D1D2-43BA-901E-A710C23C2AA7}" type="parTrans" cxnId="{65FC76A2-D2EE-41B1-B511-12DA14C806D6}">
      <dgm:prSet/>
      <dgm:spPr/>
      <dgm:t>
        <a:bodyPr/>
        <a:lstStyle/>
        <a:p>
          <a:endParaRPr lang="ru-RU"/>
        </a:p>
      </dgm:t>
    </dgm:pt>
    <dgm:pt modelId="{F8D2FE3F-143A-486E-9323-69C97FDEFA44}" type="sibTrans" cxnId="{65FC76A2-D2EE-41B1-B511-12DA14C806D6}">
      <dgm:prSet/>
      <dgm:spPr/>
      <dgm:t>
        <a:bodyPr/>
        <a:lstStyle/>
        <a:p>
          <a:endParaRPr lang="ru-RU"/>
        </a:p>
      </dgm:t>
    </dgm:pt>
    <dgm:pt modelId="{0F57FC87-38DA-4645-B199-7F6477ED96B3}">
      <dgm:prSet phldrT="[Текст]"/>
      <dgm:spPr/>
      <dgm:t>
        <a:bodyPr/>
        <a:lstStyle/>
        <a:p>
          <a:endParaRPr lang="ru-RU" dirty="0"/>
        </a:p>
      </dgm:t>
    </dgm:pt>
    <dgm:pt modelId="{D6FEE99C-C48E-452B-97C3-EA81B98AE3E9}" type="parTrans" cxnId="{4FCF3E12-AA06-40CF-B216-2750B984122B}">
      <dgm:prSet/>
      <dgm:spPr/>
      <dgm:t>
        <a:bodyPr/>
        <a:lstStyle/>
        <a:p>
          <a:endParaRPr lang="ru-RU"/>
        </a:p>
      </dgm:t>
    </dgm:pt>
    <dgm:pt modelId="{4B54A3D8-147B-417C-9725-EA9150D9E2A9}" type="sibTrans" cxnId="{4FCF3E12-AA06-40CF-B216-2750B984122B}">
      <dgm:prSet/>
      <dgm:spPr/>
      <dgm:t>
        <a:bodyPr/>
        <a:lstStyle/>
        <a:p>
          <a:endParaRPr lang="ru-RU"/>
        </a:p>
      </dgm:t>
    </dgm:pt>
    <dgm:pt modelId="{6FBDC21D-D3BE-4655-8B6E-70974D32CE53}" type="pres">
      <dgm:prSet presAssocID="{B0CB2BED-A4CD-43DB-9A63-38CC4875204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4F8278-C8FB-4AFF-B20A-EBD0C1374A2D}" type="pres">
      <dgm:prSet presAssocID="{FF598F83-9A1C-4459-8A43-059D8B5E986B}" presName="composite" presStyleCnt="0"/>
      <dgm:spPr/>
    </dgm:pt>
    <dgm:pt modelId="{EB76A5B4-EF46-410D-9FA6-C85AAE225B19}" type="pres">
      <dgm:prSet presAssocID="{FF598F83-9A1C-4459-8A43-059D8B5E986B}" presName="parentText" presStyleLbl="alignNode1" presStyleIdx="0" presStyleCnt="5" custLinFactNeighborY="-2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6BB08-B605-4C36-A153-EE94E0268481}" type="pres">
      <dgm:prSet presAssocID="{FF598F83-9A1C-4459-8A43-059D8B5E986B}" presName="descendantText" presStyleLbl="alignAcc1" presStyleIdx="0" presStyleCnt="5" custLinFactNeighborY="-220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C6B26-C01C-49EE-8704-CF8450EF3CD7}" type="pres">
      <dgm:prSet presAssocID="{DEF3B6DB-771E-4F59-8858-577BEDA2DA99}" presName="sp" presStyleCnt="0"/>
      <dgm:spPr/>
    </dgm:pt>
    <dgm:pt modelId="{1BF6445E-641B-4F9F-B715-851A0861C9BC}" type="pres">
      <dgm:prSet presAssocID="{F9319BC0-DC9C-40E3-980C-08EDC4CC1897}" presName="composite" presStyleCnt="0"/>
      <dgm:spPr/>
    </dgm:pt>
    <dgm:pt modelId="{30AABC55-F72C-411D-A842-4FB9C38F69C4}" type="pres">
      <dgm:prSet presAssocID="{F9319BC0-DC9C-40E3-980C-08EDC4CC189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9A204-76C5-43BD-A1B4-370CA0984D64}" type="pres">
      <dgm:prSet presAssocID="{F9319BC0-DC9C-40E3-980C-08EDC4CC1897}" presName="descendantText" presStyleLbl="alignAcc1" presStyleIdx="1" presStyleCnt="5" custLinFactNeighborX="353" custLinFactNeighborY="-2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DB011C-D110-490B-A924-0C39A6ACFA5E}" type="pres">
      <dgm:prSet presAssocID="{4DCA4009-001B-4E67-98C8-71F695AA9D33}" presName="sp" presStyleCnt="0"/>
      <dgm:spPr/>
    </dgm:pt>
    <dgm:pt modelId="{66B11167-1D9C-4F88-A759-C00C9D7684E6}" type="pres">
      <dgm:prSet presAssocID="{733ED8A1-9BE9-4D69-9CA7-D4F1795AFD91}" presName="composite" presStyleCnt="0"/>
      <dgm:spPr/>
    </dgm:pt>
    <dgm:pt modelId="{7DE6C42A-9F22-409E-B3EE-04B873BFAB0E}" type="pres">
      <dgm:prSet presAssocID="{733ED8A1-9BE9-4D69-9CA7-D4F1795AFD91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1B24E7-EE0E-4206-BBA4-A95ACEAB88F5}" type="pres">
      <dgm:prSet presAssocID="{733ED8A1-9BE9-4D69-9CA7-D4F1795AFD91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CD54FF-64EA-4CB1-AB51-E4F753247AF5}" type="pres">
      <dgm:prSet presAssocID="{F1F23134-FCF1-4C6B-973F-0152BAFCA6C1}" presName="sp" presStyleCnt="0"/>
      <dgm:spPr/>
    </dgm:pt>
    <dgm:pt modelId="{6C303732-072F-487B-9AF6-52D4BC1E92F7}" type="pres">
      <dgm:prSet presAssocID="{64D08159-636A-4E6F-90F7-0CA56132F7DD}" presName="composite" presStyleCnt="0"/>
      <dgm:spPr/>
    </dgm:pt>
    <dgm:pt modelId="{22BD5DB0-46FB-4F6A-AE12-3C68F41F0257}" type="pres">
      <dgm:prSet presAssocID="{64D08159-636A-4E6F-90F7-0CA56132F7DD}" presName="parentText" presStyleLbl="alignNode1" presStyleIdx="3" presStyleCnt="5" custLinFactNeighborY="-3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F614A-A006-42A6-89F3-6473C1511667}" type="pres">
      <dgm:prSet presAssocID="{64D08159-636A-4E6F-90F7-0CA56132F7DD}" presName="descendantText" presStyleLbl="alignAcc1" presStyleIdx="3" presStyleCnt="5" custLinFactNeighborY="-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9C6FD-E349-4CCA-9D27-1AF43609F5BF}" type="pres">
      <dgm:prSet presAssocID="{110423F8-9D05-470B-822D-555E5C0EFF8D}" presName="sp" presStyleCnt="0"/>
      <dgm:spPr/>
    </dgm:pt>
    <dgm:pt modelId="{B9556CA3-EAC4-49CC-B871-73F37A5DEA2B}" type="pres">
      <dgm:prSet presAssocID="{0F57FC87-38DA-4645-B199-7F6477ED96B3}" presName="composite" presStyleCnt="0"/>
      <dgm:spPr/>
    </dgm:pt>
    <dgm:pt modelId="{599AC4F0-B7C0-4A45-A94A-728251F301A8}" type="pres">
      <dgm:prSet presAssocID="{0F57FC87-38DA-4645-B199-7F6477ED96B3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718F25-EC40-41A7-8ACC-29D2562BCEB2}" type="pres">
      <dgm:prSet presAssocID="{0F57FC87-38DA-4645-B199-7F6477ED96B3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5C23DB-B0B1-42EB-88FF-22A8B19FAAF2}" type="presOf" srcId="{733ED8A1-9BE9-4D69-9CA7-D4F1795AFD91}" destId="{7DE6C42A-9F22-409E-B3EE-04B873BFAB0E}" srcOrd="0" destOrd="0" presId="urn:microsoft.com/office/officeart/2005/8/layout/chevron2"/>
    <dgm:cxn modelId="{5E9747C4-2289-456F-A8F9-5A50AECAA47E}" srcId="{B0CB2BED-A4CD-43DB-9A63-38CC48752048}" destId="{F9319BC0-DC9C-40E3-980C-08EDC4CC1897}" srcOrd="1" destOrd="0" parTransId="{87659ECE-C928-4A7F-B30F-DAE56388F456}" sibTransId="{4DCA4009-001B-4E67-98C8-71F695AA9D33}"/>
    <dgm:cxn modelId="{6D861828-A79F-4AA1-AAD7-9EE014D80593}" srcId="{64D08159-636A-4E6F-90F7-0CA56132F7DD}" destId="{D84D4211-C62C-4D68-B03E-66E5AE4C6AEA}" srcOrd="0" destOrd="0" parTransId="{CD40A3CB-FF72-4875-911D-776EE80D0A9C}" sibTransId="{E7DCFA7F-150E-44CE-B911-713547B3C15D}"/>
    <dgm:cxn modelId="{8EB5B2CA-9A5D-4A09-B7A2-25D2FD21EE84}" srcId="{F9319BC0-DC9C-40E3-980C-08EDC4CC1897}" destId="{EAABCD50-C329-4544-B7BD-5887BD455284}" srcOrd="0" destOrd="0" parTransId="{7A4CE722-D0F6-49DA-9592-DF5CC76364F0}" sibTransId="{44477D4A-78A4-49D0-BC0B-3FCDDD27FEDF}"/>
    <dgm:cxn modelId="{02FD9954-A512-4EB8-BFDD-BC78D521C143}" type="presOf" srcId="{3EDEBA67-45CE-42C8-A397-4267279DD9B0}" destId="{7726BB08-B605-4C36-A153-EE94E0268481}" srcOrd="0" destOrd="0" presId="urn:microsoft.com/office/officeart/2005/8/layout/chevron2"/>
    <dgm:cxn modelId="{AC85F765-28F6-449D-84CF-BF819E7B9277}" type="presOf" srcId="{F9319BC0-DC9C-40E3-980C-08EDC4CC1897}" destId="{30AABC55-F72C-411D-A842-4FB9C38F69C4}" srcOrd="0" destOrd="0" presId="urn:microsoft.com/office/officeart/2005/8/layout/chevron2"/>
    <dgm:cxn modelId="{4FCF3E12-AA06-40CF-B216-2750B984122B}" srcId="{B0CB2BED-A4CD-43DB-9A63-38CC48752048}" destId="{0F57FC87-38DA-4645-B199-7F6477ED96B3}" srcOrd="4" destOrd="0" parTransId="{D6FEE99C-C48E-452B-97C3-EA81B98AE3E9}" sibTransId="{4B54A3D8-147B-417C-9725-EA9150D9E2A9}"/>
    <dgm:cxn modelId="{2FE3CF9B-081F-4283-AC63-A42CEB861F0C}" type="presOf" srcId="{EAABCD50-C329-4544-B7BD-5887BD455284}" destId="{BDA9A204-76C5-43BD-A1B4-370CA0984D64}" srcOrd="0" destOrd="0" presId="urn:microsoft.com/office/officeart/2005/8/layout/chevron2"/>
    <dgm:cxn modelId="{D2A98F0E-1C6D-48DE-A60E-E8D114A962FC}" srcId="{B0CB2BED-A4CD-43DB-9A63-38CC48752048}" destId="{FF598F83-9A1C-4459-8A43-059D8B5E986B}" srcOrd="0" destOrd="0" parTransId="{2AAE8CC1-2C1C-4F33-9BDA-7F30C67AC0C7}" sibTransId="{DEF3B6DB-771E-4F59-8858-577BEDA2DA99}"/>
    <dgm:cxn modelId="{7EAC07A4-B3B2-424A-AFD3-B768A8C09F43}" type="presOf" srcId="{D84D4211-C62C-4D68-B03E-66E5AE4C6AEA}" destId="{20CF614A-A006-42A6-89F3-6473C1511667}" srcOrd="0" destOrd="0" presId="urn:microsoft.com/office/officeart/2005/8/layout/chevron2"/>
    <dgm:cxn modelId="{1761A943-8CBC-40C6-AB76-59ECAEF83B2B}" type="presOf" srcId="{FF598F83-9A1C-4459-8A43-059D8B5E986B}" destId="{EB76A5B4-EF46-410D-9FA6-C85AAE225B19}" srcOrd="0" destOrd="0" presId="urn:microsoft.com/office/officeart/2005/8/layout/chevron2"/>
    <dgm:cxn modelId="{449653F1-2186-41E4-8F3B-02DFA46149DA}" type="presOf" srcId="{0F57FC87-38DA-4645-B199-7F6477ED96B3}" destId="{599AC4F0-B7C0-4A45-A94A-728251F301A8}" srcOrd="0" destOrd="0" presId="urn:microsoft.com/office/officeart/2005/8/layout/chevron2"/>
    <dgm:cxn modelId="{770F5DC6-6ABE-4CD6-BE74-E0E74B6ABAFB}" srcId="{FF598F83-9A1C-4459-8A43-059D8B5E986B}" destId="{3EDEBA67-45CE-42C8-A397-4267279DD9B0}" srcOrd="0" destOrd="0" parTransId="{1FD1D7D5-7A78-4BC9-9943-B9BF0F1A8815}" sibTransId="{5262F5F4-6FEE-4876-BA19-C8C3C6A41E06}"/>
    <dgm:cxn modelId="{F7C3CD16-06BD-4364-ADA3-592F54FD6F69}" type="presOf" srcId="{2E1292F5-DCA4-43F6-8BEB-B177F35C005D}" destId="{411B24E7-EE0E-4206-BBA4-A95ACEAB88F5}" srcOrd="0" destOrd="0" presId="urn:microsoft.com/office/officeart/2005/8/layout/chevron2"/>
    <dgm:cxn modelId="{7E275F57-EF51-4C90-BC1F-03408C4C7949}" srcId="{B0CB2BED-A4CD-43DB-9A63-38CC48752048}" destId="{733ED8A1-9BE9-4D69-9CA7-D4F1795AFD91}" srcOrd="2" destOrd="0" parTransId="{0788C796-D465-49DA-8FCB-271EE7032089}" sibTransId="{F1F23134-FCF1-4C6B-973F-0152BAFCA6C1}"/>
    <dgm:cxn modelId="{A97F7A0B-DE2B-441E-BA44-AE421B162358}" type="presOf" srcId="{64D08159-636A-4E6F-90F7-0CA56132F7DD}" destId="{22BD5DB0-46FB-4F6A-AE12-3C68F41F0257}" srcOrd="0" destOrd="0" presId="urn:microsoft.com/office/officeart/2005/8/layout/chevron2"/>
    <dgm:cxn modelId="{42602002-4176-49E1-89BD-909F7AD6A397}" srcId="{B0CB2BED-A4CD-43DB-9A63-38CC48752048}" destId="{64D08159-636A-4E6F-90F7-0CA56132F7DD}" srcOrd="3" destOrd="0" parTransId="{EB15B68D-38FC-469D-9E6F-037BB21617B8}" sibTransId="{110423F8-9D05-470B-822D-555E5C0EFF8D}"/>
    <dgm:cxn modelId="{65FC76A2-D2EE-41B1-B511-12DA14C806D6}" srcId="{0F57FC87-38DA-4645-B199-7F6477ED96B3}" destId="{D4A16A9C-9CF5-40E9-8DA4-50723A34261F}" srcOrd="0" destOrd="0" parTransId="{0F2CE858-D1D2-43BA-901E-A710C23C2AA7}" sibTransId="{F8D2FE3F-143A-486E-9323-69C97FDEFA44}"/>
    <dgm:cxn modelId="{9DF996BF-BB98-4B45-B707-E05EF751E89B}" type="presOf" srcId="{D4A16A9C-9CF5-40E9-8DA4-50723A34261F}" destId="{A3718F25-EC40-41A7-8ACC-29D2562BCEB2}" srcOrd="0" destOrd="0" presId="urn:microsoft.com/office/officeart/2005/8/layout/chevron2"/>
    <dgm:cxn modelId="{3A5B22A6-075D-434F-8949-DD4EDC09CECE}" type="presOf" srcId="{B0CB2BED-A4CD-43DB-9A63-38CC48752048}" destId="{6FBDC21D-D3BE-4655-8B6E-70974D32CE53}" srcOrd="0" destOrd="0" presId="urn:microsoft.com/office/officeart/2005/8/layout/chevron2"/>
    <dgm:cxn modelId="{4ADE876F-5CCC-4074-9131-0F0648B70D8C}" srcId="{733ED8A1-9BE9-4D69-9CA7-D4F1795AFD91}" destId="{2E1292F5-DCA4-43F6-8BEB-B177F35C005D}" srcOrd="0" destOrd="0" parTransId="{52C3EBE8-12CB-4E33-8AA6-3C4BC45632B3}" sibTransId="{2FAE089A-BA7C-4480-A4E8-A58F8DBCA2D7}"/>
    <dgm:cxn modelId="{AEE44186-62BA-4625-AC5B-B08EEC3B494B}" type="presParOf" srcId="{6FBDC21D-D3BE-4655-8B6E-70974D32CE53}" destId="{1C4F8278-C8FB-4AFF-B20A-EBD0C1374A2D}" srcOrd="0" destOrd="0" presId="urn:microsoft.com/office/officeart/2005/8/layout/chevron2"/>
    <dgm:cxn modelId="{98E4018E-001C-4A87-AB1C-08E518D5B5E4}" type="presParOf" srcId="{1C4F8278-C8FB-4AFF-B20A-EBD0C1374A2D}" destId="{EB76A5B4-EF46-410D-9FA6-C85AAE225B19}" srcOrd="0" destOrd="0" presId="urn:microsoft.com/office/officeart/2005/8/layout/chevron2"/>
    <dgm:cxn modelId="{D22D0E8D-BFE9-49F4-B104-0FAF3541477C}" type="presParOf" srcId="{1C4F8278-C8FB-4AFF-B20A-EBD0C1374A2D}" destId="{7726BB08-B605-4C36-A153-EE94E0268481}" srcOrd="1" destOrd="0" presId="urn:microsoft.com/office/officeart/2005/8/layout/chevron2"/>
    <dgm:cxn modelId="{DECF4E48-54BA-4FE4-B0DF-A3C1FA81695D}" type="presParOf" srcId="{6FBDC21D-D3BE-4655-8B6E-70974D32CE53}" destId="{1E4C6B26-C01C-49EE-8704-CF8450EF3CD7}" srcOrd="1" destOrd="0" presId="urn:microsoft.com/office/officeart/2005/8/layout/chevron2"/>
    <dgm:cxn modelId="{E544E2F7-2A7A-47CE-8001-44B52FD70294}" type="presParOf" srcId="{6FBDC21D-D3BE-4655-8B6E-70974D32CE53}" destId="{1BF6445E-641B-4F9F-B715-851A0861C9BC}" srcOrd="2" destOrd="0" presId="urn:microsoft.com/office/officeart/2005/8/layout/chevron2"/>
    <dgm:cxn modelId="{D41637C5-E785-4ED6-9224-C80129161C69}" type="presParOf" srcId="{1BF6445E-641B-4F9F-B715-851A0861C9BC}" destId="{30AABC55-F72C-411D-A842-4FB9C38F69C4}" srcOrd="0" destOrd="0" presId="urn:microsoft.com/office/officeart/2005/8/layout/chevron2"/>
    <dgm:cxn modelId="{ADADCA33-0765-4A66-9C8F-0B761CD822B7}" type="presParOf" srcId="{1BF6445E-641B-4F9F-B715-851A0861C9BC}" destId="{BDA9A204-76C5-43BD-A1B4-370CA0984D64}" srcOrd="1" destOrd="0" presId="urn:microsoft.com/office/officeart/2005/8/layout/chevron2"/>
    <dgm:cxn modelId="{6CBD4B81-0188-490A-B12C-4400B7967096}" type="presParOf" srcId="{6FBDC21D-D3BE-4655-8B6E-70974D32CE53}" destId="{96DB011C-D110-490B-A924-0C39A6ACFA5E}" srcOrd="3" destOrd="0" presId="urn:microsoft.com/office/officeart/2005/8/layout/chevron2"/>
    <dgm:cxn modelId="{2AF48BDB-8920-4368-9ECC-32CF58E8932B}" type="presParOf" srcId="{6FBDC21D-D3BE-4655-8B6E-70974D32CE53}" destId="{66B11167-1D9C-4F88-A759-C00C9D7684E6}" srcOrd="4" destOrd="0" presId="urn:microsoft.com/office/officeart/2005/8/layout/chevron2"/>
    <dgm:cxn modelId="{212E031D-8792-4108-8ACA-80B37475136F}" type="presParOf" srcId="{66B11167-1D9C-4F88-A759-C00C9D7684E6}" destId="{7DE6C42A-9F22-409E-B3EE-04B873BFAB0E}" srcOrd="0" destOrd="0" presId="urn:microsoft.com/office/officeart/2005/8/layout/chevron2"/>
    <dgm:cxn modelId="{172A10FC-760F-4410-90EB-F9FBC028DAC7}" type="presParOf" srcId="{66B11167-1D9C-4F88-A759-C00C9D7684E6}" destId="{411B24E7-EE0E-4206-BBA4-A95ACEAB88F5}" srcOrd="1" destOrd="0" presId="urn:microsoft.com/office/officeart/2005/8/layout/chevron2"/>
    <dgm:cxn modelId="{9B76D280-03C0-41B8-B783-1734D3D56D21}" type="presParOf" srcId="{6FBDC21D-D3BE-4655-8B6E-70974D32CE53}" destId="{4FCD54FF-64EA-4CB1-AB51-E4F753247AF5}" srcOrd="5" destOrd="0" presId="urn:microsoft.com/office/officeart/2005/8/layout/chevron2"/>
    <dgm:cxn modelId="{9F8DFA66-D17D-470B-9344-E8AC81920F21}" type="presParOf" srcId="{6FBDC21D-D3BE-4655-8B6E-70974D32CE53}" destId="{6C303732-072F-487B-9AF6-52D4BC1E92F7}" srcOrd="6" destOrd="0" presId="urn:microsoft.com/office/officeart/2005/8/layout/chevron2"/>
    <dgm:cxn modelId="{03119B76-A4B7-4B7E-9C49-527AC6BFD0D0}" type="presParOf" srcId="{6C303732-072F-487B-9AF6-52D4BC1E92F7}" destId="{22BD5DB0-46FB-4F6A-AE12-3C68F41F0257}" srcOrd="0" destOrd="0" presId="urn:microsoft.com/office/officeart/2005/8/layout/chevron2"/>
    <dgm:cxn modelId="{8DF80CA3-071B-461B-9772-3620E4E6180A}" type="presParOf" srcId="{6C303732-072F-487B-9AF6-52D4BC1E92F7}" destId="{20CF614A-A006-42A6-89F3-6473C1511667}" srcOrd="1" destOrd="0" presId="urn:microsoft.com/office/officeart/2005/8/layout/chevron2"/>
    <dgm:cxn modelId="{FB2D02C0-7E5B-4E8F-85F5-5BA565B16BFD}" type="presParOf" srcId="{6FBDC21D-D3BE-4655-8B6E-70974D32CE53}" destId="{4899C6FD-E349-4CCA-9D27-1AF43609F5BF}" srcOrd="7" destOrd="0" presId="urn:microsoft.com/office/officeart/2005/8/layout/chevron2"/>
    <dgm:cxn modelId="{A5B33A00-DB31-4EFA-A548-5DF41D194AE4}" type="presParOf" srcId="{6FBDC21D-D3BE-4655-8B6E-70974D32CE53}" destId="{B9556CA3-EAC4-49CC-B871-73F37A5DEA2B}" srcOrd="8" destOrd="0" presId="urn:microsoft.com/office/officeart/2005/8/layout/chevron2"/>
    <dgm:cxn modelId="{0A3DD736-BF14-4923-8921-2154584B0FAF}" type="presParOf" srcId="{B9556CA3-EAC4-49CC-B871-73F37A5DEA2B}" destId="{599AC4F0-B7C0-4A45-A94A-728251F301A8}" srcOrd="0" destOrd="0" presId="urn:microsoft.com/office/officeart/2005/8/layout/chevron2"/>
    <dgm:cxn modelId="{EA307C6C-97A7-41F5-88E1-37A350B23C11}" type="presParOf" srcId="{B9556CA3-EAC4-49CC-B871-73F37A5DEA2B}" destId="{A3718F25-EC40-41A7-8ACC-29D2562BCEB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B99F4E6-8FEB-4CB6-B309-89C3192D32B4}" type="datetimeFigureOut">
              <a:rPr lang="ru-RU"/>
              <a:pPr>
                <a:defRPr/>
              </a:pPr>
              <a:t>23.06.2014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926905B-8C42-4507-B073-D3F8F18051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3B1A5-7A14-4EE0-90AD-E09F8981F630}" type="datetimeFigureOut">
              <a:rPr lang="ru-RU"/>
              <a:pPr>
                <a:defRPr/>
              </a:pPr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0203E-39C8-4790-A550-428739308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08379-7DD2-402D-A484-02F11A05A0F5}" type="datetimeFigureOut">
              <a:rPr lang="ru-RU"/>
              <a:pPr>
                <a:defRPr/>
              </a:pPr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F05EB-9D7A-4B9B-9AD6-4B739C2DD1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2FDAB-3114-4824-B8E6-7048FF2BCD11}" type="datetimeFigureOut">
              <a:rPr lang="ru-RU"/>
              <a:pPr>
                <a:defRPr/>
              </a:pPr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5F7A6-6443-4A41-8483-4CF47F7357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78FBB-62AC-480B-8726-D20F4A426785}" type="datetimeFigureOut">
              <a:rPr lang="ru-RU"/>
              <a:pPr>
                <a:defRPr/>
              </a:pPr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0CE35-74DF-42BC-8677-A56CF8F159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4415B-BD9B-48B7-A9F2-687F559C332F}" type="datetimeFigureOut">
              <a:rPr lang="ru-RU"/>
              <a:pPr>
                <a:defRPr/>
              </a:pPr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A2CB2-52D8-46B8-A38A-617C63C7F0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A1E3D-AA04-4B81-9E77-3DC9F2489A6F}" type="datetimeFigureOut">
              <a:rPr lang="ru-RU"/>
              <a:pPr>
                <a:defRPr/>
              </a:pPr>
              <a:t>23.06.2014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227CD-AE51-4AFA-A85E-B3D8A2386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CDBAA-2C0E-4356-B1A1-678FB3EFCAA4}" type="datetimeFigureOut">
              <a:rPr lang="ru-RU"/>
              <a:pPr>
                <a:defRPr/>
              </a:pPr>
              <a:t>23.06.2014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7A92A-A513-4571-8F98-84128E27A7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2352B-A44C-4491-9E99-2A21F4254048}" type="datetimeFigureOut">
              <a:rPr lang="ru-RU"/>
              <a:pPr>
                <a:defRPr/>
              </a:pPr>
              <a:t>23.06.2014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A7317-7901-4E3A-8F97-BFF3C98A2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1BA4-CCD8-454A-B6AF-3E44BD1D3AE1}" type="datetimeFigureOut">
              <a:rPr lang="ru-RU"/>
              <a:pPr>
                <a:defRPr/>
              </a:pPr>
              <a:t>23.06.2014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634FE-FB7C-41E7-8D84-A990D1B73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4CF8E-8D8D-4072-BBD6-8D8F827493F7}" type="datetimeFigureOut">
              <a:rPr lang="ru-RU"/>
              <a:pPr>
                <a:defRPr/>
              </a:pPr>
              <a:t>23.06.2014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DD5E0-80A5-4DE4-B7F4-D022B7963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98650-2065-4549-9B33-EE89BD34F5D8}" type="datetimeFigureOut">
              <a:rPr lang="ru-RU"/>
              <a:pPr>
                <a:defRPr/>
              </a:pPr>
              <a:t>23.06.2014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7BF20-C8FA-491A-BBEF-F2092779A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93E921-BA6F-467A-AB6F-0936D782BA17}" type="datetimeFigureOut">
              <a:rPr lang="ru-RU"/>
              <a:pPr>
                <a:defRPr/>
              </a:pPr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EDF891-02B0-4FC2-9481-C6AF62497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z="1800" b="1" smtClean="0">
              <a:latin typeface="Arial" charset="0"/>
            </a:endParaRPr>
          </a:p>
          <a:p>
            <a:pPr>
              <a:buFont typeface="Arial" charset="0"/>
              <a:buNone/>
            </a:pPr>
            <a:endParaRPr lang="ru-RU" sz="1800" b="1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4000" b="1" smtClean="0"/>
              <a:t>Долгосрочное регулирование тарифов на электрическую энергию и мощность.</a:t>
            </a:r>
            <a:endParaRPr lang="ru-RU" sz="4000" b="1" smtClean="0">
              <a:latin typeface="Arial" charset="0"/>
            </a:endParaRPr>
          </a:p>
          <a:p>
            <a:pPr algn="r">
              <a:buFont typeface="Arial" charset="0"/>
              <a:buNone/>
            </a:pPr>
            <a:endParaRPr lang="ru-RU" sz="1400" b="1" smtClean="0">
              <a:latin typeface="Arial" charset="0"/>
            </a:endParaRPr>
          </a:p>
          <a:p>
            <a:pPr algn="r">
              <a:buFont typeface="Arial" charset="0"/>
              <a:buNone/>
            </a:pPr>
            <a:endParaRPr lang="ru-RU" sz="1400" b="1" smtClean="0">
              <a:latin typeface="Arial" charset="0"/>
            </a:endParaRPr>
          </a:p>
          <a:p>
            <a:pPr algn="r">
              <a:buFont typeface="Arial" charset="0"/>
              <a:buNone/>
            </a:pPr>
            <a:r>
              <a:rPr lang="ru-RU" sz="1400" b="1" smtClean="0">
                <a:latin typeface="Arial" charset="0"/>
              </a:rPr>
              <a:t>Докладчик:</a:t>
            </a:r>
          </a:p>
          <a:p>
            <a:pPr algn="r">
              <a:buFont typeface="Arial" charset="0"/>
              <a:buNone/>
            </a:pPr>
            <a:r>
              <a:rPr lang="ru-RU" sz="1400" smtClean="0">
                <a:latin typeface="Arial" charset="0"/>
              </a:rPr>
              <a:t>Заместитель начальника отдела</a:t>
            </a:r>
          </a:p>
          <a:p>
            <a:pPr algn="r">
              <a:buFont typeface="Arial" charset="0"/>
              <a:buNone/>
            </a:pPr>
            <a:r>
              <a:rPr lang="ru-RU" sz="1400" smtClean="0">
                <a:latin typeface="Arial" charset="0"/>
              </a:rPr>
              <a:t>регулирования поставщиков оптового рынка</a:t>
            </a:r>
          </a:p>
          <a:p>
            <a:pPr algn="r">
              <a:buFont typeface="Arial" charset="0"/>
              <a:buNone/>
            </a:pPr>
            <a:r>
              <a:rPr lang="ru-RU" sz="1400" smtClean="0">
                <a:latin typeface="Arial" charset="0"/>
              </a:rPr>
              <a:t>Головин М.Ю.</a:t>
            </a:r>
            <a:r>
              <a:rPr lang="ru-RU" sz="1400" b="1" smtClean="0">
                <a:latin typeface="Arial" charset="0"/>
              </a:rPr>
              <a:t> </a:t>
            </a:r>
            <a:endParaRPr lang="en-US" sz="1400" b="1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686800" cy="720725"/>
          </a:xfrm>
        </p:spPr>
        <p:txBody>
          <a:bodyPr/>
          <a:lstStyle/>
          <a:p>
            <a:r>
              <a:rPr lang="ru-RU" sz="2400" b="1" smtClean="0"/>
              <a:t>Долгосрочное регулирование тарифов на электрическую энергию и мощность.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07504" y="1278052"/>
          <a:ext cx="885698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9" name="Прямоугольник 6"/>
          <p:cNvSpPr>
            <a:spLocks noChangeArrowheads="1"/>
          </p:cNvSpPr>
          <p:nvPr/>
        </p:nvSpPr>
        <p:spPr bwMode="auto">
          <a:xfrm>
            <a:off x="827088" y="908050"/>
            <a:ext cx="132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pitchFamily="34" charset="0"/>
              </a:rPr>
              <a:t>Принципы: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" name="Заголовок 1"/>
          <p:cNvSpPr>
            <a:spLocks noGrp="1"/>
          </p:cNvSpPr>
          <p:nvPr>
            <p:ph type="title"/>
          </p:nvPr>
        </p:nvSpPr>
        <p:spPr>
          <a:xfrm>
            <a:off x="468313" y="44450"/>
            <a:ext cx="8578850" cy="1143000"/>
          </a:xfrm>
        </p:spPr>
        <p:txBody>
          <a:bodyPr/>
          <a:lstStyle/>
          <a:p>
            <a:r>
              <a:rPr lang="ru-RU" sz="2400" b="1" smtClean="0"/>
              <a:t>Предложение по установлению долгосрочных тарифов на электрическую энергию и мощность в виде формул.</a:t>
            </a:r>
          </a:p>
        </p:txBody>
      </p:sp>
      <p:sp>
        <p:nvSpPr>
          <p:cNvPr id="6" name="Выноска-облако 5"/>
          <p:cNvSpPr/>
          <p:nvPr/>
        </p:nvSpPr>
        <p:spPr>
          <a:xfrm rot="10800000" flipH="1" flipV="1">
            <a:off x="1835150" y="1341438"/>
            <a:ext cx="2016125" cy="43180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785,00 руб./</a:t>
            </a:r>
            <a:r>
              <a:rPr lang="ru-RU" sz="1400" dirty="0" err="1">
                <a:solidFill>
                  <a:sysClr val="windowText" lastClr="000000"/>
                </a:solidFill>
              </a:rPr>
              <a:t>тыс.кВтч</a:t>
            </a:r>
            <a:endParaRPr lang="ru-RU" sz="1400" dirty="0">
              <a:solidFill>
                <a:sysClr val="windowText" lastClr="000000"/>
              </a:solidFill>
            </a:endParaRPr>
          </a:p>
        </p:txBody>
      </p:sp>
      <p:sp>
        <p:nvSpPr>
          <p:cNvPr id="618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9" name="Выноска-облако 8"/>
          <p:cNvSpPr/>
          <p:nvPr/>
        </p:nvSpPr>
        <p:spPr>
          <a:xfrm rot="10800000" flipV="1">
            <a:off x="107950" y="3067050"/>
            <a:ext cx="1511300" cy="827088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156 000 руб./</a:t>
            </a:r>
            <a:r>
              <a:rPr lang="ru-RU" sz="1400" dirty="0" err="1">
                <a:solidFill>
                  <a:sysClr val="windowText" lastClr="000000"/>
                </a:solidFill>
              </a:rPr>
              <a:t>МВтч</a:t>
            </a:r>
            <a:endParaRPr lang="ru-RU" sz="1400" dirty="0">
              <a:solidFill>
                <a:sysClr val="windowText" lastClr="00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16463" y="1293813"/>
            <a:ext cx="3854450" cy="125253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Где, (</a:t>
            </a:r>
            <a:r>
              <a:rPr lang="en-US" sz="1200" dirty="0"/>
              <a:t>I</a:t>
            </a:r>
            <a:r>
              <a:rPr lang="ru-RU" sz="1200" baseline="30000" dirty="0"/>
              <a:t>П</a:t>
            </a:r>
            <a:r>
              <a:rPr lang="en-US" sz="1200" baseline="-25000" dirty="0" err="1"/>
              <a:t>i</a:t>
            </a:r>
            <a:r>
              <a:rPr lang="en-US" sz="1200" dirty="0"/>
              <a:t>)</a:t>
            </a:r>
            <a:r>
              <a:rPr lang="ru-RU" sz="1200" dirty="0"/>
              <a:t>это </a:t>
            </a:r>
            <a:r>
              <a:rPr lang="ru-RU" sz="1200" dirty="0"/>
              <a:t>интегрированный плановый индекс изменения стоимости топлива, который рассчитывается исходя из структуры топлива, изменения плановых </a:t>
            </a:r>
            <a:r>
              <a:rPr lang="ru-RU" sz="1200" dirty="0"/>
              <a:t>индексов в соответствии с прогнозом* </a:t>
            </a:r>
            <a:r>
              <a:rPr lang="ru-RU" sz="1200" dirty="0"/>
              <a:t>по видам топлива, а так же изменения объема поставляемой электроэнергии.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 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388" y="5768975"/>
            <a:ext cx="8640762" cy="36036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*</a:t>
            </a:r>
            <a:r>
              <a:rPr lang="ru-RU" sz="1400" dirty="0"/>
              <a:t>п</a:t>
            </a:r>
            <a:r>
              <a:rPr lang="x-none" sz="1400"/>
              <a:t>рогноз </a:t>
            </a:r>
            <a:r>
              <a:rPr lang="x-none" sz="1400"/>
              <a:t>социально-экономического развития Российской Федерации </a:t>
            </a:r>
            <a:r>
              <a:rPr lang="x-none" sz="1400"/>
              <a:t>на</a:t>
            </a:r>
            <a:r>
              <a:rPr lang="ru-RU" sz="1400" dirty="0"/>
              <a:t> </a:t>
            </a:r>
            <a:r>
              <a:rPr lang="x-none" sz="1400"/>
              <a:t>плановый период, одобренн</a:t>
            </a:r>
            <a:r>
              <a:rPr lang="ru-RU" sz="1400" dirty="0" err="1"/>
              <a:t>ый</a:t>
            </a:r>
            <a:r>
              <a:rPr lang="x-none" sz="1400"/>
              <a:t> </a:t>
            </a:r>
            <a:r>
              <a:rPr lang="x-none" sz="1400"/>
              <a:t>Правительством Российской </a:t>
            </a:r>
            <a:r>
              <a:rPr lang="x-none" sz="1400"/>
              <a:t>Федераци</a:t>
            </a:r>
            <a:r>
              <a:rPr lang="ru-RU" sz="1400" dirty="0"/>
              <a:t>и.</a:t>
            </a:r>
            <a:endParaRPr lang="ru-RU" sz="1400" dirty="0"/>
          </a:p>
        </p:txBody>
      </p:sp>
      <p:sp>
        <p:nvSpPr>
          <p:cNvPr id="619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6178" name="Object 34"/>
          <p:cNvGraphicFramePr>
            <a:graphicFrameLocks noChangeAspect="1"/>
          </p:cNvGraphicFramePr>
          <p:nvPr/>
        </p:nvGraphicFramePr>
        <p:xfrm>
          <a:off x="468313" y="2708275"/>
          <a:ext cx="4032250" cy="3055938"/>
        </p:xfrm>
        <a:graphic>
          <a:graphicData uri="http://schemas.openxmlformats.org/presentationml/2006/ole">
            <p:oleObj spid="_x0000_s6178" name="Формула" r:id="rId3" imgW="2743200" imgH="2184120" progId="Equation.3">
              <p:embed/>
            </p:oleObj>
          </a:graphicData>
        </a:graphic>
      </p:graphicFrame>
      <p:sp>
        <p:nvSpPr>
          <p:cNvPr id="22" name="Скругленный прямоугольник 21"/>
          <p:cNvSpPr/>
          <p:nvPr/>
        </p:nvSpPr>
        <p:spPr>
          <a:xfrm>
            <a:off x="4732338" y="2803525"/>
            <a:ext cx="3838575" cy="9636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Интегрированный плановый индекс изменения ставки на мощность, который рассчитывается с применением плановых </a:t>
            </a:r>
            <a:r>
              <a:rPr lang="ru-RU" sz="1200" dirty="0"/>
              <a:t>индексов в соответствии с прогнозом </a:t>
            </a:r>
            <a:r>
              <a:rPr lang="ru-RU" sz="1200" dirty="0"/>
              <a:t>к структуре затрат учтенных при установлении ставки на мощность. 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79388" y="6237288"/>
            <a:ext cx="8640762" cy="3603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**? – коэффициент корректировки установленной (располагаемой) мощности. </a:t>
            </a:r>
            <a:r>
              <a:rPr lang="ru-RU" sz="1400" dirty="0"/>
              <a:t>По определению его величины в расчете, требуется </a:t>
            </a:r>
            <a:r>
              <a:rPr lang="ru-RU" sz="1400" dirty="0"/>
              <a:t>отдельное </a:t>
            </a:r>
            <a:r>
              <a:rPr lang="ru-RU" sz="1400" dirty="0"/>
              <a:t>обсуждение.</a:t>
            </a:r>
            <a:endParaRPr lang="ru-RU" sz="1400" dirty="0"/>
          </a:p>
        </p:txBody>
      </p:sp>
      <p:sp>
        <p:nvSpPr>
          <p:cNvPr id="24" name="Стрелка вправо 23"/>
          <p:cNvSpPr/>
          <p:nvPr/>
        </p:nvSpPr>
        <p:spPr>
          <a:xfrm rot="19724239">
            <a:off x="4252913" y="3117850"/>
            <a:ext cx="477837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19342376">
            <a:off x="4148138" y="1574800"/>
            <a:ext cx="547687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95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96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197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aphicFrame>
        <p:nvGraphicFramePr>
          <p:cNvPr id="6183" name="Object 39"/>
          <p:cNvGraphicFramePr>
            <a:graphicFrameLocks noChangeAspect="1"/>
          </p:cNvGraphicFramePr>
          <p:nvPr/>
        </p:nvGraphicFramePr>
        <p:xfrm>
          <a:off x="1187450" y="1773238"/>
          <a:ext cx="3024188" cy="542925"/>
        </p:xfrm>
        <a:graphic>
          <a:graphicData uri="http://schemas.openxmlformats.org/presentationml/2006/ole">
            <p:oleObj spid="_x0000_s6183" name="Формула" r:id="rId4" imgW="1040948" imgH="26658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7411" name="Прямоугольник 7"/>
          <p:cNvSpPr>
            <a:spLocks noChangeArrowheads="1"/>
          </p:cNvSpPr>
          <p:nvPr/>
        </p:nvSpPr>
        <p:spPr bwMode="auto">
          <a:xfrm>
            <a:off x="323850" y="223838"/>
            <a:ext cx="84709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alibri" pitchFamily="34" charset="0"/>
              </a:rPr>
              <a:t>Расчет НВВ при долгосрочном регулировании индексным методом.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0" y="1052513"/>
            <a:ext cx="2495550" cy="6477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ysClr val="windowText" lastClr="000000"/>
                </a:solidFill>
              </a:rPr>
              <a:t>Долгосрочная ставка </a:t>
            </a:r>
            <a:r>
              <a:rPr lang="ru-RU" sz="1600" b="1" dirty="0">
                <a:solidFill>
                  <a:sysClr val="windowText" lastClr="000000"/>
                </a:solidFill>
              </a:rPr>
              <a:t>на электрическую </a:t>
            </a:r>
            <a:r>
              <a:rPr lang="ru-RU" sz="1600" b="1" dirty="0">
                <a:solidFill>
                  <a:sysClr val="windowText" lastClr="000000"/>
                </a:solidFill>
              </a:rPr>
              <a:t>энергию</a:t>
            </a:r>
            <a:endParaRPr lang="ru-RU" sz="1600" dirty="0">
              <a:solidFill>
                <a:sysClr val="windowText" lastClr="000000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754313" y="639763"/>
            <a:ext cx="5921375" cy="5762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Определение базы на первый год методом экономически обоснованных расходов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771775" y="1295400"/>
            <a:ext cx="5903913" cy="4206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Ставка на последующий год индексируется на интегрированный плановый индекс изменения стоимости топлива</a:t>
            </a:r>
            <a:endParaRPr lang="ru-RU" sz="1400" dirty="0">
              <a:solidFill>
                <a:sysClr val="windowText" lastClr="000000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07950" y="3500438"/>
            <a:ext cx="2378075" cy="1800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Долгосрочная ставка </a:t>
            </a:r>
            <a:r>
              <a:rPr lang="ru-RU" sz="1600" b="1" dirty="0"/>
              <a:t>на </a:t>
            </a:r>
            <a:r>
              <a:rPr lang="ru-RU" sz="1600" b="1" dirty="0"/>
              <a:t>мощность</a:t>
            </a:r>
            <a:endParaRPr lang="ru-RU" sz="1600" dirty="0">
              <a:solidFill>
                <a:sysClr val="windowText" lastClr="00000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843213" y="4467225"/>
            <a:ext cx="5832475" cy="8604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Требует дополнительной проработки - учет коэффициент изменения мощности в расчете интегрированного планового индекса. (Учитывать в составе расчета</a:t>
            </a:r>
            <a:r>
              <a:rPr lang="en-US" sz="1400" dirty="0"/>
              <a:t>/</a:t>
            </a:r>
            <a:r>
              <a:rPr lang="ru-RU" sz="1400" dirty="0"/>
              <a:t>учитывать как отдельное значение)</a:t>
            </a:r>
            <a:endParaRPr lang="ru-RU" sz="1400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843213" y="3573463"/>
            <a:ext cx="5832475" cy="7921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Ежегодный индекс цен в соответствии с прогнозом в ставке на мощность.</a:t>
            </a:r>
            <a:endParaRPr lang="ru-RU" sz="1400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843213" y="2636838"/>
            <a:ext cx="5832475" cy="863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Определение базы на первый год методом экономически обоснованных </a:t>
            </a:r>
            <a:r>
              <a:rPr lang="ru-RU" sz="1400" dirty="0"/>
              <a:t>расходов</a:t>
            </a:r>
            <a:endParaRPr lang="ru-RU" sz="1400" dirty="0">
              <a:solidFill>
                <a:sysClr val="windowText" lastClr="000000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843213" y="5373688"/>
            <a:ext cx="5832475" cy="71913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Ежегодная корректировка </a:t>
            </a:r>
            <a:r>
              <a:rPr lang="ru-RU" sz="1400" dirty="0"/>
              <a:t>ставки на </a:t>
            </a:r>
            <a:r>
              <a:rPr lang="ru-RU" sz="1400" dirty="0"/>
              <a:t>мощность.</a:t>
            </a:r>
            <a:endParaRPr lang="ru-RU" sz="1400" dirty="0"/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8" name="Стрелка вправо 37"/>
          <p:cNvSpPr/>
          <p:nvPr/>
        </p:nvSpPr>
        <p:spPr>
          <a:xfrm rot="20064176">
            <a:off x="2536825" y="1011238"/>
            <a:ext cx="179388" cy="46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>
            <a:off x="2555875" y="1412875"/>
            <a:ext cx="161925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Стрелка вправо 41"/>
          <p:cNvSpPr/>
          <p:nvPr/>
        </p:nvSpPr>
        <p:spPr>
          <a:xfrm rot="19724239">
            <a:off x="2555875" y="3467100"/>
            <a:ext cx="161925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>
            <a:off x="2627313" y="4822825"/>
            <a:ext cx="163512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Стрелка вправо 44"/>
          <p:cNvSpPr/>
          <p:nvPr/>
        </p:nvSpPr>
        <p:spPr>
          <a:xfrm>
            <a:off x="2627313" y="4030663"/>
            <a:ext cx="163512" cy="46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Стрелка вправо 45"/>
          <p:cNvSpPr/>
          <p:nvPr/>
        </p:nvSpPr>
        <p:spPr>
          <a:xfrm rot="2199463">
            <a:off x="2609850" y="5283200"/>
            <a:ext cx="161925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27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2771775" y="1824038"/>
            <a:ext cx="5903913" cy="4460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В расчете интегрированного планового индекса стоимости топлива будет учитываться структура топлива и объемы его потребления</a:t>
            </a:r>
            <a:endParaRPr lang="ru-RU" sz="1400" dirty="0">
              <a:solidFill>
                <a:sysClr val="windowText" lastClr="000000"/>
              </a:solidFill>
            </a:endParaRPr>
          </a:p>
        </p:txBody>
      </p:sp>
      <p:sp>
        <p:nvSpPr>
          <p:cNvPr id="54" name="Стрелка вправо 53"/>
          <p:cNvSpPr/>
          <p:nvPr/>
        </p:nvSpPr>
        <p:spPr>
          <a:xfrm rot="2066669">
            <a:off x="2525713" y="1881188"/>
            <a:ext cx="244475" cy="74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/>
              <a:t>Вопросы по которым требуется дополнительное обсуждение.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00113" y="1412875"/>
            <a:ext cx="7775575" cy="863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1. Применение данных формул предусмотрено для строящихся генерирующих объектов. Необходимо проработать вопрос о применении (дополнении) предлагаемых формул для существующих объектов генерации с учетом модернизации их оборудования и без учета модернизации оборудования.</a:t>
            </a:r>
            <a:endParaRPr lang="ru-RU" sz="1400" dirty="0">
              <a:solidFill>
                <a:sysClr val="windowText" lastClr="0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00113" y="2420938"/>
            <a:ext cx="7775575" cy="863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2</a:t>
            </a:r>
            <a:r>
              <a:rPr lang="ru-RU" sz="1400" dirty="0">
                <a:solidFill>
                  <a:sysClr val="windowText" lastClr="000000"/>
                </a:solidFill>
              </a:rPr>
              <a:t>. Необходимо проработать принципы и подходы к расчёту коэффициента изменения установленной (располагаемой) мощности.</a:t>
            </a:r>
            <a:endParaRPr lang="ru-RU" sz="1400" dirty="0">
              <a:solidFill>
                <a:sysClr val="windowText" lastClr="00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00113" y="3500438"/>
            <a:ext cx="7775575" cy="8651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ysClr val="windowText" lastClr="000000"/>
                </a:solidFill>
              </a:rPr>
              <a:t>3. Необходимо </a:t>
            </a:r>
            <a:r>
              <a:rPr lang="ru-RU" sz="1400" dirty="0">
                <a:solidFill>
                  <a:sysClr val="windowText" lastClr="000000"/>
                </a:solidFill>
              </a:rPr>
              <a:t>проработать принципы и подходы </a:t>
            </a:r>
            <a:r>
              <a:rPr lang="ru-RU" sz="1400" dirty="0">
                <a:solidFill>
                  <a:sysClr val="windowText" lastClr="000000"/>
                </a:solidFill>
              </a:rPr>
              <a:t>к р</a:t>
            </a:r>
            <a:r>
              <a:rPr lang="ru-RU" sz="1400" dirty="0">
                <a:solidFill>
                  <a:sysClr val="windowText" lastClr="000000"/>
                </a:solidFill>
              </a:rPr>
              <a:t>а</a:t>
            </a:r>
            <a:r>
              <a:rPr lang="ru-RU" sz="1400" dirty="0">
                <a:solidFill>
                  <a:sysClr val="windowText" lastClr="000000"/>
                </a:solidFill>
              </a:rPr>
              <a:t>счету </a:t>
            </a:r>
            <a:r>
              <a:rPr lang="ru-RU" sz="1400" dirty="0"/>
              <a:t>интегрированного планового индекса изменения стоимости топлива, в части определения целесообразности выделения, либо учета в расчетах составляющей объема производства электрической энергии.</a:t>
            </a:r>
            <a:endParaRPr lang="ru-RU" sz="14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3851</TotalTime>
  <Words>312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Тема Office</vt:lpstr>
      <vt:lpstr>Формула</vt:lpstr>
      <vt:lpstr>Slide 1</vt:lpstr>
      <vt:lpstr>Долгосрочное регулирование тарифов на электрическую энергию и мощность.</vt:lpstr>
      <vt:lpstr>Предложение по установлению долгосрочных тарифов на электрическую энергию и мощность в виде формул.</vt:lpstr>
      <vt:lpstr>Slide 4</vt:lpstr>
      <vt:lpstr>Вопросы по которым требуется дополнительное обсуждение.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долгосрочные тарифы для регулируемых организаций в сфере ЭЭ</dc:title>
  <dc:creator>Григорьев Ярослав Анатольевич</dc:creator>
  <cp:lastModifiedBy>Гость</cp:lastModifiedBy>
  <cp:revision>97</cp:revision>
  <cp:lastPrinted>2014-06-20T10:34:28Z</cp:lastPrinted>
  <dcterms:created xsi:type="dcterms:W3CDTF">2014-02-06T06:00:55Z</dcterms:created>
  <dcterms:modified xsi:type="dcterms:W3CDTF">2014-06-22T22:10:44Z</dcterms:modified>
</cp:coreProperties>
</file>