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7" r:id="rId2"/>
    <p:sldId id="288" r:id="rId3"/>
    <p:sldId id="303" r:id="rId4"/>
    <p:sldId id="296" r:id="rId5"/>
    <p:sldId id="299" r:id="rId6"/>
    <p:sldId id="302" r:id="rId7"/>
    <p:sldId id="301" r:id="rId8"/>
    <p:sldId id="29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nivetsAlexandr" initials="A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EB9"/>
    <a:srgbClr val="F9CFF9"/>
    <a:srgbClr val="CC00FF"/>
    <a:srgbClr val="96127D"/>
    <a:srgbClr val="F7BBF7"/>
    <a:srgbClr val="F7BBD5"/>
    <a:srgbClr val="520621"/>
    <a:srgbClr val="660033"/>
    <a:srgbClr val="800000"/>
    <a:srgbClr val="CA0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94660"/>
  </p:normalViewPr>
  <p:slideViewPr>
    <p:cSldViewPr>
      <p:cViewPr varScale="1">
        <p:scale>
          <a:sx n="60" d="100"/>
          <a:sy n="60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mba\public\&#1050;&#1072;&#1085;&#1080;&#1074;&#1077;&#1094;\&#1069;&#1082;&#1074;&#1072;&#1090;&#1101;&#1082;\&#1075;&#1088;&#1072;&#1092;&#1080;&#1082;&#1080;%20&#1053;&#1080;&#1082;&#1080;&#1090;&#1080;&#1085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mba\public\&#1050;&#1072;&#1085;&#1080;&#1074;&#1077;&#1094;\&#1069;&#1082;&#1074;&#1072;&#1090;&#1101;&#1082;\&#1075;&#1088;&#1072;&#1092;&#1080;&#1082;&#1080;%20&#1053;&#1080;&#1082;&#1080;&#1090;&#1080;&#1085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Тариф по водоснабжению в среднем по РФ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pPr>
              <a:ln>
                <a:solidFill>
                  <a:srgbClr val="00B0F0"/>
                </a:solidFill>
              </a:ln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1010</c:v>
                </c:pt>
                <c:pt idx="11">
                  <c:v>2011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1.5</c:v>
                </c:pt>
                <c:pt idx="1">
                  <c:v>2.1</c:v>
                </c:pt>
                <c:pt idx="2">
                  <c:v>3</c:v>
                </c:pt>
                <c:pt idx="3">
                  <c:v>4.2</c:v>
                </c:pt>
                <c:pt idx="4">
                  <c:v>5.7</c:v>
                </c:pt>
                <c:pt idx="5">
                  <c:v>7.8000000000000007</c:v>
                </c:pt>
                <c:pt idx="6">
                  <c:v>10.5</c:v>
                </c:pt>
                <c:pt idx="7">
                  <c:v>13.2</c:v>
                </c:pt>
                <c:pt idx="8">
                  <c:v>16.8</c:v>
                </c:pt>
                <c:pt idx="9">
                  <c:v>19.2</c:v>
                </c:pt>
                <c:pt idx="10">
                  <c:v>21</c:v>
                </c:pt>
                <c:pt idx="11">
                  <c:v>22.8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ЭОТ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1010</c:v>
                </c:pt>
                <c:pt idx="11">
                  <c:v>2011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2.6999999999999997</c:v>
                </c:pt>
                <c:pt idx="1">
                  <c:v>3.3</c:v>
                </c:pt>
                <c:pt idx="2">
                  <c:v>4.5</c:v>
                </c:pt>
                <c:pt idx="3">
                  <c:v>5.7</c:v>
                </c:pt>
                <c:pt idx="4">
                  <c:v>7.1999999999999975</c:v>
                </c:pt>
                <c:pt idx="5">
                  <c:v>8.7000000000000011</c:v>
                </c:pt>
                <c:pt idx="6">
                  <c:v>11.1</c:v>
                </c:pt>
                <c:pt idx="7">
                  <c:v>14.1</c:v>
                </c:pt>
                <c:pt idx="8">
                  <c:v>17.7</c:v>
                </c:pt>
                <c:pt idx="9">
                  <c:v>19.5</c:v>
                </c:pt>
                <c:pt idx="10">
                  <c:v>21.599999999999987</c:v>
                </c:pt>
                <c:pt idx="11">
                  <c:v>22.8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Прочие</c:v>
                </c:pt>
              </c:strCache>
            </c:strRef>
          </c:tx>
          <c:spPr>
            <a:ln>
              <a:solidFill>
                <a:srgbClr val="FF6699"/>
              </a:solidFill>
            </a:ln>
          </c:spPr>
          <c:marker>
            <c:spPr>
              <a:ln>
                <a:solidFill>
                  <a:srgbClr val="FF6699"/>
                </a:solidFill>
              </a:ln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1010</c:v>
                </c:pt>
                <c:pt idx="11">
                  <c:v>2011</c:v>
                </c:pt>
              </c:numCache>
            </c:num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5.3999999999999995</c:v>
                </c:pt>
                <c:pt idx="1">
                  <c:v>6.9</c:v>
                </c:pt>
                <c:pt idx="2">
                  <c:v>9.3000000000000007</c:v>
                </c:pt>
                <c:pt idx="3">
                  <c:v>10.200000000000001</c:v>
                </c:pt>
                <c:pt idx="4">
                  <c:v>11.4</c:v>
                </c:pt>
                <c:pt idx="5">
                  <c:v>12.3</c:v>
                </c:pt>
                <c:pt idx="6">
                  <c:v>15</c:v>
                </c:pt>
                <c:pt idx="7">
                  <c:v>18.3</c:v>
                </c:pt>
                <c:pt idx="8">
                  <c:v>20.100000000000001</c:v>
                </c:pt>
                <c:pt idx="9">
                  <c:v>21</c:v>
                </c:pt>
                <c:pt idx="10">
                  <c:v>21.9</c:v>
                </c:pt>
                <c:pt idx="11">
                  <c:v>22.8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35296"/>
        <c:axId val="43302208"/>
      </c:lineChart>
      <c:catAx>
        <c:axId val="9893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3302208"/>
        <c:crosses val="autoZero"/>
        <c:auto val="1"/>
        <c:lblAlgn val="ctr"/>
        <c:lblOffset val="100"/>
        <c:noMultiLvlLbl val="0"/>
      </c:catAx>
      <c:valAx>
        <c:axId val="433022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dirty="0" smtClean="0"/>
                  <a:t>Рубли</a:t>
                </a:r>
                <a:endParaRPr lang="ru-RU" sz="10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8935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Тариф по водоотведению в среднем по РФ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Лист1!$B$24</c:f>
              <c:strCache>
                <c:ptCount val="1"/>
                <c:pt idx="0">
                  <c:v>Население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pPr>
              <a:ln>
                <a:solidFill>
                  <a:srgbClr val="00B0F0"/>
                </a:solidFill>
              </a:ln>
            </c:spPr>
          </c:marker>
          <c:cat>
            <c:numRef>
              <c:f>Лист1!$A$25:$A$36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Лист1!$B$25:$B$36</c:f>
              <c:numCache>
                <c:formatCode>General</c:formatCode>
                <c:ptCount val="12"/>
                <c:pt idx="0">
                  <c:v>1.2</c:v>
                </c:pt>
                <c:pt idx="1">
                  <c:v>1.5</c:v>
                </c:pt>
                <c:pt idx="2">
                  <c:v>2.4</c:v>
                </c:pt>
                <c:pt idx="3">
                  <c:v>3.3</c:v>
                </c:pt>
                <c:pt idx="4">
                  <c:v>4.5</c:v>
                </c:pt>
                <c:pt idx="5">
                  <c:v>6.3</c:v>
                </c:pt>
                <c:pt idx="6">
                  <c:v>8.1000000000000014</c:v>
                </c:pt>
                <c:pt idx="7">
                  <c:v>10.200000000000001</c:v>
                </c:pt>
                <c:pt idx="8">
                  <c:v>12.3</c:v>
                </c:pt>
                <c:pt idx="9">
                  <c:v>14.1</c:v>
                </c:pt>
                <c:pt idx="10">
                  <c:v>15.3</c:v>
                </c:pt>
                <c:pt idx="11">
                  <c:v>17.099999999999987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Лист1!$C$24</c:f>
              <c:strCache>
                <c:ptCount val="1"/>
                <c:pt idx="0">
                  <c:v>ЭОТ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cat>
            <c:numRef>
              <c:f>Лист1!$A$25:$A$36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Лист1!$C$25:$C$36</c:f>
              <c:numCache>
                <c:formatCode>General</c:formatCode>
                <c:ptCount val="12"/>
                <c:pt idx="0">
                  <c:v>2.1</c:v>
                </c:pt>
                <c:pt idx="1">
                  <c:v>2.6999999999999997</c:v>
                </c:pt>
                <c:pt idx="2">
                  <c:v>3.5999999999999988</c:v>
                </c:pt>
                <c:pt idx="3">
                  <c:v>4.5</c:v>
                </c:pt>
                <c:pt idx="4">
                  <c:v>5.7</c:v>
                </c:pt>
                <c:pt idx="5">
                  <c:v>7.1999999999999975</c:v>
                </c:pt>
                <c:pt idx="6">
                  <c:v>8.7000000000000011</c:v>
                </c:pt>
                <c:pt idx="7">
                  <c:v>10.8</c:v>
                </c:pt>
                <c:pt idx="8">
                  <c:v>12.6</c:v>
                </c:pt>
                <c:pt idx="9">
                  <c:v>14.400000000000002</c:v>
                </c:pt>
                <c:pt idx="10">
                  <c:v>15.600000000000001</c:v>
                </c:pt>
                <c:pt idx="11">
                  <c:v>17.099999999999987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Лист1!$D$24</c:f>
              <c:strCache>
                <c:ptCount val="1"/>
                <c:pt idx="0">
                  <c:v>Прочие</c:v>
                </c:pt>
              </c:strCache>
            </c:strRef>
          </c:tx>
          <c:spPr>
            <a:ln>
              <a:solidFill>
                <a:srgbClr val="FF6699"/>
              </a:solidFill>
            </a:ln>
          </c:spPr>
          <c:marker>
            <c:spPr>
              <a:ln>
                <a:solidFill>
                  <a:srgbClr val="FF6699"/>
                </a:solidFill>
              </a:ln>
            </c:spPr>
          </c:marker>
          <c:cat>
            <c:numRef>
              <c:f>Лист1!$A$25:$A$36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Лист1!$D$25:$D$36</c:f>
              <c:numCache>
                <c:formatCode>General</c:formatCode>
                <c:ptCount val="12"/>
                <c:pt idx="0">
                  <c:v>4.2</c:v>
                </c:pt>
                <c:pt idx="1">
                  <c:v>5.3999999999999995</c:v>
                </c:pt>
                <c:pt idx="2">
                  <c:v>7.8000000000000007</c:v>
                </c:pt>
                <c:pt idx="3">
                  <c:v>8.7000000000000011</c:v>
                </c:pt>
                <c:pt idx="4">
                  <c:v>9.6</c:v>
                </c:pt>
                <c:pt idx="5">
                  <c:v>10.5</c:v>
                </c:pt>
                <c:pt idx="6">
                  <c:v>12</c:v>
                </c:pt>
                <c:pt idx="7">
                  <c:v>12.9</c:v>
                </c:pt>
                <c:pt idx="8">
                  <c:v>13.5</c:v>
                </c:pt>
                <c:pt idx="9">
                  <c:v>14.7</c:v>
                </c:pt>
                <c:pt idx="10">
                  <c:v>15.9</c:v>
                </c:pt>
                <c:pt idx="11">
                  <c:v>17.099999999999987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98112"/>
        <c:axId val="79598656"/>
      </c:lineChart>
      <c:catAx>
        <c:axId val="9109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9598656"/>
        <c:crosses val="autoZero"/>
        <c:auto val="1"/>
        <c:lblAlgn val="ctr"/>
        <c:lblOffset val="100"/>
        <c:noMultiLvlLbl val="0"/>
      </c:catAx>
      <c:valAx>
        <c:axId val="79598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Рубли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10981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Водопотребление</c:v>
                </c:pt>
              </c:strCache>
            </c:strRef>
          </c:tx>
          <c:spPr>
            <a:ln>
              <a:solidFill>
                <a:srgbClr val="6580F1"/>
              </a:solidFill>
            </a:ln>
          </c:spPr>
          <c:marker>
            <c:spPr>
              <a:ln>
                <a:solidFill>
                  <a:srgbClr val="6580F1"/>
                </a:solidFill>
              </a:ln>
            </c:spPr>
          </c:marke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2007</c:v>
                </c:pt>
                <c:pt idx="5">
                  <c:v>2009</c:v>
                </c:pt>
                <c:pt idx="6">
                  <c:v>2012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96152</c:v>
                </c:pt>
                <c:pt idx="1">
                  <c:v>75780</c:v>
                </c:pt>
                <c:pt idx="2">
                  <c:v>66924</c:v>
                </c:pt>
                <c:pt idx="3">
                  <c:v>62153</c:v>
                </c:pt>
                <c:pt idx="4">
                  <c:v>62506</c:v>
                </c:pt>
                <c:pt idx="5">
                  <c:v>57677</c:v>
                </c:pt>
                <c:pt idx="6">
                  <c:v>14824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88576"/>
        <c:axId val="90905344"/>
      </c:lineChart>
      <c:catAx>
        <c:axId val="99288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Годы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905344"/>
        <c:crosses val="autoZero"/>
        <c:auto val="1"/>
        <c:lblAlgn val="ctr"/>
        <c:lblOffset val="100"/>
        <c:noMultiLvlLbl val="0"/>
      </c:catAx>
      <c:valAx>
        <c:axId val="90905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800" b="1" i="0" u="none" strike="noStrike" baseline="0" dirty="0" smtClean="0"/>
                  <a:t>Млн. м</a:t>
                </a:r>
                <a:r>
                  <a:rPr lang="ru-RU" sz="1800" b="1" i="0" u="none" strike="noStrike" baseline="30000" dirty="0" smtClean="0"/>
                  <a:t>3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288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Удельная выручка, р./чел.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431</c:v>
                </c:pt>
                <c:pt idx="1">
                  <c:v>520</c:v>
                </c:pt>
                <c:pt idx="2">
                  <c:v>577</c:v>
                </c:pt>
                <c:pt idx="3">
                  <c:v>584</c:v>
                </c:pt>
                <c:pt idx="4">
                  <c:v>591</c:v>
                </c:pt>
                <c:pt idx="5">
                  <c:v>1081</c:v>
                </c:pt>
                <c:pt idx="6">
                  <c:v>1143</c:v>
                </c:pt>
                <c:pt idx="7">
                  <c:v>1498</c:v>
                </c:pt>
              </c:numCache>
            </c:numRef>
          </c:cat>
          <c:val>
            <c:numRef>
              <c:f>Лист1!$B$2:$B$9</c:f>
              <c:numCache>
                <c:formatCode>0.00</c:formatCode>
                <c:ptCount val="8"/>
                <c:pt idx="0">
                  <c:v>1506.17891077636</c:v>
                </c:pt>
                <c:pt idx="1">
                  <c:v>2245.7153831380842</c:v>
                </c:pt>
                <c:pt idx="2">
                  <c:v>984.98243914254567</c:v>
                </c:pt>
                <c:pt idx="3">
                  <c:v>5507.4719534493106</c:v>
                </c:pt>
                <c:pt idx="4">
                  <c:v>2861.383828169649</c:v>
                </c:pt>
                <c:pt idx="5">
                  <c:v>2111.1651589777925</c:v>
                </c:pt>
                <c:pt idx="6">
                  <c:v>2493.3103795679422</c:v>
                </c:pt>
                <c:pt idx="7">
                  <c:v>2411.6574522606602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Удельная себестоимость, р./чел.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431</c:v>
                </c:pt>
                <c:pt idx="1">
                  <c:v>520</c:v>
                </c:pt>
                <c:pt idx="2">
                  <c:v>577</c:v>
                </c:pt>
                <c:pt idx="3">
                  <c:v>584</c:v>
                </c:pt>
                <c:pt idx="4">
                  <c:v>591</c:v>
                </c:pt>
                <c:pt idx="5">
                  <c:v>1081</c:v>
                </c:pt>
                <c:pt idx="6">
                  <c:v>1143</c:v>
                </c:pt>
                <c:pt idx="7">
                  <c:v>1498</c:v>
                </c:pt>
              </c:numCache>
            </c:numRef>
          </c:cat>
          <c:val>
            <c:numRef>
              <c:f>Лист1!$C$2:$C$9</c:f>
              <c:numCache>
                <c:formatCode>0.00</c:formatCode>
                <c:ptCount val="8"/>
                <c:pt idx="0">
                  <c:v>1587.4602711471625</c:v>
                </c:pt>
                <c:pt idx="1">
                  <c:v>2221.7342039562127</c:v>
                </c:pt>
                <c:pt idx="2">
                  <c:v>1041.3969099811429</c:v>
                </c:pt>
                <c:pt idx="3">
                  <c:v>4112.5916740357179</c:v>
                </c:pt>
                <c:pt idx="4">
                  <c:v>2710.4674875797718</c:v>
                </c:pt>
                <c:pt idx="5">
                  <c:v>2095.2941611658025</c:v>
                </c:pt>
                <c:pt idx="6">
                  <c:v>2345.545179621814</c:v>
                </c:pt>
                <c:pt idx="7">
                  <c:v>1973.6964122859024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Удельная прибыль, р./чел.</c:v>
                </c:pt>
              </c:strCache>
            </c:strRef>
          </c:tx>
          <c:spPr>
            <a:solidFill>
              <a:srgbClr val="F28EB9"/>
            </a:solidFill>
          </c:spPr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431</c:v>
                </c:pt>
                <c:pt idx="1">
                  <c:v>520</c:v>
                </c:pt>
                <c:pt idx="2">
                  <c:v>577</c:v>
                </c:pt>
                <c:pt idx="3">
                  <c:v>584</c:v>
                </c:pt>
                <c:pt idx="4">
                  <c:v>591</c:v>
                </c:pt>
                <c:pt idx="5">
                  <c:v>1081</c:v>
                </c:pt>
                <c:pt idx="6">
                  <c:v>1143</c:v>
                </c:pt>
                <c:pt idx="7">
                  <c:v>1498</c:v>
                </c:pt>
              </c:numCache>
            </c:numRef>
          </c:cat>
          <c:val>
            <c:numRef>
              <c:f>Лист1!$D$2:$D$9</c:f>
              <c:numCache>
                <c:formatCode>0</c:formatCode>
                <c:ptCount val="8"/>
                <c:pt idx="0">
                  <c:v>-76.628736964078684</c:v>
                </c:pt>
                <c:pt idx="1">
                  <c:v>-132.16439408488557</c:v>
                </c:pt>
                <c:pt idx="2">
                  <c:v>-213.34452153151435</c:v>
                </c:pt>
                <c:pt idx="3">
                  <c:v>704.57177163206325</c:v>
                </c:pt>
                <c:pt idx="4" formatCode="0.00">
                  <c:v>4.396540936869048</c:v>
                </c:pt>
                <c:pt idx="5">
                  <c:v>-288.99260736156606</c:v>
                </c:pt>
                <c:pt idx="6">
                  <c:v>11.934850252479759</c:v>
                </c:pt>
                <c:pt idx="7">
                  <c:v>166.41237263338095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107520"/>
        <c:axId val="99394112"/>
      </c:barChart>
      <c:catAx>
        <c:axId val="120107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 dirty="0" smtClean="0"/>
                  <a:t>Численность населения, тыс. чел.</a:t>
                </a:r>
                <a:endParaRPr lang="ru-RU" sz="1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9394112"/>
        <c:crosses val="autoZero"/>
        <c:auto val="1"/>
        <c:lblAlgn val="ctr"/>
        <c:lblOffset val="100"/>
        <c:noMultiLvlLbl val="0"/>
      </c:catAx>
      <c:valAx>
        <c:axId val="99394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dirty="0" smtClean="0"/>
                  <a:t>Рубли</a:t>
                </a:r>
                <a:endParaRPr lang="ru-RU" sz="1000" dirty="0"/>
              </a:p>
            </c:rich>
          </c:tx>
          <c:layout>
            <c:manualLayout>
              <c:xMode val="edge"/>
              <c:yMode val="edge"/>
              <c:x val="1.2345679012345692E-2"/>
              <c:y val="0.3622011492360852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201075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Удельная выручка, р./чел.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80</c:v>
                </c:pt>
                <c:pt idx="1">
                  <c:v>83</c:v>
                </c:pt>
                <c:pt idx="2">
                  <c:v>93</c:v>
                </c:pt>
                <c:pt idx="3">
                  <c:v>93</c:v>
                </c:pt>
                <c:pt idx="4">
                  <c:v>104</c:v>
                </c:pt>
                <c:pt idx="5">
                  <c:v>307</c:v>
                </c:pt>
                <c:pt idx="6">
                  <c:v>402</c:v>
                </c:pt>
                <c:pt idx="7">
                  <c:v>415</c:v>
                </c:pt>
                <c:pt idx="8">
                  <c:v>447</c:v>
                </c:pt>
                <c:pt idx="9">
                  <c:v>501</c:v>
                </c:pt>
              </c:numCache>
            </c:numRef>
          </c:cat>
          <c:val>
            <c:numRef>
              <c:f>Лист1!$B$2:$B$11</c:f>
              <c:numCache>
                <c:formatCode>0.00</c:formatCode>
                <c:ptCount val="10"/>
                <c:pt idx="0">
                  <c:v>2299.678871213715</c:v>
                </c:pt>
                <c:pt idx="1">
                  <c:v>1825.1551036634582</c:v>
                </c:pt>
                <c:pt idx="2">
                  <c:v>2103.7741935483905</c:v>
                </c:pt>
                <c:pt idx="3">
                  <c:v>3225.5296737175645</c:v>
                </c:pt>
                <c:pt idx="4">
                  <c:v>2465.2194656488537</c:v>
                </c:pt>
                <c:pt idx="5">
                  <c:v>2566.2833480680197</c:v>
                </c:pt>
                <c:pt idx="6">
                  <c:v>3146.9257511795408</c:v>
                </c:pt>
                <c:pt idx="7" formatCode="General">
                  <c:v>2006.4210779595765</c:v>
                </c:pt>
                <c:pt idx="8">
                  <c:v>1723.456172741664</c:v>
                </c:pt>
                <c:pt idx="9">
                  <c:v>2127.1947941547983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Удельная себестоимость, р./чел.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80</c:v>
                </c:pt>
                <c:pt idx="1">
                  <c:v>83</c:v>
                </c:pt>
                <c:pt idx="2">
                  <c:v>93</c:v>
                </c:pt>
                <c:pt idx="3">
                  <c:v>93</c:v>
                </c:pt>
                <c:pt idx="4">
                  <c:v>104</c:v>
                </c:pt>
                <c:pt idx="5">
                  <c:v>307</c:v>
                </c:pt>
                <c:pt idx="6">
                  <c:v>402</c:v>
                </c:pt>
                <c:pt idx="7">
                  <c:v>415</c:v>
                </c:pt>
                <c:pt idx="8">
                  <c:v>447</c:v>
                </c:pt>
                <c:pt idx="9">
                  <c:v>501</c:v>
                </c:pt>
              </c:numCache>
            </c:numRef>
          </c:cat>
          <c:val>
            <c:numRef>
              <c:f>Лист1!$C$2:$C$11</c:f>
              <c:numCache>
                <c:formatCode>0.00</c:formatCode>
                <c:ptCount val="10"/>
                <c:pt idx="0">
                  <c:v>2216.718534958402</c:v>
                </c:pt>
                <c:pt idx="1">
                  <c:v>1636.2249876519409</c:v>
                </c:pt>
                <c:pt idx="2">
                  <c:v>1869.6666666666667</c:v>
                </c:pt>
                <c:pt idx="3">
                  <c:v>3171.4286631840341</c:v>
                </c:pt>
                <c:pt idx="4">
                  <c:v>1659.1507633587787</c:v>
                </c:pt>
                <c:pt idx="5">
                  <c:v>2275.2775755369512</c:v>
                </c:pt>
                <c:pt idx="6">
                  <c:v>2800.1514775266946</c:v>
                </c:pt>
                <c:pt idx="7">
                  <c:v>1878.5050529355151</c:v>
                </c:pt>
                <c:pt idx="8">
                  <c:v>1393.1582907112509</c:v>
                </c:pt>
                <c:pt idx="9">
                  <c:v>2063.2392058731402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Удельная прибыль, р./чел.</c:v>
                </c:pt>
              </c:strCache>
            </c:strRef>
          </c:tx>
          <c:spPr>
            <a:solidFill>
              <a:srgbClr val="F28EB9"/>
            </a:solidFill>
          </c:spPr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80</c:v>
                </c:pt>
                <c:pt idx="1">
                  <c:v>83</c:v>
                </c:pt>
                <c:pt idx="2">
                  <c:v>93</c:v>
                </c:pt>
                <c:pt idx="3">
                  <c:v>93</c:v>
                </c:pt>
                <c:pt idx="4">
                  <c:v>104</c:v>
                </c:pt>
                <c:pt idx="5">
                  <c:v>307</c:v>
                </c:pt>
                <c:pt idx="6">
                  <c:v>402</c:v>
                </c:pt>
                <c:pt idx="7">
                  <c:v>415</c:v>
                </c:pt>
                <c:pt idx="8">
                  <c:v>447</c:v>
                </c:pt>
                <c:pt idx="9">
                  <c:v>501</c:v>
                </c:pt>
              </c:numCache>
            </c:numRef>
          </c:cat>
          <c:val>
            <c:numRef>
              <c:f>Лист1!$D$2:$D$11</c:f>
              <c:numCache>
                <c:formatCode>0.00</c:formatCode>
                <c:ptCount val="10"/>
                <c:pt idx="0">
                  <c:v>7.2284973900536924</c:v>
                </c:pt>
                <c:pt idx="1">
                  <c:v>-63.800310809671238</c:v>
                </c:pt>
                <c:pt idx="2">
                  <c:v>124.29032258064522</c:v>
                </c:pt>
                <c:pt idx="3">
                  <c:v>22.472595700950588</c:v>
                </c:pt>
                <c:pt idx="4">
                  <c:v>200.03816793893148</c:v>
                </c:pt>
                <c:pt idx="5">
                  <c:v>30.881091060377553</c:v>
                </c:pt>
                <c:pt idx="6">
                  <c:v>40.722622299478573</c:v>
                </c:pt>
                <c:pt idx="7">
                  <c:v>127.91602502406168</c:v>
                </c:pt>
                <c:pt idx="8">
                  <c:v>145.51190032348876</c:v>
                </c:pt>
                <c:pt idx="9">
                  <c:v>47.504734309928182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40512"/>
        <c:axId val="99398144"/>
      </c:barChart>
      <c:catAx>
        <c:axId val="119040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 dirty="0" smtClean="0"/>
                  <a:t>Численность населения, тыс. чел.</a:t>
                </a:r>
                <a:endParaRPr lang="ru-RU" sz="1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9398144"/>
        <c:crosses val="autoZero"/>
        <c:auto val="1"/>
        <c:lblAlgn val="ctr"/>
        <c:lblOffset val="100"/>
        <c:tickLblSkip val="1"/>
        <c:tickMarkSkip val="100"/>
        <c:noMultiLvlLbl val="0"/>
      </c:catAx>
      <c:valAx>
        <c:axId val="99398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dirty="0" smtClean="0"/>
                  <a:t>Рубли</a:t>
                </a:r>
                <a:endParaRPr lang="ru-RU" sz="1000" dirty="0"/>
              </a:p>
            </c:rich>
          </c:tx>
          <c:layout>
            <c:manualLayout>
              <c:xMode val="edge"/>
              <c:yMode val="edge"/>
              <c:x val="1.0802469135802488E-2"/>
              <c:y val="0.3092561737689861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9040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Удельная выручка,тыс. р./чел.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81</c:v>
                </c:pt>
                <c:pt idx="1">
                  <c:v>179</c:v>
                </c:pt>
                <c:pt idx="2">
                  <c:v>235</c:v>
                </c:pt>
                <c:pt idx="3">
                  <c:v>304</c:v>
                </c:pt>
                <c:pt idx="4">
                  <c:v>307</c:v>
                </c:pt>
              </c:numCache>
            </c:numRef>
          </c:cat>
          <c:val>
            <c:numRef>
              <c:f>Лист1!$B$2:$B$6</c:f>
              <c:numCache>
                <c:formatCode>0.00</c:formatCode>
                <c:ptCount val="5"/>
                <c:pt idx="0">
                  <c:v>4700</c:v>
                </c:pt>
                <c:pt idx="1">
                  <c:v>4300</c:v>
                </c:pt>
                <c:pt idx="2">
                  <c:v>3455.8096389028365</c:v>
                </c:pt>
                <c:pt idx="3">
                  <c:v>3900</c:v>
                </c:pt>
                <c:pt idx="4">
                  <c:v>2566.2833480680197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Удельная себестоимость, тыс. р./чел.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81</c:v>
                </c:pt>
                <c:pt idx="1">
                  <c:v>179</c:v>
                </c:pt>
                <c:pt idx="2">
                  <c:v>235</c:v>
                </c:pt>
                <c:pt idx="3">
                  <c:v>304</c:v>
                </c:pt>
                <c:pt idx="4">
                  <c:v>307</c:v>
                </c:pt>
              </c:numCache>
            </c:numRef>
          </c:cat>
          <c:val>
            <c:numRef>
              <c:f>Лист1!$C$2:$C$6</c:f>
              <c:numCache>
                <c:formatCode>0.00</c:formatCode>
                <c:ptCount val="5"/>
                <c:pt idx="0" formatCode="0">
                  <c:v>4700</c:v>
                </c:pt>
                <c:pt idx="1">
                  <c:v>4200</c:v>
                </c:pt>
                <c:pt idx="2">
                  <c:v>2833.272341982758</c:v>
                </c:pt>
                <c:pt idx="3">
                  <c:v>3400</c:v>
                </c:pt>
                <c:pt idx="4">
                  <c:v>2275.2775755369512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Удельная прибыль, тыс. р./чел.</c:v>
                </c:pt>
              </c:strCache>
            </c:strRef>
          </c:tx>
          <c:spPr>
            <a:solidFill>
              <a:srgbClr val="FF66CC"/>
            </a:solidFill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81</c:v>
                </c:pt>
                <c:pt idx="1">
                  <c:v>179</c:v>
                </c:pt>
                <c:pt idx="2">
                  <c:v>235</c:v>
                </c:pt>
                <c:pt idx="3">
                  <c:v>304</c:v>
                </c:pt>
                <c:pt idx="4">
                  <c:v>307</c:v>
                </c:pt>
              </c:numCache>
            </c:numRef>
          </c:cat>
          <c:val>
            <c:numRef>
              <c:f>Лист1!$D$2:$D$6</c:f>
              <c:numCache>
                <c:formatCode>0.00</c:formatCode>
                <c:ptCount val="5"/>
                <c:pt idx="0">
                  <c:v>-400</c:v>
                </c:pt>
                <c:pt idx="1">
                  <c:v>200</c:v>
                </c:pt>
                <c:pt idx="2">
                  <c:v>113.65241738508796</c:v>
                </c:pt>
                <c:pt idx="3">
                  <c:v>100</c:v>
                </c:pt>
                <c:pt idx="4">
                  <c:v>30.881091060377553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28864"/>
        <c:axId val="99400448"/>
      </c:barChart>
      <c:catAx>
        <c:axId val="121828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 dirty="0" smtClean="0"/>
                  <a:t>Численность населения, тыс. чел.</a:t>
                </a:r>
                <a:endParaRPr lang="ru-RU" sz="1000" dirty="0"/>
              </a:p>
            </c:rich>
          </c:tx>
          <c:layout>
            <c:manualLayout>
              <c:xMode val="edge"/>
              <c:yMode val="edge"/>
              <c:x val="0.24742405463205991"/>
              <c:y val="0.91687203607023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99400448"/>
        <c:crosses val="autoZero"/>
        <c:auto val="1"/>
        <c:lblAlgn val="ctr"/>
        <c:lblOffset val="100"/>
        <c:noMultiLvlLbl val="0"/>
      </c:catAx>
      <c:valAx>
        <c:axId val="99400448"/>
        <c:scaling>
          <c:orientation val="minMax"/>
          <c:max val="5000"/>
          <c:min val="-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dirty="0" smtClean="0"/>
                  <a:t>Рубли</a:t>
                </a:r>
                <a:endParaRPr lang="ru-RU" sz="1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21828864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621117902787494E-2"/>
          <c:y val="0.31481571492056493"/>
          <c:w val="0.65485325098872804"/>
          <c:h val="0.4438159017684907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бюджетной обеспеченности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strRef>
              <c:f>Лист1!$A$2:$A$6</c:f>
              <c:strCache>
                <c:ptCount val="5"/>
                <c:pt idx="0">
                  <c:v>Ханты-Мансийск</c:v>
                </c:pt>
                <c:pt idx="1">
                  <c:v>Мурманск</c:v>
                </c:pt>
                <c:pt idx="2">
                  <c:v>Сыктывкар</c:v>
                </c:pt>
                <c:pt idx="3">
                  <c:v>Якутск</c:v>
                </c:pt>
                <c:pt idx="4">
                  <c:v>П-Камчатский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2.61</c:v>
                </c:pt>
                <c:pt idx="1">
                  <c:v>0.88</c:v>
                </c:pt>
                <c:pt idx="2">
                  <c:v>0.85000000000000064</c:v>
                </c:pt>
                <c:pt idx="3">
                  <c:v>0.35000000000000031</c:v>
                </c:pt>
                <c:pt idx="4">
                  <c:v>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808000"/>
        <c:axId val="121930304"/>
      </c:lineChart>
      <c:catAx>
        <c:axId val="119808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21930304"/>
        <c:crosses val="autoZero"/>
        <c:auto val="1"/>
        <c:lblAlgn val="ctr"/>
        <c:lblOffset val="100"/>
        <c:noMultiLvlLbl val="0"/>
      </c:catAx>
      <c:valAx>
        <c:axId val="12193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9808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</cdr:x>
      <cdr:y>0.77959</cdr:y>
    </cdr:from>
    <cdr:to>
      <cdr:x>0.97999</cdr:x>
      <cdr:y>0.85914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3528392"/>
          <a:ext cx="72008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0.11375</cdr:x>
      <cdr:y>0.77959</cdr:y>
    </cdr:from>
    <cdr:to>
      <cdr:x>0.97999</cdr:x>
      <cdr:y>0.89096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36104" y="3528392"/>
          <a:ext cx="712879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dirty="0" smtClean="0"/>
            <a:t>Калининград      Астрахань        Махачкала        Хабаровск            Ярославль              Уфа              Челябинск        Новосибирск  </a:t>
          </a:r>
        </a:p>
        <a:p xmlns:a="http://schemas.openxmlformats.org/drawingml/2006/main">
          <a:r>
            <a:rPr lang="ru-RU" sz="800" dirty="0" smtClean="0"/>
            <a:t>   С-З ФО               ЮФО             </a:t>
          </a:r>
          <a:r>
            <a:rPr lang="ru-RU" sz="800" dirty="0" err="1" smtClean="0"/>
            <a:t>Сев-Кав</a:t>
          </a:r>
          <a:r>
            <a:rPr lang="ru-RU" sz="800" dirty="0" smtClean="0"/>
            <a:t> ФО  Дальневосточный ФО    ЦФО         Приволжский ФО  Уральский ФО  Сибирский ФО     </a:t>
          </a:r>
        </a:p>
        <a:p xmlns:a="http://schemas.openxmlformats.org/drawingml/2006/main">
          <a:endParaRPr lang="ru-RU" sz="800" dirty="0" smtClean="0"/>
        </a:p>
        <a:p xmlns:a="http://schemas.openxmlformats.org/drawingml/2006/main">
          <a:r>
            <a:rPr lang="ru-RU" sz="800" dirty="0" smtClean="0"/>
            <a:t>                                                                                   </a:t>
          </a:r>
          <a:endParaRPr lang="ru-RU" sz="800" dirty="0"/>
        </a:p>
        <a:p xmlns:a="http://schemas.openxmlformats.org/drawingml/2006/main">
          <a:r>
            <a:rPr lang="ru-RU" sz="800" dirty="0" smtClean="0"/>
            <a:t>                   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0.1225</cdr:x>
      <cdr:y>0.49321</cdr:y>
    </cdr:from>
    <cdr:to>
      <cdr:x>0.20125</cdr:x>
      <cdr:y>0.54094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08112" y="2232248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0.04773</cdr:y>
    </cdr:from>
    <cdr:to>
      <cdr:x>0.07875</cdr:x>
      <cdr:y>0.09546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216024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0.2275</cdr:x>
      <cdr:y>0.41366</cdr:y>
    </cdr:from>
    <cdr:to>
      <cdr:x>0.2975</cdr:x>
      <cdr:y>0.46139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872208" y="1872208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0.3325</cdr:x>
      <cdr:y>0.55685</cdr:y>
    </cdr:from>
    <cdr:to>
      <cdr:x>0.40249</cdr:x>
      <cdr:y>0.60458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736304" y="2520280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 ОАО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0.44624</cdr:x>
      <cdr:y>0.03182</cdr:y>
    </cdr:from>
    <cdr:to>
      <cdr:x>0.51624</cdr:x>
      <cdr:y>0.07955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672408" y="144016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 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0.55999</cdr:x>
      <cdr:y>0.35002</cdr:y>
    </cdr:from>
    <cdr:to>
      <cdr:x>0.62999</cdr:x>
      <cdr:y>0.39775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608512" y="1584176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0.55124</cdr:x>
      <cdr:y>0.33411</cdr:y>
    </cdr:from>
    <cdr:to>
      <cdr:x>0.62124</cdr:x>
      <cdr:y>0.39775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536504" y="151216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ОАО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0.66499</cdr:x>
      <cdr:y>0.41366</cdr:y>
    </cdr:from>
    <cdr:to>
      <cdr:x>0.73499</cdr:x>
      <cdr:y>0.4773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472608" y="187220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0.77874</cdr:x>
      <cdr:y>0.38184</cdr:y>
    </cdr:from>
    <cdr:to>
      <cdr:x>0.84874</cdr:x>
      <cdr:y>0.44548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408712" y="172819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0.88374</cdr:x>
      <cdr:y>0.39775</cdr:y>
    </cdr:from>
    <cdr:to>
      <cdr:x>0.95374</cdr:x>
      <cdr:y>0.44548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7272808" y="1800200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 МУП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0.09751</cdr:x>
      <cdr:y>0.80182</cdr:y>
    </cdr:from>
    <cdr:to>
      <cdr:x>0.98999</cdr:x>
      <cdr:y>0.86546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2432" y="3629000"/>
          <a:ext cx="734481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dirty="0" smtClean="0"/>
            <a:t>К-Чепецк         Азов            Гатчина          Клин           Обнинск       Мурманск     Ставрополь    Брянск        Чебоксары         Тула           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0.19375</cdr:x>
      <cdr:y>0.81773</cdr:y>
    </cdr:from>
    <cdr:to>
      <cdr:x>0.26375</cdr:x>
      <cdr:y>0.83364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94520" y="3701008"/>
          <a:ext cx="576064" cy="72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0.185</cdr:x>
      <cdr:y>0.80182</cdr:y>
    </cdr:from>
    <cdr:to>
      <cdr:x>0.29</cdr:x>
      <cdr:y>0.84955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22512" y="3629000"/>
          <a:ext cx="86409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0.815</cdr:x>
      <cdr:y>0.34043</cdr:y>
    </cdr:from>
    <cdr:to>
      <cdr:x>0.87624</cdr:x>
      <cdr:y>0.38816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07088" y="1540768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ОАО</a:t>
          </a:r>
          <a:endParaRPr lang="ru-RU" dirty="0"/>
        </a:p>
      </cdr:txBody>
    </cdr:sp>
  </cdr:relSizeAnchor>
  <cdr:relSizeAnchor xmlns:cdr="http://schemas.openxmlformats.org/drawingml/2006/chartDrawing">
    <cdr:from>
      <cdr:x>0.90249</cdr:x>
      <cdr:y>0.24497</cdr:y>
    </cdr:from>
    <cdr:to>
      <cdr:x>0.96374</cdr:x>
      <cdr:y>0.30861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427168" y="1108720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0.90249</cdr:x>
      <cdr:y>0.24497</cdr:y>
    </cdr:from>
    <cdr:to>
      <cdr:x>0.96374</cdr:x>
      <cdr:y>0.30861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427168" y="1108720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ОАО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0.19375</cdr:x>
      <cdr:y>0.32452</cdr:y>
    </cdr:from>
    <cdr:to>
      <cdr:x>0.26375</cdr:x>
      <cdr:y>0.37225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94520" y="1468760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ОАО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0.10626</cdr:x>
      <cdr:y>0.22906</cdr:y>
    </cdr:from>
    <cdr:to>
      <cdr:x>0.1675</cdr:x>
      <cdr:y>0.2927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874440" y="1036712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0.28125</cdr:x>
      <cdr:y>0.26088</cdr:y>
    </cdr:from>
    <cdr:to>
      <cdr:x>0.3425</cdr:x>
      <cdr:y>0.30861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314600" y="1180728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0.06125</cdr:x>
      <cdr:y>0.04773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0" y="0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endParaRPr lang="ru-RU" sz="1100" dirty="0" smtClean="0"/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0.36875</cdr:x>
      <cdr:y>0.03814</cdr:y>
    </cdr:from>
    <cdr:to>
      <cdr:x>0.43</cdr:x>
      <cdr:y>0.08587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034680" y="172616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0.4475</cdr:x>
      <cdr:y>0.18133</cdr:y>
    </cdr:from>
    <cdr:to>
      <cdr:x>0.50875</cdr:x>
      <cdr:y>0.22906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3682752" y="820688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0.54375</cdr:x>
      <cdr:y>0.16542</cdr:y>
    </cdr:from>
    <cdr:to>
      <cdr:x>0.61375</cdr:x>
      <cdr:y>0.21315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474840" y="748680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ГОУП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0.63125</cdr:x>
      <cdr:y>0.05405</cdr:y>
    </cdr:from>
    <cdr:to>
      <cdr:x>0.6925</cdr:x>
      <cdr:y>0.10178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194920" y="244624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0.7275</cdr:x>
      <cdr:y>0.2927</cdr:y>
    </cdr:from>
    <cdr:to>
      <cdr:x>0.78875</cdr:x>
      <cdr:y>0.34043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5987008" y="1324744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Verdana"/>
            </a:defRPr>
          </a:lvl1pPr>
          <a:lvl2pPr marL="457200" indent="0">
            <a:defRPr sz="1100">
              <a:latin typeface="Verdana"/>
            </a:defRPr>
          </a:lvl2pPr>
          <a:lvl3pPr marL="914400" indent="0">
            <a:defRPr sz="1100">
              <a:latin typeface="Verdana"/>
            </a:defRPr>
          </a:lvl3pPr>
          <a:lvl4pPr marL="1371600" indent="0">
            <a:defRPr sz="1100">
              <a:latin typeface="Verdana"/>
            </a:defRPr>
          </a:lvl4pPr>
          <a:lvl5pPr marL="1828800" indent="0">
            <a:defRPr sz="1100">
              <a:latin typeface="Verdana"/>
            </a:defRPr>
          </a:lvl5pPr>
          <a:lvl6pPr marL="2286000" indent="0">
            <a:defRPr sz="1100">
              <a:latin typeface="Verdana"/>
            </a:defRPr>
          </a:lvl6pPr>
          <a:lvl7pPr marL="2743200" indent="0">
            <a:defRPr sz="1100">
              <a:latin typeface="Verdana"/>
            </a:defRPr>
          </a:lvl7pPr>
          <a:lvl8pPr marL="3200400" indent="0">
            <a:defRPr sz="1100">
              <a:latin typeface="Verdana"/>
            </a:defRPr>
          </a:lvl8pPr>
          <a:lvl9pPr marL="3657600" indent="0">
            <a:defRPr sz="1100">
              <a:latin typeface="Verdana"/>
            </a:defRPr>
          </a:lvl9pPr>
        </a:lstStyle>
        <a:p xmlns:a="http://schemas.openxmlformats.org/drawingml/2006/main">
          <a:r>
            <a:rPr lang="ru-RU" sz="1100" dirty="0" smtClean="0"/>
            <a:t>МУП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0.10626</cdr:x>
      <cdr:y>0.80768</cdr:y>
    </cdr:from>
    <cdr:to>
      <cdr:x>0.71</cdr:x>
      <cdr:y>0.97253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4440" y="2116831"/>
          <a:ext cx="496855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dirty="0" smtClean="0"/>
            <a:t>Ханты-Мансийск    </a:t>
          </a:r>
          <a:r>
            <a:rPr lang="ru-RU" sz="800" dirty="0" err="1" smtClean="0"/>
            <a:t>П-Камчатский</a:t>
          </a:r>
          <a:r>
            <a:rPr lang="ru-RU" sz="1100" dirty="0" smtClean="0"/>
            <a:t>       </a:t>
          </a:r>
          <a:r>
            <a:rPr lang="ru-RU" sz="800" dirty="0" smtClean="0"/>
            <a:t> Сыктывкар           Якутск                Мурманск </a:t>
          </a:r>
          <a:endParaRPr lang="ru-RU" sz="8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0.06125</cdr:x>
      <cdr:y>0.14471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0"/>
          <a:ext cx="504056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ru-RU" sz="1000" dirty="0" smtClean="0"/>
        </a:p>
        <a:p xmlns:a="http://schemas.openxmlformats.org/drawingml/2006/main">
          <a:endParaRPr lang="ru-RU" sz="1000" dirty="0"/>
        </a:p>
      </cdr:txBody>
    </cdr:sp>
  </cdr:relSizeAnchor>
  <cdr:relSizeAnchor xmlns:cdr="http://schemas.openxmlformats.org/drawingml/2006/chartDrawing">
    <cdr:from>
      <cdr:x>0.36</cdr:x>
      <cdr:y>0.11452</cdr:y>
    </cdr:from>
    <cdr:to>
      <cdr:x>0.42125</cdr:x>
      <cdr:y>0.21869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62672" y="316631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ОАО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0.4825</cdr:x>
      <cdr:y>0.11452</cdr:y>
    </cdr:from>
    <cdr:to>
      <cdr:x>0.5525</cdr:x>
      <cdr:y>0.21869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970784" y="316631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ОАО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22AAF8-C835-41ED-9ADD-A5AB6A02C255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296A97-CC2F-4E7C-96BE-BCFA3BA48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9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1403350" y="333375"/>
            <a:ext cx="63373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63525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684213" y="3716338"/>
            <a:ext cx="777557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EE54-88D2-41BD-BB24-CF99D3030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1D7B5-13FE-468C-84C0-A508E7008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9BC8-AF5D-4B56-8776-9679192C9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274638"/>
            <a:ext cx="56991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7D876-A7CF-49EC-AD73-0ECA06EE4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22E42-D162-4666-9346-EEC870135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3A07D-654A-4674-9999-7DFCC1E98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C2023-039F-4BED-9DBF-E3E6CF0E4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ACFFD-2651-421A-8229-870F18A83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ECB2E-3965-498A-8FE4-9645426B5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46FEB-6452-4434-A2FD-6F29D335A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9C33C-C559-465E-B5C3-8D36DC60A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C9729-14D2-49C1-8D4D-CFB99F154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 cstate="print">
            <a:lum bright="-2000"/>
          </a:blip>
          <a:srcRect/>
          <a:stretch>
            <a:fillRect/>
          </a:stretch>
        </p:blipFill>
        <p:spPr bwMode="auto">
          <a:xfrm>
            <a:off x="1403350" y="333375"/>
            <a:ext cx="63373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987675" y="274638"/>
            <a:ext cx="5699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A8793C-EC91-4DE4-BB1B-90AE941CC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0825" y="260350"/>
            <a:ext cx="263525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68313" y="6165850"/>
            <a:ext cx="820737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060848"/>
            <a:ext cx="7772400" cy="1827212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Необходимость реализации дифференцированного подхода к формированию тарифов предприятий ВКХ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1720" y="4797152"/>
            <a:ext cx="6878638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5013176"/>
            <a:ext cx="741682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2813" eaLnBrk="1" hangingPunct="1">
              <a:lnSpc>
                <a:spcPct val="80000"/>
              </a:lnSpc>
            </a:pPr>
            <a:r>
              <a:rPr lang="ru-RU" b="1" dirty="0" smtClean="0"/>
              <a:t>Довлатова Елена Владимировна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b="1" dirty="0" smtClean="0"/>
              <a:t>Исполнительный директор 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b="1" dirty="0" smtClean="0"/>
              <a:t> Российской ассоциации водоснабжения и водоотведения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Динамика изменения тарифов на услуги ВКХ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2332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67544" y="3717032"/>
          <a:ext cx="80648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74638"/>
            <a:ext cx="8219256" cy="490066"/>
          </a:xfrm>
        </p:spPr>
        <p:txBody>
          <a:bodyPr/>
          <a:lstStyle/>
          <a:p>
            <a:r>
              <a:rPr lang="ru-RU" sz="2400" dirty="0" smtClean="0">
                <a:solidFill>
                  <a:srgbClr val="0033CC"/>
                </a:solidFill>
              </a:rPr>
              <a:t>Показатели водопользования в России, </a:t>
            </a:r>
            <a:br>
              <a:rPr lang="ru-RU" sz="2400" dirty="0" smtClean="0">
                <a:solidFill>
                  <a:srgbClr val="0033CC"/>
                </a:solidFill>
              </a:rPr>
            </a:br>
            <a:r>
              <a:rPr lang="ru-RU" sz="2400" dirty="0" smtClean="0">
                <a:solidFill>
                  <a:srgbClr val="0033CC"/>
                </a:solidFill>
              </a:rPr>
              <a:t>млн. м</a:t>
            </a:r>
            <a:r>
              <a:rPr lang="ru-RU" sz="2400" baseline="30000" dirty="0" smtClean="0">
                <a:solidFill>
                  <a:srgbClr val="0033CC"/>
                </a:solidFill>
              </a:rPr>
              <a:t>3*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99592" y="1397000"/>
          <a:ext cx="741682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587727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* По данным общероссийского информационно-статистического сборника «Цены и тарифы»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198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Параметры анализа финансово-экономического состояния водоканалов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221088"/>
            <a:ext cx="7848872" cy="432048"/>
          </a:xfrm>
          <a:prstGeom prst="rect">
            <a:avLst/>
          </a:prstGeom>
          <a:solidFill>
            <a:srgbClr val="C59EE2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Федеральные округа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628800"/>
            <a:ext cx="3168352" cy="1296144"/>
          </a:xfrm>
          <a:prstGeom prst="rect">
            <a:avLst/>
          </a:prstGeom>
          <a:solidFill>
            <a:srgbClr val="F49AC7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Численность населения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211960" y="1700808"/>
            <a:ext cx="1008112" cy="360040"/>
          </a:xfrm>
          <a:prstGeom prst="chevron">
            <a:avLst/>
          </a:prstGeom>
          <a:solidFill>
            <a:srgbClr val="FFC5E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283968" y="2564904"/>
            <a:ext cx="1008112" cy="360040"/>
          </a:xfrm>
          <a:prstGeom prst="chevron">
            <a:avLst/>
          </a:prstGeom>
          <a:solidFill>
            <a:srgbClr val="FFC5E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52120" y="1556792"/>
            <a:ext cx="2520280" cy="576064"/>
          </a:xfrm>
          <a:prstGeom prst="roundRect">
            <a:avLst/>
          </a:prstGeom>
          <a:solidFill>
            <a:srgbClr val="F2CAAC"/>
          </a:solidFill>
          <a:ln>
            <a:solidFill>
              <a:srgbClr val="FCB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Крупные города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(300-500 тыс. чел.)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52120" y="2348880"/>
            <a:ext cx="2520280" cy="576064"/>
          </a:xfrm>
          <a:prstGeom prst="roundRect">
            <a:avLst/>
          </a:prstGeom>
          <a:solidFill>
            <a:srgbClr val="F2CAAC"/>
          </a:solidFill>
          <a:ln>
            <a:solidFill>
              <a:srgbClr val="FCB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Малые города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(менее 100 тыс. чел.)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373216"/>
            <a:ext cx="7848872" cy="432048"/>
          </a:xfrm>
          <a:prstGeom prst="rect">
            <a:avLst/>
          </a:prstGeom>
          <a:solidFill>
            <a:srgbClr val="E4D2F2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Уровень бюджетной обеспеченности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Критерии анализа и условия осуществления деятельности водоканалов России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424936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Критерии анализа (тыс. руб.</a:t>
            </a:r>
            <a:r>
              <a:rPr lang="en-US" sz="1200" b="1" dirty="0" smtClean="0">
                <a:solidFill>
                  <a:schemeClr val="bg1"/>
                </a:solidFill>
              </a:rPr>
              <a:t>/</a:t>
            </a:r>
            <a:r>
              <a:rPr lang="ru-RU" sz="1200" b="1" dirty="0" smtClean="0">
                <a:solidFill>
                  <a:schemeClr val="bg1"/>
                </a:solidFill>
              </a:rPr>
              <a:t>чел.)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060848"/>
            <a:ext cx="2160240" cy="360040"/>
          </a:xfrm>
          <a:prstGeom prst="rect">
            <a:avLst/>
          </a:prstGeom>
          <a:solidFill>
            <a:srgbClr val="C8B4F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Удельная выручка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060848"/>
            <a:ext cx="2160240" cy="360040"/>
          </a:xfrm>
          <a:prstGeom prst="rect">
            <a:avLst/>
          </a:prstGeom>
          <a:solidFill>
            <a:srgbClr val="C8B4F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Удельная себестоимость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060848"/>
            <a:ext cx="2160240" cy="360040"/>
          </a:xfrm>
          <a:prstGeom prst="rect">
            <a:avLst/>
          </a:prstGeom>
          <a:solidFill>
            <a:srgbClr val="C8B4F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Удельная прибыль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780928"/>
            <a:ext cx="8424936" cy="288032"/>
          </a:xfrm>
          <a:prstGeom prst="rect">
            <a:avLst/>
          </a:prstGeom>
          <a:solidFill>
            <a:srgbClr val="CA0676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Различия в условиях осуществления деятельности предприятий ВКХ России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3429000"/>
            <a:ext cx="4176464" cy="360040"/>
          </a:xfrm>
          <a:prstGeom prst="rect">
            <a:avLst/>
          </a:prstGeom>
          <a:solidFill>
            <a:srgbClr val="F9CFF9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20621"/>
                </a:solidFill>
              </a:rPr>
              <a:t>Обеспеченность водными ресурсами</a:t>
            </a:r>
            <a:endParaRPr lang="ru-RU" sz="1200" dirty="0">
              <a:solidFill>
                <a:srgbClr val="52062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51720" y="3933056"/>
            <a:ext cx="4176464" cy="360040"/>
          </a:xfrm>
          <a:prstGeom prst="rect">
            <a:avLst/>
          </a:prstGeom>
          <a:solidFill>
            <a:srgbClr val="F9CFF9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20621"/>
                </a:solidFill>
              </a:rPr>
              <a:t>Водные источники</a:t>
            </a:r>
            <a:endParaRPr lang="ru-RU" sz="1200" dirty="0">
              <a:solidFill>
                <a:srgbClr val="52062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4437112"/>
            <a:ext cx="4176464" cy="360040"/>
          </a:xfrm>
          <a:prstGeom prst="rect">
            <a:avLst/>
          </a:prstGeom>
          <a:solidFill>
            <a:srgbClr val="F9CFF9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20621"/>
                </a:solidFill>
              </a:rPr>
              <a:t>Рельеф</a:t>
            </a:r>
            <a:endParaRPr lang="ru-RU" sz="1200" dirty="0">
              <a:solidFill>
                <a:srgbClr val="52062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4941168"/>
            <a:ext cx="4176464" cy="360040"/>
          </a:xfrm>
          <a:prstGeom prst="rect">
            <a:avLst/>
          </a:prstGeom>
          <a:solidFill>
            <a:srgbClr val="F9CFF9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20621"/>
                </a:solidFill>
              </a:rPr>
              <a:t>Качество исходной воды</a:t>
            </a:r>
            <a:endParaRPr lang="ru-RU" sz="1200" dirty="0">
              <a:solidFill>
                <a:srgbClr val="52062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51720" y="5445224"/>
            <a:ext cx="4176464" cy="360040"/>
          </a:xfrm>
          <a:prstGeom prst="rect">
            <a:avLst/>
          </a:prstGeom>
          <a:solidFill>
            <a:srgbClr val="F9CFF9"/>
          </a:solidFill>
          <a:ln>
            <a:solidFill>
              <a:srgbClr val="9612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520621"/>
                </a:solidFill>
              </a:rPr>
              <a:t>Плотность населения</a:t>
            </a:r>
            <a:endParaRPr lang="ru-RU" sz="1200" dirty="0">
              <a:solidFill>
                <a:srgbClr val="5206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Удельные показатели выручки, себестоимости и прибыли по федеральным округам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Удельные показатели выручки, себестоимости и прибыли в зависимости от численности населения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Удельные показатели выручки, себестоимости и прибыли в зависимости от бюджетной обеспеченности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276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899592" y="3789040"/>
          <a:ext cx="77048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155679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МУП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170080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МУП</a:t>
            </a:r>
            <a:endParaRPr lang="ru-RU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227687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ГОУП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WW">
  <a:themeElements>
    <a:clrScheme name="RAW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WW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W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4160</TotalTime>
  <Words>261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RAWW</vt:lpstr>
      <vt:lpstr>Необходимость реализации дифференцированного подхода к формированию тарифов предприятий ВКХ</vt:lpstr>
      <vt:lpstr>Динамика изменения тарифов на услуги ВКХ</vt:lpstr>
      <vt:lpstr>Показатели водопользования в России,  млн. м3*</vt:lpstr>
      <vt:lpstr>Параметры анализа финансово-экономического состояния водоканалов</vt:lpstr>
      <vt:lpstr>Критерии анализа и условия осуществления деятельности водоканалов России</vt:lpstr>
      <vt:lpstr>Удельные показатели выручки, себестоимости и прибыли по федеральным округам </vt:lpstr>
      <vt:lpstr>Удельные показатели выручки, себестоимости и прибыли в зависимости от численности населения</vt:lpstr>
      <vt:lpstr>Удельные показатели выручки, себестоимости и прибыли в зависимости от бюджетной обеспеченности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развития в водной отрасли в РФ</dc:title>
  <dc:creator>Olga</dc:creator>
  <cp:lastModifiedBy>User</cp:lastModifiedBy>
  <cp:revision>394</cp:revision>
  <dcterms:created xsi:type="dcterms:W3CDTF">2010-07-13T05:05:52Z</dcterms:created>
  <dcterms:modified xsi:type="dcterms:W3CDTF">2013-10-18T08:10:18Z</dcterms:modified>
</cp:coreProperties>
</file>