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charts/chart3.xml" ContentType="application/vnd.openxmlformats-officedocument.drawingml.chart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272" r:id="rId3"/>
    <p:sldId id="296" r:id="rId4"/>
    <p:sldId id="298" r:id="rId5"/>
    <p:sldId id="271" r:id="rId6"/>
    <p:sldId id="284" r:id="rId7"/>
    <p:sldId id="259" r:id="rId8"/>
    <p:sldId id="281" r:id="rId9"/>
    <p:sldId id="292" r:id="rId10"/>
    <p:sldId id="295" r:id="rId11"/>
    <p:sldId id="297" r:id="rId12"/>
    <p:sldId id="293" r:id="rId13"/>
    <p:sldId id="294" r:id="rId14"/>
    <p:sldId id="287" r:id="rId15"/>
    <p:sldId id="299" r:id="rId16"/>
  </p:sldIdLst>
  <p:sldSz cx="9144000" cy="6858000" type="screen4x3"/>
  <p:notesSz cx="6669088" cy="97758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>
        <p:scale>
          <a:sx n="104" d="100"/>
          <a:sy n="104" d="100"/>
        </p:scale>
        <p:origin x="-826" y="3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hazov_IN\&#1056;&#1072;&#1073;&#1086;&#1095;&#1080;&#1081;%20&#1089;&#1090;&#1086;&#1083;\&#1055;&#1088;&#1077;&#1079;&#1077;&#1085;&#1090;&#1072;&#1094;&#1080;&#1103;_&#1060;&#1057;&#1058;_&#1080;&#1090;&#1086;&#1075;&#1080;\&#1055;&#1088;&#1086;%20&#1052;&#1086;&#1097;&#1085;&#1086;&#1089;&#1090;&#1080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1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1\Desktop\&#1053;&#1072;%20&#1087;&#1086;&#1088;&#1072;&#1073;&#1086;&#1090;&#1072;&#1090;&#1100;\6\&#1051;&#1080;&#1089;&#1090;%20Microsoft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832443677034848"/>
          <c:y val="2.4727164934349063E-2"/>
          <c:w val="0.64335112645930304"/>
          <c:h val="0.912773082917273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009900"/>
              </a:solidFill>
            </c:spPr>
          </c:dPt>
          <c:dPt>
            <c:idx val="1"/>
            <c:bubble3D val="0"/>
            <c:spPr>
              <a:solidFill>
                <a:srgbClr val="FF3300"/>
              </a:solidFill>
            </c:spPr>
          </c:dPt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30 (ПС)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0.27</c:v>
                </c:pt>
                <c:pt idx="1">
                  <c:v>0.73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832443677034848"/>
          <c:y val="2.4727164934349063E-2"/>
          <c:w val="0.64335112645930304"/>
          <c:h val="0.912773082917273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FF3300"/>
              </a:solidFill>
            </c:spPr>
          </c:dPt>
          <c:dPt>
            <c:idx val="2"/>
            <c:bubble3D val="0"/>
            <c:spPr>
              <a:solidFill>
                <a:srgbClr val="009900"/>
              </a:solidFill>
            </c:spPr>
          </c:dPt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30 (ПС)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</c:v>
                </c:pt>
                <c:pt idx="1">
                  <c:v>0.33</c:v>
                </c:pt>
                <c:pt idx="2">
                  <c:v>0.27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843333314739835"/>
          <c:y val="3.9081129256655814E-2"/>
          <c:w val="0.50397895842899021"/>
          <c:h val="0.785890136606243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'2'!$B$3</c:f>
              <c:strCache>
                <c:ptCount val="1"/>
                <c:pt idx="0">
                  <c:v>Мощность, учтенная при тарифом регулировании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800">
                    <a:latin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'2'!$A$4:$A$12</c:f>
              <c:strCache>
                <c:ptCount val="9"/>
                <c:pt idx="0">
                  <c:v>Кубаньэнерго</c:v>
                </c:pt>
                <c:pt idx="1">
                  <c:v>Ленэнерго</c:v>
                </c:pt>
                <c:pt idx="2">
                  <c:v>МРСК Сев.Зап.</c:v>
                </c:pt>
                <c:pt idx="3">
                  <c:v>МРСК Центра</c:v>
                </c:pt>
                <c:pt idx="4">
                  <c:v>МРСК Урала</c:v>
                </c:pt>
                <c:pt idx="5">
                  <c:v>МРСК ЦиП</c:v>
                </c:pt>
                <c:pt idx="6">
                  <c:v>МРСК Юга</c:v>
                </c:pt>
                <c:pt idx="7">
                  <c:v>МОЭСК</c:v>
                </c:pt>
                <c:pt idx="8">
                  <c:v>Тюменьэнерго</c:v>
                </c:pt>
              </c:strCache>
            </c:strRef>
          </c:cat>
          <c:val>
            <c:numRef>
              <c:f>'2'!$B$4:$B$12</c:f>
              <c:numCache>
                <c:formatCode>#,##0</c:formatCode>
                <c:ptCount val="9"/>
                <c:pt idx="0">
                  <c:v>3766.15</c:v>
                </c:pt>
                <c:pt idx="1">
                  <c:v>5085.9679999999998</c:v>
                </c:pt>
                <c:pt idx="2">
                  <c:v>1430.0920000000001</c:v>
                </c:pt>
                <c:pt idx="3">
                  <c:v>5747.825043463351</c:v>
                </c:pt>
                <c:pt idx="4">
                  <c:v>6315.3086137086057</c:v>
                </c:pt>
                <c:pt idx="5">
                  <c:v>4847.100032250145</c:v>
                </c:pt>
                <c:pt idx="6">
                  <c:v>1774.5854999999997</c:v>
                </c:pt>
                <c:pt idx="7">
                  <c:v>491.41800000000001</c:v>
                </c:pt>
                <c:pt idx="8">
                  <c:v>2858.0542552391667</c:v>
                </c:pt>
              </c:numCache>
            </c:numRef>
          </c:val>
        </c:ser>
        <c:ser>
          <c:idx val="2"/>
          <c:order val="1"/>
          <c:tx>
            <c:strRef>
              <c:f>'2'!$C$3</c:f>
              <c:strCache>
                <c:ptCount val="1"/>
                <c:pt idx="0">
                  <c:v>Мощность, учтенная в Балансе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800">
                    <a:latin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'2'!$A$4:$A$12</c:f>
              <c:strCache>
                <c:ptCount val="9"/>
                <c:pt idx="0">
                  <c:v>Кубаньэнерго</c:v>
                </c:pt>
                <c:pt idx="1">
                  <c:v>Ленэнерго</c:v>
                </c:pt>
                <c:pt idx="2">
                  <c:v>МРСК Сев.Зап.</c:v>
                </c:pt>
                <c:pt idx="3">
                  <c:v>МРСК Центра</c:v>
                </c:pt>
                <c:pt idx="4">
                  <c:v>МРСК Урала</c:v>
                </c:pt>
                <c:pt idx="5">
                  <c:v>МРСК ЦиП</c:v>
                </c:pt>
                <c:pt idx="6">
                  <c:v>МРСК Юга</c:v>
                </c:pt>
                <c:pt idx="7">
                  <c:v>МОЭСК</c:v>
                </c:pt>
                <c:pt idx="8">
                  <c:v>Тюменьэнерго</c:v>
                </c:pt>
              </c:strCache>
            </c:strRef>
          </c:cat>
          <c:val>
            <c:numRef>
              <c:f>'2'!$C$4:$C$12</c:f>
              <c:numCache>
                <c:formatCode>#,##0</c:formatCode>
                <c:ptCount val="9"/>
                <c:pt idx="0">
                  <c:v>2077.3912</c:v>
                </c:pt>
                <c:pt idx="1">
                  <c:v>5079.8639999999996</c:v>
                </c:pt>
                <c:pt idx="2">
                  <c:v>1540.6012999999998</c:v>
                </c:pt>
                <c:pt idx="3">
                  <c:v>4230.2440591693639</c:v>
                </c:pt>
                <c:pt idx="4">
                  <c:v>5992.1304411826477</c:v>
                </c:pt>
                <c:pt idx="5">
                  <c:v>4502.2900165422889</c:v>
                </c:pt>
                <c:pt idx="6">
                  <c:v>1451.6654999999996</c:v>
                </c:pt>
                <c:pt idx="7">
                  <c:v>496.44900000000001</c:v>
                </c:pt>
                <c:pt idx="8">
                  <c:v>2858.0970052391667</c:v>
                </c:pt>
              </c:numCache>
            </c:numRef>
          </c:val>
        </c:ser>
        <c:ser>
          <c:idx val="1"/>
          <c:order val="2"/>
          <c:tx>
            <c:strRef>
              <c:f>'2'!$D$3</c:f>
              <c:strCache>
                <c:ptCount val="1"/>
                <c:pt idx="0">
                  <c:v>Заявленная мощность потребителей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bg1">
                  <a:lumMod val="85000"/>
                </a:schemeClr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>
                    <a:latin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'2'!$A$4:$A$12</c:f>
              <c:strCache>
                <c:ptCount val="9"/>
                <c:pt idx="0">
                  <c:v>Кубаньэнерго</c:v>
                </c:pt>
                <c:pt idx="1">
                  <c:v>Ленэнерго</c:v>
                </c:pt>
                <c:pt idx="2">
                  <c:v>МРСК Сев.Зап.</c:v>
                </c:pt>
                <c:pt idx="3">
                  <c:v>МРСК Центра</c:v>
                </c:pt>
                <c:pt idx="4">
                  <c:v>МРСК Урала</c:v>
                </c:pt>
                <c:pt idx="5">
                  <c:v>МРСК ЦиП</c:v>
                </c:pt>
                <c:pt idx="6">
                  <c:v>МРСК Юга</c:v>
                </c:pt>
                <c:pt idx="7">
                  <c:v>МОЭСК</c:v>
                </c:pt>
                <c:pt idx="8">
                  <c:v>Тюменьэнерго</c:v>
                </c:pt>
              </c:strCache>
            </c:strRef>
          </c:cat>
          <c:val>
            <c:numRef>
              <c:f>'2'!$D$4:$D$12</c:f>
              <c:numCache>
                <c:formatCode>#,##0</c:formatCode>
                <c:ptCount val="9"/>
                <c:pt idx="0">
                  <c:v>2658.116</c:v>
                </c:pt>
                <c:pt idx="1">
                  <c:v>4833.2760833333332</c:v>
                </c:pt>
                <c:pt idx="2">
                  <c:v>1392.9963333333335</c:v>
                </c:pt>
                <c:pt idx="3">
                  <c:v>4015.5079838489232</c:v>
                </c:pt>
                <c:pt idx="4">
                  <c:v>5398.2745580215542</c:v>
                </c:pt>
                <c:pt idx="5">
                  <c:v>4576.6019500000002</c:v>
                </c:pt>
                <c:pt idx="6">
                  <c:v>1512.5889999999999</c:v>
                </c:pt>
                <c:pt idx="7">
                  <c:v>430.28199999999998</c:v>
                </c:pt>
                <c:pt idx="8">
                  <c:v>2608.1331666666665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5360896"/>
        <c:axId val="75374976"/>
      </c:barChart>
      <c:catAx>
        <c:axId val="7536089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800">
                <a:latin typeface="Tahoma" pitchFamily="34" charset="0"/>
                <a:cs typeface="Tahoma" pitchFamily="34" charset="0"/>
              </a:defRPr>
            </a:pPr>
            <a:endParaRPr lang="ru-RU"/>
          </a:p>
        </c:txPr>
        <c:crossAx val="75374976"/>
        <c:crosses val="autoZero"/>
        <c:auto val="1"/>
        <c:lblAlgn val="ctr"/>
        <c:lblOffset val="100"/>
        <c:noMultiLvlLbl val="0"/>
      </c:catAx>
      <c:valAx>
        <c:axId val="75374976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ru-RU" sz="800">
                    <a:latin typeface="Tahoma" pitchFamily="34" charset="0"/>
                    <a:cs typeface="Tahoma" pitchFamily="34" charset="0"/>
                  </a:rPr>
                  <a:t>МВт</a:t>
                </a:r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crossAx val="753608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9883965484706584E-2"/>
          <c:y val="0.89632078040632535"/>
          <c:w val="0.97116367669945236"/>
          <c:h val="0.10367921959367464"/>
        </c:manualLayout>
      </c:layout>
      <c:overlay val="0"/>
      <c:txPr>
        <a:bodyPr/>
        <a:lstStyle/>
        <a:p>
          <a:pPr>
            <a:defRPr sz="1100">
              <a:latin typeface="Tahoma" pitchFamily="34" charset="0"/>
              <a:cs typeface="Tahoma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'3 по потребителям'!$AO$81</c:f>
              <c:strCache>
                <c:ptCount val="1"/>
                <c:pt idx="0">
                  <c:v>всего по 2011 году</c:v>
                </c:pt>
              </c:strCache>
            </c:strRef>
          </c:tx>
          <c:spPr>
            <a:gradFill rotWithShape="1">
              <a:gsLst>
                <a:gs pos="0">
                  <a:srgbClr val="4F81BD">
                    <a:lumMod val="50000"/>
                  </a:srgbClr>
                </a:gs>
                <a:gs pos="51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lumMod val="50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'3 по потребителям'!$AN$82:$AN$93</c:f>
              <c:strCache>
                <c:ptCount val="12"/>
                <c:pt idx="0">
                  <c:v>Красноярскэнерго</c:v>
                </c:pt>
                <c:pt idx="1">
                  <c:v>Мариэнерго</c:v>
                </c:pt>
                <c:pt idx="2">
                  <c:v>Оренбургэнерго</c:v>
                </c:pt>
                <c:pt idx="3">
                  <c:v>Хакасэнерго</c:v>
                </c:pt>
                <c:pt idx="4">
                  <c:v>Тамбовэнерго</c:v>
                </c:pt>
                <c:pt idx="5">
                  <c:v>Томская РК</c:v>
                </c:pt>
                <c:pt idx="6">
                  <c:v>Ульяновские РС</c:v>
                </c:pt>
                <c:pt idx="7">
                  <c:v>Челябэнерго</c:v>
                </c:pt>
                <c:pt idx="8">
                  <c:v>Вологдаэнерго</c:v>
                </c:pt>
                <c:pt idx="9">
                  <c:v>Нижновэнерго</c:v>
                </c:pt>
                <c:pt idx="10">
                  <c:v>Курскэнерго</c:v>
                </c:pt>
                <c:pt idx="11">
                  <c:v>Читаэнерго</c:v>
                </c:pt>
              </c:strCache>
            </c:strRef>
          </c:cat>
          <c:val>
            <c:numRef>
              <c:f>'3 по потребителям'!$AO$82:$AO$93</c:f>
              <c:numCache>
                <c:formatCode>0%</c:formatCode>
                <c:ptCount val="12"/>
                <c:pt idx="0">
                  <c:v>0.13700685952895841</c:v>
                </c:pt>
                <c:pt idx="1">
                  <c:v>1.3254319397787215</c:v>
                </c:pt>
                <c:pt idx="2">
                  <c:v>0.89417999839210027</c:v>
                </c:pt>
                <c:pt idx="3">
                  <c:v>0.6746693084739257</c:v>
                </c:pt>
                <c:pt idx="4">
                  <c:v>0.59842234556953144</c:v>
                </c:pt>
                <c:pt idx="5">
                  <c:v>0.5310254805506297</c:v>
                </c:pt>
                <c:pt idx="6">
                  <c:v>0.5660130181357923</c:v>
                </c:pt>
                <c:pt idx="7">
                  <c:v>0.52055181024114072</c:v>
                </c:pt>
                <c:pt idx="8">
                  <c:v>0.50995338888932951</c:v>
                </c:pt>
                <c:pt idx="9">
                  <c:v>0.4215963085026937</c:v>
                </c:pt>
                <c:pt idx="10">
                  <c:v>0.5</c:v>
                </c:pt>
                <c:pt idx="11">
                  <c:v>5.3528627155552067E-2</c:v>
                </c:pt>
              </c:numCache>
            </c:numRef>
          </c:val>
        </c:ser>
        <c:ser>
          <c:idx val="1"/>
          <c:order val="1"/>
          <c:tx>
            <c:strRef>
              <c:f>'3 по потребителям'!$AP$81</c:f>
              <c:strCache>
                <c:ptCount val="1"/>
                <c:pt idx="0">
                  <c:v>договор с ФСК с 01.01.2011, выпадающие 10,6 млрд. рублей</c:v>
                </c:pt>
              </c:strCache>
            </c:strRef>
          </c:tx>
          <c:spPr>
            <a:pattFill prst="dkDnDiag">
              <a:fgClr>
                <a:srgbClr val="FF0000"/>
              </a:fgClr>
              <a:bgClr>
                <a:sysClr val="window" lastClr="FFFFFF"/>
              </a:bgClr>
            </a:patt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'3 по потребителям'!$AN$82:$AN$93</c:f>
              <c:strCache>
                <c:ptCount val="12"/>
                <c:pt idx="0">
                  <c:v>Красноярскэнерго</c:v>
                </c:pt>
                <c:pt idx="1">
                  <c:v>Мариэнерго</c:v>
                </c:pt>
                <c:pt idx="2">
                  <c:v>Оренбургэнерго</c:v>
                </c:pt>
                <c:pt idx="3">
                  <c:v>Хакасэнерго</c:v>
                </c:pt>
                <c:pt idx="4">
                  <c:v>Тамбовэнерго</c:v>
                </c:pt>
                <c:pt idx="5">
                  <c:v>Томская РК</c:v>
                </c:pt>
                <c:pt idx="6">
                  <c:v>Ульяновские РС</c:v>
                </c:pt>
                <c:pt idx="7">
                  <c:v>Челябэнерго</c:v>
                </c:pt>
                <c:pt idx="8">
                  <c:v>Вологдаэнерго</c:v>
                </c:pt>
                <c:pt idx="9">
                  <c:v>Нижновэнерго</c:v>
                </c:pt>
                <c:pt idx="10">
                  <c:v>Курскэнерго</c:v>
                </c:pt>
                <c:pt idx="11">
                  <c:v>Читаэнерго</c:v>
                </c:pt>
              </c:strCache>
            </c:strRef>
          </c:cat>
          <c:val>
            <c:numRef>
              <c:f>'3 по потребителям'!$AP$82:$AP$93</c:f>
              <c:numCache>
                <c:formatCode>General</c:formatCode>
                <c:ptCount val="12"/>
                <c:pt idx="0" formatCode="0.0%">
                  <c:v>1.3764082728884752</c:v>
                </c:pt>
                <c:pt idx="2" formatCode="0.0%">
                  <c:v>3.7202936954116488E-3</c:v>
                </c:pt>
                <c:pt idx="5" formatCode="0.0%">
                  <c:v>4.6261819143915951E-2</c:v>
                </c:pt>
                <c:pt idx="7" formatCode="0.0%">
                  <c:v>4.2433198923981147E-2</c:v>
                </c:pt>
                <c:pt idx="8" formatCode="0.0%">
                  <c:v>3.5988826726014292E-2</c:v>
                </c:pt>
                <c:pt idx="9" formatCode="0.0%">
                  <c:v>7.8403691497306333E-2</c:v>
                </c:pt>
                <c:pt idx="11" formatCode="0.0%">
                  <c:v>0.44647137284444793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295808"/>
        <c:axId val="38757120"/>
        <c:axId val="0"/>
      </c:bar3DChart>
      <c:catAx>
        <c:axId val="382958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20" baseline="0"/>
            </a:pPr>
            <a:endParaRPr lang="ru-RU"/>
          </a:p>
        </c:txPr>
        <c:crossAx val="38757120"/>
        <c:crosses val="autoZero"/>
        <c:auto val="1"/>
        <c:lblAlgn val="ctr"/>
        <c:lblOffset val="100"/>
        <c:noMultiLvlLbl val="0"/>
      </c:catAx>
      <c:valAx>
        <c:axId val="3875712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3829580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1.0229781568364247E-2"/>
          <c:y val="0.92018017006076802"/>
          <c:w val="0.96565139336792882"/>
          <c:h val="6.8042878377720606E-2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0900568570060553E-2"/>
          <c:y val="3.7894663393938779E-2"/>
          <c:w val="0.94193073925905968"/>
          <c:h val="0.8593332191826412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НВВ "Собственная"</c:v>
                </c:pt>
              </c:strCache>
            </c:strRef>
          </c:tx>
          <c:spPr>
            <a:solidFill>
              <a:srgbClr val="002060"/>
            </a:solidFill>
            <a:ln w="12700">
              <a:solidFill>
                <a:schemeClr val="bg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Лист1!$C$2:$G$2</c:f>
              <c:strCach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
(ожидание)</c:v>
                </c:pt>
              </c:strCache>
            </c:strRef>
          </c:cat>
          <c:val>
            <c:numRef>
              <c:f>Лист1!$C$3:$G$3</c:f>
              <c:numCache>
                <c:formatCode>General</c:formatCode>
                <c:ptCount val="5"/>
                <c:pt idx="0">
                  <c:v>162</c:v>
                </c:pt>
                <c:pt idx="1">
                  <c:v>216</c:v>
                </c:pt>
                <c:pt idx="2">
                  <c:v>231</c:v>
                </c:pt>
                <c:pt idx="3">
                  <c:v>251</c:v>
                </c:pt>
                <c:pt idx="4" formatCode="0">
                  <c:v>256.89179999999999</c:v>
                </c:pt>
              </c:numCache>
            </c:numRef>
          </c:val>
        </c:ser>
        <c:ser>
          <c:idx val="1"/>
          <c:order val="1"/>
          <c:tx>
            <c:strRef>
              <c:f>Лист1!$B$4</c:f>
              <c:strCache>
                <c:ptCount val="1"/>
                <c:pt idx="0">
                  <c:v>ФСК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12700">
              <a:solidFill>
                <a:schemeClr val="bg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5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Лист1!$C$2:$G$2</c:f>
              <c:strCach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
(ожидание)</c:v>
                </c:pt>
              </c:strCache>
            </c:strRef>
          </c:cat>
          <c:val>
            <c:numRef>
              <c:f>Лист1!$C$4:$G$4</c:f>
              <c:numCache>
                <c:formatCode>General</c:formatCode>
                <c:ptCount val="5"/>
                <c:pt idx="0">
                  <c:v>62</c:v>
                </c:pt>
                <c:pt idx="1">
                  <c:v>77</c:v>
                </c:pt>
                <c:pt idx="2">
                  <c:v>102</c:v>
                </c:pt>
                <c:pt idx="3">
                  <c:v>128</c:v>
                </c:pt>
                <c:pt idx="4" formatCode="0">
                  <c:v>144.97280000000001</c:v>
                </c:pt>
              </c:numCache>
            </c:numRef>
          </c:val>
        </c:ser>
        <c:ser>
          <c:idx val="2"/>
          <c:order val="2"/>
          <c:tx>
            <c:strRef>
              <c:f>Лист1!$B$5</c:f>
              <c:strCache>
                <c:ptCount val="1"/>
                <c:pt idx="0">
                  <c:v>ТСО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bg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5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Лист1!$C$2:$G$2</c:f>
              <c:strCach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
(ожидание)</c:v>
                </c:pt>
              </c:strCache>
            </c:strRef>
          </c:cat>
          <c:val>
            <c:numRef>
              <c:f>Лист1!$C$5:$G$5</c:f>
              <c:numCache>
                <c:formatCode>General</c:formatCode>
                <c:ptCount val="5"/>
                <c:pt idx="0">
                  <c:v>51</c:v>
                </c:pt>
                <c:pt idx="1">
                  <c:v>71</c:v>
                </c:pt>
                <c:pt idx="2">
                  <c:v>92</c:v>
                </c:pt>
                <c:pt idx="3">
                  <c:v>112</c:v>
                </c:pt>
                <c:pt idx="4" formatCode="0">
                  <c:v>115.36</c:v>
                </c:pt>
              </c:numCache>
            </c:numRef>
          </c:val>
        </c:ser>
        <c:ser>
          <c:idx val="3"/>
          <c:order val="3"/>
          <c:tx>
            <c:strRef>
              <c:f>Лист1!$B$6</c:f>
              <c:strCache>
                <c:ptCount val="1"/>
                <c:pt idx="0">
                  <c:v>Потери</c:v>
                </c:pt>
              </c:strCache>
            </c:strRef>
          </c:tx>
          <c:spPr>
            <a:solidFill>
              <a:srgbClr val="FFC000"/>
            </a:solidFill>
            <a:ln w="12700">
              <a:solidFill>
                <a:schemeClr val="bg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5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Лист1!$C$2:$G$2</c:f>
              <c:strCach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
(ожидание)</c:v>
                </c:pt>
              </c:strCache>
            </c:strRef>
          </c:cat>
          <c:val>
            <c:numRef>
              <c:f>Лист1!$C$6:$G$6</c:f>
              <c:numCache>
                <c:formatCode>General</c:formatCode>
                <c:ptCount val="5"/>
                <c:pt idx="0">
                  <c:v>67</c:v>
                </c:pt>
                <c:pt idx="1">
                  <c:v>75</c:v>
                </c:pt>
                <c:pt idx="2">
                  <c:v>79</c:v>
                </c:pt>
                <c:pt idx="3">
                  <c:v>95</c:v>
                </c:pt>
                <c:pt idx="4" formatCode="0">
                  <c:v>101.65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6"/>
        <c:overlap val="100"/>
        <c:serLines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</c:serLines>
        <c:axId val="75723520"/>
        <c:axId val="75725056"/>
      </c:barChart>
      <c:catAx>
        <c:axId val="75723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5725056"/>
        <c:crosses val="autoZero"/>
        <c:auto val="1"/>
        <c:lblAlgn val="ctr"/>
        <c:lblOffset val="100"/>
        <c:noMultiLvlLbl val="0"/>
      </c:catAx>
      <c:valAx>
        <c:axId val="75725056"/>
        <c:scaling>
          <c:orientation val="minMax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dirty="0" smtClean="0"/>
                  <a:t>млрд.</a:t>
                </a:r>
                <a:r>
                  <a:rPr lang="en-US" dirty="0" smtClean="0"/>
                  <a:t> </a:t>
                </a:r>
                <a:r>
                  <a:rPr lang="ru-RU" dirty="0" smtClean="0"/>
                  <a:t>руб</a:t>
                </a:r>
                <a:r>
                  <a:rPr lang="en-US" dirty="0" err="1" smtClean="0"/>
                  <a:t>лей</a:t>
                </a:r>
                <a:endParaRPr lang="ru-RU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572352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6.0058898407204893E-3"/>
          <c:y val="1.9512195121951219E-2"/>
          <c:w val="0.74765230125127113"/>
          <c:h val="7.1814352474233401E-2"/>
        </c:manualLayout>
      </c:layout>
      <c:overlay val="1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889938" cy="488791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3"/>
            <a:ext cx="2889938" cy="488791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r">
              <a:defRPr sz="1200"/>
            </a:lvl1pPr>
          </a:lstStyle>
          <a:p>
            <a:fld id="{96D4A825-F885-4EE5-81BC-7F806E35E552}" type="datetimeFigureOut">
              <a:rPr lang="ru-RU" smtClean="0"/>
              <a:t>16.04.2012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285337"/>
            <a:ext cx="2889938" cy="488791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285337"/>
            <a:ext cx="2889938" cy="488791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r">
              <a:defRPr sz="1200"/>
            </a:lvl1pPr>
          </a:lstStyle>
          <a:p>
            <a:fld id="{EF3F36CA-C179-4B99-B629-53DD3091D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371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889938" cy="488791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3"/>
            <a:ext cx="2889938" cy="488791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r">
              <a:defRPr sz="1200"/>
            </a:lvl1pPr>
          </a:lstStyle>
          <a:p>
            <a:fld id="{E67F3177-C603-4078-BEDB-ABA468318558}" type="datetimeFigureOut">
              <a:rPr lang="ru-RU" smtClean="0"/>
              <a:t>16.04.2012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6" tIns="45708" rIns="91416" bIns="457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643520"/>
            <a:ext cx="5335270" cy="4399121"/>
          </a:xfrm>
          <a:prstGeom prst="rect">
            <a:avLst/>
          </a:prstGeom>
        </p:spPr>
        <p:txBody>
          <a:bodyPr vert="horz" lIns="91416" tIns="45708" rIns="91416" bIns="4570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5337"/>
            <a:ext cx="2889938" cy="488791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285337"/>
            <a:ext cx="2889938" cy="488791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r">
              <a:defRPr sz="1200"/>
            </a:lvl1pPr>
          </a:lstStyle>
          <a:p>
            <a:fld id="{E3873685-A10D-4F40-8126-70CB694826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59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73685-A10D-4F40-8126-70CB6948268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477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73685-A10D-4F40-8126-70CB6948268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677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0033" eaLnBrk="0" hangingPunct="0">
              <a:defRPr sz="1000">
                <a:solidFill>
                  <a:schemeClr val="tx1"/>
                </a:solidFill>
                <a:latin typeface="Microsoft Sans Serif" pitchFamily="34" charset="0"/>
              </a:defRPr>
            </a:lvl1pPr>
            <a:lvl2pPr marL="742884" indent="-285724" defTabSz="900033" eaLnBrk="0" hangingPunct="0">
              <a:defRPr sz="1000">
                <a:solidFill>
                  <a:schemeClr val="tx1"/>
                </a:solidFill>
                <a:latin typeface="Microsoft Sans Serif" pitchFamily="34" charset="0"/>
              </a:defRPr>
            </a:lvl2pPr>
            <a:lvl3pPr marL="1142898" indent="-228580" defTabSz="900033" eaLnBrk="0" hangingPunct="0">
              <a:defRPr sz="1000">
                <a:solidFill>
                  <a:schemeClr val="tx1"/>
                </a:solidFill>
                <a:latin typeface="Microsoft Sans Serif" pitchFamily="34" charset="0"/>
              </a:defRPr>
            </a:lvl3pPr>
            <a:lvl4pPr marL="1600058" indent="-228580" defTabSz="900033" eaLnBrk="0" hangingPunct="0">
              <a:defRPr sz="1000">
                <a:solidFill>
                  <a:schemeClr val="tx1"/>
                </a:solidFill>
                <a:latin typeface="Microsoft Sans Serif" pitchFamily="34" charset="0"/>
              </a:defRPr>
            </a:lvl4pPr>
            <a:lvl5pPr marL="2057217" indent="-228580" defTabSz="900033" eaLnBrk="0" hangingPunct="0">
              <a:defRPr sz="1000">
                <a:solidFill>
                  <a:schemeClr val="tx1"/>
                </a:solidFill>
                <a:latin typeface="Microsoft Sans Serif" pitchFamily="34" charset="0"/>
              </a:defRPr>
            </a:lvl5pPr>
            <a:lvl6pPr marL="2514376" indent="-228580" defTabSz="90003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Microsoft Sans Serif" pitchFamily="34" charset="0"/>
              </a:defRPr>
            </a:lvl6pPr>
            <a:lvl7pPr marL="2971535" indent="-228580" defTabSz="90003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Microsoft Sans Serif" pitchFamily="34" charset="0"/>
              </a:defRPr>
            </a:lvl7pPr>
            <a:lvl8pPr marL="3428694" indent="-228580" defTabSz="90003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Microsoft Sans Serif" pitchFamily="34" charset="0"/>
              </a:defRPr>
            </a:lvl8pPr>
            <a:lvl9pPr marL="3885854" indent="-228580" defTabSz="90003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Microsoft Sans Serif" pitchFamily="34" charset="0"/>
              </a:defRPr>
            </a:lvl9pPr>
          </a:lstStyle>
          <a:p>
            <a:pPr eaLnBrk="1" hangingPunct="1"/>
            <a:fld id="{7BD0CF1F-5420-40B7-89E9-EB2A1C174CAF}" type="slidenum">
              <a:rPr lang="ru-RU" sz="1200">
                <a:solidFill>
                  <a:srgbClr val="000000"/>
                </a:solidFill>
                <a:latin typeface="Arial" charset="0"/>
              </a:rPr>
              <a:pPr eaLnBrk="1" hangingPunct="1"/>
              <a:t>11</a:t>
            </a:fld>
            <a:endParaRPr lang="ru-RU" sz="1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EAD1-B943-4E4D-B94B-03B81B58DF83}" type="datetime1">
              <a:rPr lang="ru-RU" smtClean="0"/>
              <a:t>16.04.2012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A585-3214-43B0-AF7B-241934F129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3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B935D-C3BB-48D4-8B0E-FA57883BAED2}" type="datetime1">
              <a:rPr lang="ru-RU" smtClean="0"/>
              <a:t>16.04.2012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A585-3214-43B0-AF7B-241934F129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531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C3FA-B0A9-4C24-9882-B09BB8132832}" type="datetime1">
              <a:rPr lang="ru-RU" smtClean="0"/>
              <a:t>16.04.2012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A585-3214-43B0-AF7B-241934F129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533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3ED983-18BD-4D67-A99E-2584F521470E}" type="datetime1">
              <a:rPr lang="ru-RU" smtClean="0">
                <a:solidFill>
                  <a:srgbClr val="000000"/>
                </a:solidFill>
              </a:rPr>
              <a:t>16.04.2012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B89A4C-85C0-4E39-A626-46EF9EE0AE2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37554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F685B1-C1D8-4BAB-B26C-4EC8DC12B625}" type="datetime1">
              <a:rPr lang="ru-RU" smtClean="0">
                <a:solidFill>
                  <a:srgbClr val="000000"/>
                </a:solidFill>
              </a:rPr>
              <a:t>16.04.2012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B89A4C-85C0-4E39-A626-46EF9EE0AE2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23402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4FF6CC-1E7F-490D-B3F9-9CE1CA5A4B0A}" type="datetime1">
              <a:rPr lang="ru-RU" smtClean="0">
                <a:solidFill>
                  <a:srgbClr val="000000"/>
                </a:solidFill>
              </a:rPr>
              <a:t>16.04.2012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B89A4C-85C0-4E39-A626-46EF9EE0AE2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60431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2D357A-2808-45D1-BD37-2FDCD5AC80F4}" type="datetime1">
              <a:rPr lang="ru-RU" smtClean="0">
                <a:solidFill>
                  <a:srgbClr val="000000"/>
                </a:solidFill>
              </a:rPr>
              <a:t>16.04.2012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B89A4C-85C0-4E39-A626-46EF9EE0AE2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67005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93F574-4890-4061-ABA3-90F212923A96}" type="datetime1">
              <a:rPr lang="ru-RU" smtClean="0">
                <a:solidFill>
                  <a:srgbClr val="000000"/>
                </a:solidFill>
              </a:rPr>
              <a:t>16.04.2012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B89A4C-85C0-4E39-A626-46EF9EE0AE2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69239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959535-5BE4-434A-AA80-C5A764A07A84}" type="datetime1">
              <a:rPr lang="ru-RU" smtClean="0">
                <a:solidFill>
                  <a:srgbClr val="000000"/>
                </a:solidFill>
              </a:rPr>
              <a:t>16.04.2012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B89A4C-85C0-4E39-A626-46EF9EE0AE2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77111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239DF0-5397-449C-90F9-8A63522F9976}" type="datetime1">
              <a:rPr lang="ru-RU" smtClean="0">
                <a:solidFill>
                  <a:srgbClr val="000000"/>
                </a:solidFill>
              </a:rPr>
              <a:t>16.04.2012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B89A4C-85C0-4E39-A626-46EF9EE0AE2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591733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F2ACD9-8FE4-4A74-98D8-253D8BD9E08E}" type="datetime1">
              <a:rPr lang="ru-RU" smtClean="0">
                <a:solidFill>
                  <a:srgbClr val="000000"/>
                </a:solidFill>
              </a:rPr>
              <a:t>16.04.2012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B89A4C-85C0-4E39-A626-46EF9EE0AE2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7515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7ABF-AE7A-4236-A2E4-1C29499E0C0D}" type="datetime1">
              <a:rPr lang="ru-RU" smtClean="0"/>
              <a:t>16.04.2012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A585-3214-43B0-AF7B-241934F129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864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FD25AA-F235-4A18-A171-E4378E82CE84}" type="datetime1">
              <a:rPr lang="ru-RU" smtClean="0">
                <a:solidFill>
                  <a:srgbClr val="000000"/>
                </a:solidFill>
              </a:rPr>
              <a:t>16.04.2012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B89A4C-85C0-4E39-A626-46EF9EE0AE2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416863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DE75F3-5361-484A-8230-03DAD80A88A9}" type="datetime1">
              <a:rPr lang="ru-RU" smtClean="0">
                <a:solidFill>
                  <a:srgbClr val="000000"/>
                </a:solidFill>
              </a:rPr>
              <a:t>16.04.2012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B89A4C-85C0-4E39-A626-46EF9EE0AE2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0125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1261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1261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AD3EFB-75F5-46DF-9697-1729B7DABB24}" type="datetime1">
              <a:rPr lang="ru-RU" smtClean="0">
                <a:solidFill>
                  <a:srgbClr val="000000"/>
                </a:solidFill>
              </a:rPr>
              <a:t>16.04.2012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B89A4C-85C0-4E39-A626-46EF9EE0AE2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862651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37FBBB-13E8-46DE-BDA1-D682ED1FC409}" type="datetime1">
              <a:rPr lang="ru-RU" smtClean="0">
                <a:solidFill>
                  <a:srgbClr val="000000"/>
                </a:solidFill>
              </a:rPr>
              <a:t>16.04.2012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B89A4C-85C0-4E39-A626-46EF9EE0AE2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931534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D78186-21E5-48D1-A2F5-92614E419C37}" type="datetime1">
              <a:rPr lang="ru-RU" smtClean="0">
                <a:solidFill>
                  <a:srgbClr val="000000"/>
                </a:solidFill>
              </a:rPr>
              <a:t>16.04.2012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B89A4C-85C0-4E39-A626-46EF9EE0AE2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398927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0" y="0"/>
            <a:ext cx="8686800" cy="6126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522B2B-B1FC-49ED-9F14-AE8CE467FEB6}" type="datetime1">
              <a:rPr lang="ru-RU" smtClean="0">
                <a:solidFill>
                  <a:srgbClr val="000000"/>
                </a:solidFill>
              </a:rPr>
              <a:t>16.04.2012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B89A4C-85C0-4E39-A626-46EF9EE0AE2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5222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3BF-6A31-444A-A928-FE724EED1079}" type="datetime1">
              <a:rPr lang="ru-RU" smtClean="0"/>
              <a:t>16.04.2012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A585-3214-43B0-AF7B-241934F129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209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8B54-B045-4D4C-8054-AC0242BB85BB}" type="datetime1">
              <a:rPr lang="ru-RU" smtClean="0"/>
              <a:t>16.04.2012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A585-3214-43B0-AF7B-241934F129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24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E46DF-BB41-4D6B-9E6D-8F888B8F40C4}" type="datetime1">
              <a:rPr lang="ru-RU" smtClean="0"/>
              <a:t>16.04.2012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A585-3214-43B0-AF7B-241934F129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354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E0CD2-B8ED-4860-8D51-598781178FFD}" type="datetime1">
              <a:rPr lang="ru-RU" smtClean="0"/>
              <a:t>16.04.2012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A585-3214-43B0-AF7B-241934F129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42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A301-7506-430C-9927-90E5A911A9AE}" type="datetime1">
              <a:rPr lang="ru-RU" smtClean="0"/>
              <a:t>16.04.2012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A585-3214-43B0-AF7B-241934F129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925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8E11-3A44-41D3-B67A-5B18F1BC7EAF}" type="datetime1">
              <a:rPr lang="ru-RU" smtClean="0"/>
              <a:t>16.04.2012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A585-3214-43B0-AF7B-241934F129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101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9AEE6-AB08-4417-AA68-076D6FD8C5F6}" type="datetime1">
              <a:rPr lang="ru-RU" smtClean="0"/>
              <a:t>16.04.2012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A585-3214-43B0-AF7B-241934F129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892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C7DB3-1AD5-45A8-879A-4AC1224926A9}" type="datetime1">
              <a:rPr lang="ru-RU" smtClean="0"/>
              <a:t>16.04.2012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AA585-3214-43B0-AF7B-241934F129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48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99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fld id="{1E5955D4-4F9B-49F1-B855-369E68D2784E}" type="datetime1">
              <a:rPr lang="ru-RU" smtClean="0">
                <a:solidFill>
                  <a:srgbClr val="000000"/>
                </a:solidFill>
              </a:rPr>
              <a:t>16.04.2012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99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  <a:latin typeface="+mn-lt"/>
              </a:defRPr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99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77000"/>
            <a:ext cx="2014538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effectLst/>
                <a:latin typeface="+mn-lt"/>
              </a:defRPr>
            </a:lvl1pPr>
          </a:lstStyle>
          <a:p>
            <a:fld id="{A3B89A4C-85C0-4E39-A626-46EF9EE0AE2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39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5" Type="http://schemas.openxmlformats.org/officeDocument/2006/relationships/chart" Target="../charts/chart4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4" Type="http://schemas.openxmlformats.org/officeDocument/2006/relationships/chart" Target="../charts/char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1124744"/>
            <a:ext cx="9143999" cy="5723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11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873" y="1844824"/>
            <a:ext cx="8715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990873" y="3861048"/>
            <a:ext cx="203170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933723" y="3895164"/>
            <a:ext cx="2951162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5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Москва,  апрель 2012</a:t>
            </a:r>
            <a:endParaRPr lang="ru-RU" sz="105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909117" y="2698040"/>
            <a:ext cx="7489825" cy="1053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20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Предложения по </a:t>
            </a:r>
            <a:r>
              <a:rPr lang="ru-RU" sz="20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учёту </a:t>
            </a:r>
            <a:r>
              <a:rPr lang="ru-RU" sz="20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степени загрузки объектов электросетевого хозяйства при формировании тарифов на услуги по передаче </a:t>
            </a:r>
            <a:r>
              <a:rPr lang="ru-RU" sz="20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электроэнергии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156175" y="5805264"/>
            <a:ext cx="28512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prstClr val="black"/>
                </a:solidFill>
                <a:latin typeface="Tahoma" pitchFamily="34" charset="0"/>
              </a:rPr>
              <a:t>Первый заместитель генерального директора</a:t>
            </a:r>
          </a:p>
          <a:p>
            <a:endParaRPr lang="ru-RU" sz="1200" dirty="0" smtClean="0">
              <a:solidFill>
                <a:prstClr val="black"/>
              </a:solidFill>
              <a:latin typeface="Tahoma" pitchFamily="34" charset="0"/>
            </a:endParaRPr>
          </a:p>
          <a:p>
            <a:r>
              <a:rPr lang="ru-RU" sz="1200" dirty="0" smtClean="0">
                <a:solidFill>
                  <a:prstClr val="black"/>
                </a:solidFill>
                <a:latin typeface="Tahoma" pitchFamily="34" charset="0"/>
              </a:rPr>
              <a:t>А.В. Демидов</a:t>
            </a:r>
            <a:endParaRPr lang="ru-RU" sz="1200" dirty="0">
              <a:solidFill>
                <a:prstClr val="black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0147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60AA585-3214-43B0-AF7B-241934F1294C}" type="slidenum">
              <a:rPr lang="ru-RU" b="1">
                <a:solidFill>
                  <a:schemeClr val="tx1"/>
                </a:solidFill>
              </a:rPr>
              <a:pPr/>
              <a:t>10</a:t>
            </a:fld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229600" cy="864096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Корректировка параметров </a:t>
            </a:r>
            <a:br>
              <a:rPr lang="ru-RU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РАБ регулирования</a:t>
            </a:r>
            <a:endParaRPr lang="ru-RU" sz="20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412776"/>
            <a:ext cx="8352928" cy="203132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Абзац </a:t>
            </a:r>
            <a:r>
              <a:rPr lang="ru-RU" dirty="0">
                <a:solidFill>
                  <a:srgbClr val="002060"/>
                </a:solidFill>
              </a:rPr>
              <a:t>шестой пункта 12 </a:t>
            </a:r>
            <a:r>
              <a:rPr lang="ru-RU" dirty="0" smtClean="0">
                <a:solidFill>
                  <a:srgbClr val="002060"/>
                </a:solidFill>
              </a:rPr>
              <a:t>ПП РФ 1178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"величина заемных средств (с учетом остатков на начало долгосрочного периода регулирования) с третьего года долгосрочного периода регулирования, в отношении компаний, перешедших на метод доходности инвестированного капитала до 2012 года, с 2015 года, на конец каждого года долгосрочного периода регулирования составляет не менее 25 процентов размера инвестированного капитала, </a:t>
            </a:r>
            <a:r>
              <a:rPr lang="ru-RU" u="sng" dirty="0">
                <a:solidFill>
                  <a:srgbClr val="002060"/>
                </a:solidFill>
              </a:rPr>
              <a:t>скорректированного с учётом абзацев 7-10 пункта 35;</a:t>
            </a:r>
            <a:r>
              <a:rPr lang="ru-RU" dirty="0">
                <a:solidFill>
                  <a:srgbClr val="002060"/>
                </a:solidFill>
              </a:rPr>
              <a:t>".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3734638"/>
            <a:ext cx="835292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Исходя из направленных в ФСТ моделей нарушается данный критерий по следующим филиалам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104464"/>
              </p:ext>
            </p:extLst>
          </p:nvPr>
        </p:nvGraphicFramePr>
        <p:xfrm>
          <a:off x="278062" y="4380964"/>
          <a:ext cx="7534299" cy="2360403"/>
        </p:xfrm>
        <a:graphic>
          <a:graphicData uri="http://schemas.openxmlformats.org/drawingml/2006/table">
            <a:tbl>
              <a:tblPr/>
              <a:tblGrid>
                <a:gridCol w="2300148"/>
                <a:gridCol w="1744717"/>
                <a:gridCol w="1744717"/>
                <a:gridCol w="1744717"/>
              </a:tblGrid>
              <a:tr h="262267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Долга/База с учётом предложений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226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26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Пермэнерго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0,31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0,28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0,21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6226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Владимирэнерго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0,29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0,25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0,19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6226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Ивэнерго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0,27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0,26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0,24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6226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Рязаньэнерго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0,22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0,20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0,15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6226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Тулэнерго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0,34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0,27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0,14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6226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Удмуртэнерго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0,21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0,20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0,17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6226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Кубаньэнерго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0,17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0,14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0,19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422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16296" y="1196975"/>
            <a:ext cx="4106960" cy="450850"/>
          </a:xfrm>
          <a:prstGeom prst="rect">
            <a:avLst/>
          </a:prstGeom>
          <a:solidFill>
            <a:srgbClr val="002060"/>
          </a:solidFill>
          <a:ln w="34925">
            <a:solidFill>
              <a:schemeClr val="bg1">
                <a:lumMod val="95000"/>
              </a:schemeClr>
            </a:solidFill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>
              <a:defRPr sz="1200" b="1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ru-RU" sz="1400" dirty="0"/>
              <a:t>потребители «последней мили» 2011 года</a:t>
            </a:r>
          </a:p>
        </p:txBody>
      </p:sp>
      <p:sp>
        <p:nvSpPr>
          <p:cNvPr id="17413" name="Rectangle 8"/>
          <p:cNvSpPr>
            <a:spLocks noChangeArrowheads="1"/>
          </p:cNvSpPr>
          <p:nvPr/>
        </p:nvSpPr>
        <p:spPr bwMode="auto">
          <a:xfrm>
            <a:off x="2045454" y="1899591"/>
            <a:ext cx="20534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C0504D"/>
              </a:buClr>
              <a:buSzPct val="70000"/>
            </a:pPr>
            <a:r>
              <a:rPr lang="ru-RU" sz="1400" dirty="0" smtClean="0">
                <a:solidFill>
                  <a:srgbClr val="000000"/>
                </a:solidFill>
                <a:latin typeface="Tahoma" pitchFamily="34" charset="0"/>
              </a:rPr>
              <a:t>1</a:t>
            </a:r>
            <a:r>
              <a:rPr lang="en-US" sz="1400" dirty="0" smtClean="0">
                <a:solidFill>
                  <a:srgbClr val="000000"/>
                </a:solidFill>
                <a:latin typeface="Tahoma" pitchFamily="34" charset="0"/>
              </a:rPr>
              <a:t>0</a:t>
            </a:r>
            <a:r>
              <a:rPr lang="ru-RU" sz="1400" dirty="0" smtClean="0">
                <a:solidFill>
                  <a:srgbClr val="000000"/>
                </a:solidFill>
                <a:latin typeface="Tahoma" pitchFamily="34" charset="0"/>
              </a:rPr>
              <a:t>3,7 </a:t>
            </a:r>
            <a:r>
              <a:rPr lang="ru-RU" sz="1400" dirty="0">
                <a:solidFill>
                  <a:srgbClr val="000000"/>
                </a:solidFill>
                <a:latin typeface="Tahoma" pitchFamily="34" charset="0"/>
              </a:rPr>
              <a:t>млрд. </a:t>
            </a:r>
            <a:r>
              <a:rPr lang="ru-RU" sz="1400" dirty="0" err="1">
                <a:solidFill>
                  <a:srgbClr val="000000"/>
                </a:solidFill>
                <a:latin typeface="Tahoma" pitchFamily="34" charset="0"/>
              </a:rPr>
              <a:t>кВтч</a:t>
            </a:r>
            <a:endParaRPr lang="ru-RU" sz="1400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7414" name="Rectangle 10"/>
          <p:cNvSpPr>
            <a:spLocks noChangeArrowheads="1"/>
          </p:cNvSpPr>
          <p:nvPr/>
        </p:nvSpPr>
        <p:spPr bwMode="auto">
          <a:xfrm>
            <a:off x="2064894" y="2444517"/>
            <a:ext cx="280169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C0504D"/>
              </a:buClr>
              <a:buSzPct val="70000"/>
            </a:pPr>
            <a:r>
              <a:rPr lang="ru-RU" sz="1100" dirty="0" smtClean="0">
                <a:solidFill>
                  <a:srgbClr val="000000"/>
                </a:solidFill>
                <a:latin typeface="Tahoma" pitchFamily="34" charset="0"/>
              </a:rPr>
              <a:t>выручка </a:t>
            </a:r>
            <a:r>
              <a:rPr lang="ru-RU" sz="1400" dirty="0" smtClean="0">
                <a:solidFill>
                  <a:srgbClr val="000000"/>
                </a:solidFill>
                <a:latin typeface="Tahoma" pitchFamily="34" charset="0"/>
              </a:rPr>
              <a:t>76,7 </a:t>
            </a:r>
            <a:r>
              <a:rPr lang="ru-RU" sz="1100" dirty="0">
                <a:solidFill>
                  <a:srgbClr val="000000"/>
                </a:solidFill>
                <a:latin typeface="Tahoma" pitchFamily="34" charset="0"/>
              </a:rPr>
              <a:t>млрд. рублей </a:t>
            </a: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107504" y="1837581"/>
            <a:ext cx="1368425" cy="431800"/>
          </a:xfrm>
          <a:prstGeom prst="rect">
            <a:avLst/>
          </a:prstGeom>
          <a:solidFill>
            <a:srgbClr val="002060"/>
          </a:solidFill>
          <a:ln w="34925">
            <a:solidFill>
              <a:schemeClr val="bg1">
                <a:lumMod val="95000"/>
              </a:schemeClr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FFFFFF"/>
                </a:solidFill>
              </a:rPr>
              <a:t>общее электро </a:t>
            </a:r>
            <a:r>
              <a:rPr lang="ru-RU" sz="1200" b="1" dirty="0" smtClean="0">
                <a:solidFill>
                  <a:srgbClr val="FFFFFF"/>
                </a:solidFill>
              </a:rPr>
              <a:t>потребление</a:t>
            </a:r>
            <a:endParaRPr lang="ru-RU" sz="1200" dirty="0">
              <a:solidFill>
                <a:prstClr val="white"/>
              </a:solidFill>
            </a:endParaRPr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1573172" y="1837581"/>
            <a:ext cx="472282" cy="431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r">
              <a:defRPr/>
            </a:pPr>
            <a:r>
              <a:rPr lang="ru-RU" sz="1200" b="1" dirty="0">
                <a:solidFill>
                  <a:prstClr val="black"/>
                </a:solidFill>
              </a:rPr>
              <a:t>17</a:t>
            </a:r>
            <a:r>
              <a:rPr lang="ru-RU" sz="1200" b="1" dirty="0" smtClean="0">
                <a:solidFill>
                  <a:prstClr val="black"/>
                </a:solidFill>
              </a:rPr>
              <a:t>%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107504" y="2382508"/>
            <a:ext cx="1379538" cy="431800"/>
          </a:xfrm>
          <a:prstGeom prst="rect">
            <a:avLst/>
          </a:prstGeom>
          <a:solidFill>
            <a:srgbClr val="002060"/>
          </a:solidFill>
          <a:ln w="34925">
            <a:solidFill>
              <a:schemeClr val="bg1">
                <a:lumMod val="95000"/>
              </a:schemeClr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b="1" dirty="0">
                <a:solidFill>
                  <a:srgbClr val="FFFFFF"/>
                </a:solidFill>
              </a:rPr>
              <a:t>сетевая НВВ</a:t>
            </a: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1562878" y="2382508"/>
            <a:ext cx="482576" cy="431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r"/>
            <a:r>
              <a:rPr lang="ru-RU" sz="1200" b="1" dirty="0">
                <a:solidFill>
                  <a:prstClr val="black"/>
                </a:solidFill>
              </a:rPr>
              <a:t>13%</a:t>
            </a:r>
          </a:p>
        </p:txBody>
      </p:sp>
      <p:sp>
        <p:nvSpPr>
          <p:cNvPr id="17435" name="Rectangle 2"/>
          <p:cNvSpPr>
            <a:spLocks noGrp="1" noChangeArrowheads="1"/>
          </p:cNvSpPr>
          <p:nvPr>
            <p:ph type="title"/>
          </p:nvPr>
        </p:nvSpPr>
        <p:spPr>
          <a:xfrm>
            <a:off x="14808" y="0"/>
            <a:ext cx="8229600" cy="1052736"/>
          </a:xfrm>
          <a:extLst/>
        </p:spPr>
        <p:txBody>
          <a:bodyPr vert="horz" lIns="91440" tIns="45720" rIns="91440" bIns="45720" rtlCol="0" anchor="ctr">
            <a:noAutofit/>
          </a:bodyPr>
          <a:lstStyle/>
          <a:p>
            <a:pPr algn="l">
              <a:lnSpc>
                <a:spcPct val="120000"/>
              </a:lnSpc>
            </a:pPr>
            <a:r>
              <a:rPr lang="ru-RU" sz="28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«Последняя миля</a:t>
            </a:r>
            <a:r>
              <a:rPr lang="ru-RU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» </a:t>
            </a:r>
            <a:br>
              <a:rPr lang="ru-RU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Экономическая оценка</a:t>
            </a:r>
            <a:endParaRPr lang="ru-RU" sz="20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436" name="Rectangle 10"/>
          <p:cNvSpPr>
            <a:spLocks noChangeArrowheads="1"/>
          </p:cNvSpPr>
          <p:nvPr/>
        </p:nvSpPr>
        <p:spPr bwMode="auto">
          <a:xfrm>
            <a:off x="2045454" y="2929057"/>
            <a:ext cx="288032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C0504D"/>
              </a:buClr>
              <a:buSzPct val="70000"/>
            </a:pPr>
            <a:r>
              <a:rPr lang="ru-RU" sz="1100" dirty="0">
                <a:solidFill>
                  <a:srgbClr val="000000"/>
                </a:solidFill>
                <a:latin typeface="Tahoma" pitchFamily="34" charset="0"/>
              </a:rPr>
              <a:t>выпадающие </a:t>
            </a:r>
            <a:r>
              <a:rPr lang="ru-RU" sz="1400" dirty="0" smtClean="0">
                <a:solidFill>
                  <a:srgbClr val="000000"/>
                </a:solidFill>
                <a:latin typeface="Tahoma" pitchFamily="34" charset="0"/>
              </a:rPr>
              <a:t>52,8 </a:t>
            </a:r>
            <a:r>
              <a:rPr lang="ru-RU" sz="1100" dirty="0">
                <a:solidFill>
                  <a:srgbClr val="000000"/>
                </a:solidFill>
                <a:latin typeface="Tahoma" pitchFamily="34" charset="0"/>
              </a:rPr>
              <a:t>млрд. рублей </a:t>
            </a:r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116965" y="2867048"/>
            <a:ext cx="1379538" cy="431800"/>
          </a:xfrm>
          <a:prstGeom prst="rect">
            <a:avLst/>
          </a:prstGeom>
          <a:solidFill>
            <a:srgbClr val="002060"/>
          </a:solidFill>
          <a:ln w="34925">
            <a:solidFill>
              <a:schemeClr val="bg1">
                <a:lumMod val="95000"/>
              </a:schemeClr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b="1" dirty="0">
                <a:solidFill>
                  <a:srgbClr val="FFFFFF"/>
                </a:solidFill>
              </a:rPr>
              <a:t>собственная НВВ</a:t>
            </a:r>
          </a:p>
        </p:txBody>
      </p:sp>
      <p:sp>
        <p:nvSpPr>
          <p:cNvPr id="17443" name="Rectangle 19"/>
          <p:cNvSpPr>
            <a:spLocks noChangeArrowheads="1"/>
          </p:cNvSpPr>
          <p:nvPr/>
        </p:nvSpPr>
        <p:spPr bwMode="auto">
          <a:xfrm>
            <a:off x="1562878" y="2880333"/>
            <a:ext cx="472282" cy="418515"/>
          </a:xfrm>
          <a:prstGeom prst="rect">
            <a:avLst/>
          </a:prstGeom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r"/>
            <a:r>
              <a:rPr lang="ru-RU" sz="1200" b="1" dirty="0">
                <a:solidFill>
                  <a:prstClr val="black"/>
                </a:solidFill>
              </a:rPr>
              <a:t>21%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7504" y="5202485"/>
            <a:ext cx="411575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</a:rPr>
              <a:t>наличие значительных объемов перекрестного субсидирования в стоимости электроэнергии для крупных потребителей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sz="1400" dirty="0">
                <a:solidFill>
                  <a:srgbClr val="002060"/>
                </a:solidFill>
              </a:rPr>
              <a:t>р</a:t>
            </a:r>
            <a:r>
              <a:rPr lang="ru-RU" sz="1400" dirty="0" smtClean="0">
                <a:solidFill>
                  <a:srgbClr val="002060"/>
                </a:solidFill>
              </a:rPr>
              <a:t>ост тарифов на передачу при расторжении договоров для прочих потребителей: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rgbClr val="002060"/>
                </a:solidFill>
              </a:rPr>
              <a:t>в среднем  + 15%;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rgbClr val="002060"/>
                </a:solidFill>
              </a:rPr>
              <a:t>максимально</a:t>
            </a: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smtClean="0">
                <a:solidFill>
                  <a:srgbClr val="002060"/>
                </a:solidFill>
              </a:rPr>
              <a:t>в 2 раза (Республика Хакасия)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4572000" y="1196975"/>
            <a:ext cx="4460734" cy="450850"/>
          </a:xfrm>
          <a:prstGeom prst="rect">
            <a:avLst/>
          </a:prstGeom>
          <a:solidFill>
            <a:srgbClr val="002060"/>
          </a:solidFill>
          <a:ln w="34925">
            <a:solidFill>
              <a:schemeClr val="bg1">
                <a:lumMod val="95000"/>
              </a:schemeClr>
            </a:solidFill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>
              <a:defRPr sz="1200" b="1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ru-RU" dirty="0" smtClean="0"/>
              <a:t>12 филиалов с самым значительным влиянием договоров «ПМ» на «собственную» НВВ (</a:t>
            </a:r>
            <a:r>
              <a:rPr lang="en-US" dirty="0"/>
              <a:t> </a:t>
            </a:r>
            <a:r>
              <a:rPr lang="ru-RU" dirty="0" smtClean="0"/>
              <a:t>более 50</a:t>
            </a:r>
            <a:r>
              <a:rPr lang="en-US" dirty="0" smtClean="0"/>
              <a:t>%)</a:t>
            </a:r>
            <a:r>
              <a:rPr lang="ru-RU" dirty="0" smtClean="0"/>
              <a:t> в 2011г.</a:t>
            </a:r>
            <a:endParaRPr lang="ru-RU" dirty="0"/>
          </a:p>
        </p:txBody>
      </p:sp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0233451"/>
              </p:ext>
            </p:extLst>
          </p:nvPr>
        </p:nvGraphicFramePr>
        <p:xfrm>
          <a:off x="4563384" y="1647825"/>
          <a:ext cx="4571440" cy="5210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6965" y="3457021"/>
            <a:ext cx="34499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1400" dirty="0" smtClean="0">
                <a:solidFill>
                  <a:prstClr val="black"/>
                </a:solidFill>
              </a:rPr>
              <a:t>проблема «последней мили» </a:t>
            </a:r>
            <a:r>
              <a:rPr lang="ru-RU" sz="1400" dirty="0">
                <a:solidFill>
                  <a:prstClr val="black"/>
                </a:solidFill>
              </a:rPr>
              <a:t>затрагивает  </a:t>
            </a:r>
          </a:p>
          <a:p>
            <a:pPr>
              <a:defRPr/>
            </a:pPr>
            <a:r>
              <a:rPr lang="ru-RU" sz="1400" dirty="0" smtClean="0">
                <a:solidFill>
                  <a:prstClr val="black"/>
                </a:solidFill>
              </a:rPr>
              <a:t>54 </a:t>
            </a:r>
            <a:r>
              <a:rPr lang="ru-RU" sz="1400" dirty="0">
                <a:solidFill>
                  <a:prstClr val="black"/>
                </a:solidFill>
              </a:rPr>
              <a:t>ДЗО Холдинга МРСК  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79512" y="3969632"/>
            <a:ext cx="3996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17254" y="4104762"/>
            <a:ext cx="41060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dirty="0">
                <a:solidFill>
                  <a:prstClr val="black"/>
                </a:solidFill>
              </a:rPr>
              <a:t>з</a:t>
            </a:r>
            <a:r>
              <a:rPr lang="ru-RU" sz="1400" dirty="0" smtClean="0">
                <a:solidFill>
                  <a:prstClr val="black"/>
                </a:solidFill>
              </a:rPr>
              <a:t>аключенные потребителями в 2011 году договора на передачу э/э с ФСК </a:t>
            </a:r>
            <a:r>
              <a:rPr lang="ru-RU" sz="1400" smtClean="0">
                <a:solidFill>
                  <a:prstClr val="black"/>
                </a:solidFill>
              </a:rPr>
              <a:t>ЕЭС привели </a:t>
            </a:r>
            <a:r>
              <a:rPr lang="ru-RU" sz="1400" dirty="0" smtClean="0">
                <a:solidFill>
                  <a:prstClr val="black"/>
                </a:solidFill>
              </a:rPr>
              <a:t>к выпадающим доходам в размере 10,6 млрд. рублей </a:t>
            </a:r>
            <a:endParaRPr lang="ru-RU" sz="1400" dirty="0">
              <a:solidFill>
                <a:prstClr val="black"/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171776" y="5031289"/>
            <a:ext cx="3996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60AA585-3214-43B0-AF7B-241934F1294C}" type="slidenum">
              <a:rPr lang="ru-RU" b="1">
                <a:solidFill>
                  <a:schemeClr val="tx1"/>
                </a:solidFill>
              </a:rPr>
              <a:pPr/>
              <a:t>11</a:t>
            </a:fld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4554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7504" y="2564904"/>
            <a:ext cx="21600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98686" y="3429000"/>
            <a:ext cx="936000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latin typeface="Tahoma" pitchFamily="34" charset="0"/>
                <a:cs typeface="Tahoma" pitchFamily="34" charset="0"/>
              </a:rPr>
              <a:t>Потреб-ль</a:t>
            </a:r>
            <a:endParaRPr lang="ru-RU" sz="105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33215" y="3429000"/>
            <a:ext cx="936000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latin typeface="Tahoma" pitchFamily="34" charset="0"/>
                <a:cs typeface="Tahoma" pitchFamily="34" charset="0"/>
              </a:rPr>
              <a:t>Потреб-ль</a:t>
            </a:r>
            <a:endParaRPr lang="ru-RU" sz="105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 rot="16200000">
            <a:off x="1827318" y="3303000"/>
            <a:ext cx="216000" cy="468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1100" dirty="0" smtClean="0">
                <a:latin typeface="Tahoma" pitchFamily="34" charset="0"/>
                <a:cs typeface="Tahoma" pitchFamily="34" charset="0"/>
              </a:rPr>
              <a:t>ПМ</a:t>
            </a:r>
            <a:endParaRPr lang="ru-RU" sz="11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Правая фигурная скобка 9"/>
          <p:cNvSpPr/>
          <p:nvPr/>
        </p:nvSpPr>
        <p:spPr>
          <a:xfrm rot="16200000">
            <a:off x="1116685" y="2366999"/>
            <a:ext cx="144000" cy="1980000"/>
          </a:xfrm>
          <a:prstGeom prst="rightBrace">
            <a:avLst>
              <a:gd name="adj1" fmla="val 46429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32391" y="2594953"/>
            <a:ext cx="1116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ahoma" pitchFamily="34" charset="0"/>
                <a:cs typeface="Tahoma" pitchFamily="34" charset="0"/>
              </a:rPr>
              <a:t>РСК</a:t>
            </a:r>
            <a:endParaRPr lang="ru-RU" b="1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4" name="Прямая со стрелкой 13"/>
          <p:cNvCxnSpPr>
            <a:stCxn id="10" idx="1"/>
            <a:endCxn id="12" idx="2"/>
          </p:cNvCxnSpPr>
          <p:nvPr/>
        </p:nvCxnSpPr>
        <p:spPr>
          <a:xfrm flipV="1">
            <a:off x="1188685" y="2902730"/>
            <a:ext cx="1794" cy="38226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61207" y="2852936"/>
            <a:ext cx="1152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>
                <a:latin typeface="Tahoma" pitchFamily="34" charset="0"/>
                <a:cs typeface="Tahoma" pitchFamily="34" charset="0"/>
              </a:rPr>
              <a:t>с перекрёсткой</a:t>
            </a:r>
            <a:endParaRPr lang="ru-RU" sz="105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7207" y="2959060"/>
            <a:ext cx="1044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 smtClean="0">
                <a:latin typeface="Tahoma" pitchFamily="34" charset="0"/>
                <a:cs typeface="Tahoma" pitchFamily="34" charset="0"/>
              </a:rPr>
              <a:t>Оплата услуг</a:t>
            </a:r>
            <a:endParaRPr lang="ru-RU" sz="105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339880" y="2564904"/>
            <a:ext cx="21600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2431062" y="3429000"/>
            <a:ext cx="936000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latin typeface="Tahoma" pitchFamily="34" charset="0"/>
                <a:cs typeface="Tahoma" pitchFamily="34" charset="0"/>
              </a:rPr>
              <a:t>Потреб-ль</a:t>
            </a:r>
            <a:endParaRPr lang="ru-RU" sz="105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465591" y="3429000"/>
            <a:ext cx="936000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latin typeface="Tahoma" pitchFamily="34" charset="0"/>
                <a:cs typeface="Tahoma" pitchFamily="34" charset="0"/>
              </a:rPr>
              <a:t>Потреб-ль</a:t>
            </a:r>
            <a:endParaRPr lang="ru-RU" sz="105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3" name="Правая фигурная скобка 52"/>
          <p:cNvSpPr/>
          <p:nvPr/>
        </p:nvSpPr>
        <p:spPr>
          <a:xfrm rot="16200000">
            <a:off x="3349061" y="2366999"/>
            <a:ext cx="144000" cy="1980000"/>
          </a:xfrm>
          <a:prstGeom prst="rightBrace">
            <a:avLst>
              <a:gd name="adj1" fmla="val 46429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TextBox 53"/>
          <p:cNvSpPr txBox="1"/>
          <p:nvPr/>
        </p:nvSpPr>
        <p:spPr>
          <a:xfrm>
            <a:off x="2864767" y="2594953"/>
            <a:ext cx="1116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ahoma" pitchFamily="34" charset="0"/>
                <a:cs typeface="Tahoma" pitchFamily="34" charset="0"/>
              </a:rPr>
              <a:t>ФСК</a:t>
            </a:r>
            <a:endParaRPr lang="ru-RU" b="1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55" name="Прямая со стрелкой 54"/>
          <p:cNvCxnSpPr>
            <a:stCxn id="53" idx="1"/>
            <a:endCxn id="54" idx="2"/>
          </p:cNvCxnSpPr>
          <p:nvPr/>
        </p:nvCxnSpPr>
        <p:spPr>
          <a:xfrm flipV="1">
            <a:off x="3421061" y="2902730"/>
            <a:ext cx="1794" cy="38226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393583" y="2852936"/>
            <a:ext cx="1152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 smtClean="0">
                <a:latin typeface="Tahoma" pitchFamily="34" charset="0"/>
                <a:cs typeface="Tahoma" pitchFamily="34" charset="0"/>
              </a:rPr>
              <a:t>БЕЗ перекрёстки</a:t>
            </a:r>
            <a:endParaRPr lang="ru-RU" sz="1050" b="1" u="sng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349583" y="2959060"/>
            <a:ext cx="1044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 smtClean="0">
                <a:latin typeface="Tahoma" pitchFamily="34" charset="0"/>
                <a:cs typeface="Tahoma" pitchFamily="34" charset="0"/>
              </a:rPr>
              <a:t>Оплата услуг</a:t>
            </a:r>
            <a:endParaRPr lang="ru-RU" sz="1050" b="1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59" name="Прямая со стрелкой 58"/>
          <p:cNvCxnSpPr>
            <a:stCxn id="12" idx="3"/>
          </p:cNvCxnSpPr>
          <p:nvPr/>
        </p:nvCxnSpPr>
        <p:spPr>
          <a:xfrm flipV="1">
            <a:off x="1748567" y="2748841"/>
            <a:ext cx="1116200" cy="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4644008" y="2564904"/>
            <a:ext cx="21600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4735190" y="3429000"/>
            <a:ext cx="936000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latin typeface="Tahoma" pitchFamily="34" charset="0"/>
                <a:cs typeface="Tahoma" pitchFamily="34" charset="0"/>
              </a:rPr>
              <a:t>Потреб-ль</a:t>
            </a:r>
            <a:endParaRPr lang="ru-RU" sz="105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5769719" y="3429000"/>
            <a:ext cx="936000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latin typeface="Tahoma" pitchFamily="34" charset="0"/>
                <a:cs typeface="Tahoma" pitchFamily="34" charset="0"/>
              </a:rPr>
              <a:t>Потреб-ль</a:t>
            </a:r>
            <a:endParaRPr lang="ru-RU" sz="105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4" name="Пятиугольник 63"/>
          <p:cNvSpPr/>
          <p:nvPr/>
        </p:nvSpPr>
        <p:spPr>
          <a:xfrm rot="16200000">
            <a:off x="6363822" y="3303000"/>
            <a:ext cx="216000" cy="468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1100" dirty="0" smtClean="0">
                <a:latin typeface="Tahoma" pitchFamily="34" charset="0"/>
                <a:cs typeface="Tahoma" pitchFamily="34" charset="0"/>
              </a:rPr>
              <a:t>ПМ</a:t>
            </a:r>
            <a:endParaRPr lang="ru-RU" sz="11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5" name="Правая фигурная скобка 64"/>
          <p:cNvSpPr/>
          <p:nvPr/>
        </p:nvSpPr>
        <p:spPr>
          <a:xfrm rot="16200000">
            <a:off x="5653189" y="2366999"/>
            <a:ext cx="144000" cy="1980000"/>
          </a:xfrm>
          <a:prstGeom prst="rightBrace">
            <a:avLst>
              <a:gd name="adj1" fmla="val 46429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5168895" y="2594953"/>
            <a:ext cx="1116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ahoma" pitchFamily="34" charset="0"/>
                <a:cs typeface="Tahoma" pitchFamily="34" charset="0"/>
              </a:rPr>
              <a:t>РСК</a:t>
            </a:r>
            <a:endParaRPr lang="ru-RU" b="1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67" name="Прямая со стрелкой 66"/>
          <p:cNvCxnSpPr>
            <a:stCxn id="65" idx="1"/>
            <a:endCxn id="66" idx="2"/>
          </p:cNvCxnSpPr>
          <p:nvPr/>
        </p:nvCxnSpPr>
        <p:spPr>
          <a:xfrm flipV="1">
            <a:off x="5725189" y="2902730"/>
            <a:ext cx="1794" cy="38226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5697711" y="2852936"/>
            <a:ext cx="1152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>
                <a:latin typeface="Tahoma" pitchFamily="34" charset="0"/>
                <a:cs typeface="Tahoma" pitchFamily="34" charset="0"/>
              </a:rPr>
              <a:t>с перекрёсткой</a:t>
            </a:r>
            <a:endParaRPr lang="ru-RU" sz="105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653711" y="2959060"/>
            <a:ext cx="1044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 smtClean="0">
                <a:latin typeface="Tahoma" pitchFamily="34" charset="0"/>
                <a:cs typeface="Tahoma" pitchFamily="34" charset="0"/>
              </a:rPr>
              <a:t>Оплата услуг</a:t>
            </a:r>
            <a:endParaRPr lang="ru-RU" sz="105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6876384" y="2564904"/>
            <a:ext cx="21600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6967566" y="3429000"/>
            <a:ext cx="936000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latin typeface="Tahoma" pitchFamily="34" charset="0"/>
                <a:cs typeface="Tahoma" pitchFamily="34" charset="0"/>
              </a:rPr>
              <a:t>Потреб-ль</a:t>
            </a:r>
            <a:endParaRPr lang="ru-RU" sz="105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8002095" y="3429000"/>
            <a:ext cx="936000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latin typeface="Tahoma" pitchFamily="34" charset="0"/>
                <a:cs typeface="Tahoma" pitchFamily="34" charset="0"/>
              </a:rPr>
              <a:t>Потреб-ль</a:t>
            </a:r>
            <a:endParaRPr lang="ru-RU" sz="105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3" name="Правая фигурная скобка 72"/>
          <p:cNvSpPr/>
          <p:nvPr/>
        </p:nvSpPr>
        <p:spPr>
          <a:xfrm rot="16200000">
            <a:off x="7885565" y="2366999"/>
            <a:ext cx="144000" cy="1980000"/>
          </a:xfrm>
          <a:prstGeom prst="rightBrace">
            <a:avLst>
              <a:gd name="adj1" fmla="val 46429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TextBox 73"/>
          <p:cNvSpPr txBox="1"/>
          <p:nvPr/>
        </p:nvSpPr>
        <p:spPr>
          <a:xfrm>
            <a:off x="7401271" y="2594953"/>
            <a:ext cx="1116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ahoma" pitchFamily="34" charset="0"/>
                <a:cs typeface="Tahoma" pitchFamily="34" charset="0"/>
              </a:rPr>
              <a:t>ФСК</a:t>
            </a:r>
            <a:endParaRPr lang="ru-RU" b="1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5" name="Прямая со стрелкой 74"/>
          <p:cNvCxnSpPr>
            <a:stCxn id="73" idx="1"/>
            <a:endCxn id="74" idx="2"/>
          </p:cNvCxnSpPr>
          <p:nvPr/>
        </p:nvCxnSpPr>
        <p:spPr>
          <a:xfrm flipV="1">
            <a:off x="7957565" y="2902730"/>
            <a:ext cx="1794" cy="38226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930087" y="2852936"/>
            <a:ext cx="1152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 smtClean="0">
                <a:latin typeface="Tahoma" pitchFamily="34" charset="0"/>
                <a:cs typeface="Tahoma" pitchFamily="34" charset="0"/>
              </a:rPr>
              <a:t>С перекрёсткой</a:t>
            </a:r>
            <a:endParaRPr lang="ru-RU" sz="1050" b="1" u="sng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886087" y="2959060"/>
            <a:ext cx="1044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 smtClean="0">
                <a:latin typeface="Tahoma" pitchFamily="34" charset="0"/>
                <a:cs typeface="Tahoma" pitchFamily="34" charset="0"/>
              </a:rPr>
              <a:t>Оплата услуг</a:t>
            </a:r>
            <a:endParaRPr lang="ru-RU" sz="1050" b="1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8" name="Прямая со стрелкой 77"/>
          <p:cNvCxnSpPr>
            <a:stCxn id="66" idx="3"/>
          </p:cNvCxnSpPr>
          <p:nvPr/>
        </p:nvCxnSpPr>
        <p:spPr>
          <a:xfrm flipV="1">
            <a:off x="6285071" y="2748841"/>
            <a:ext cx="1116200" cy="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4572000" y="1484784"/>
            <a:ext cx="0" cy="342000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891151" y="1628800"/>
            <a:ext cx="2844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ahoma" pitchFamily="34" charset="0"/>
                <a:cs typeface="Tahoma" pitchFamily="34" charset="0"/>
              </a:rPr>
              <a:t>Текущая ситуация</a:t>
            </a:r>
            <a:endParaRPr lang="ru-RU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436096" y="1484784"/>
            <a:ext cx="2844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ahoma" pitchFamily="34" charset="0"/>
                <a:cs typeface="Tahoma" pitchFamily="34" charset="0"/>
              </a:rPr>
              <a:t>Предложение</a:t>
            </a:r>
            <a:br>
              <a:rPr lang="ru-RU" b="1" dirty="0" smtClean="0">
                <a:latin typeface="Tahoma" pitchFamily="34" charset="0"/>
                <a:cs typeface="Tahoma" pitchFamily="34" charset="0"/>
              </a:rPr>
            </a:br>
            <a:r>
              <a:rPr lang="ru-RU" b="1" dirty="0" smtClean="0">
                <a:latin typeface="Tahoma" pitchFamily="34" charset="0"/>
                <a:cs typeface="Tahoma" pitchFamily="34" charset="0"/>
              </a:rPr>
              <a:t>ОАО «Холдинг МРСК»</a:t>
            </a:r>
            <a:endParaRPr lang="ru-RU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4" name="Овал 83"/>
          <p:cNvSpPr/>
          <p:nvPr/>
        </p:nvSpPr>
        <p:spPr>
          <a:xfrm>
            <a:off x="3511889" y="2852936"/>
            <a:ext cx="899171" cy="485864"/>
          </a:xfrm>
          <a:prstGeom prst="ellipse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Овал 84"/>
          <p:cNvSpPr/>
          <p:nvPr/>
        </p:nvSpPr>
        <p:spPr>
          <a:xfrm>
            <a:off x="8028384" y="2852936"/>
            <a:ext cx="972000" cy="504000"/>
          </a:xfrm>
          <a:prstGeom prst="ellipse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TextBox 85"/>
          <p:cNvSpPr txBox="1"/>
          <p:nvPr/>
        </p:nvSpPr>
        <p:spPr>
          <a:xfrm>
            <a:off x="4653710" y="5013176"/>
            <a:ext cx="4346673" cy="1169551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ahoma" pitchFamily="34" charset="0"/>
                <a:cs typeface="Tahoma" pitchFamily="34" charset="0"/>
              </a:rPr>
              <a:t>обязать потребителей</a:t>
            </a:r>
            <a:r>
              <a:rPr lang="ru-RU" sz="1400" dirty="0">
                <a:latin typeface="Tahoma" pitchFamily="34" charset="0"/>
                <a:cs typeface="Tahoma" pitchFamily="34" charset="0"/>
              </a:rPr>
              <a:t>, имеющих договорные отношения с ФСК ЕЭС, </a:t>
            </a:r>
            <a:r>
              <a:rPr lang="ru-RU" sz="1400" b="1" dirty="0">
                <a:latin typeface="Tahoma" pitchFamily="34" charset="0"/>
                <a:cs typeface="Tahoma" pitchFamily="34" charset="0"/>
              </a:rPr>
              <a:t>оплачивать тарифы </a:t>
            </a:r>
            <a:r>
              <a:rPr lang="ru-RU" sz="1400" dirty="0">
                <a:latin typeface="Tahoma" pitchFamily="34" charset="0"/>
                <a:cs typeface="Tahoma" pitchFamily="34" charset="0"/>
              </a:rPr>
              <a:t>на услуги по передаче электрической энергии с учётом ставки "</a:t>
            </a:r>
            <a:r>
              <a:rPr lang="ru-RU" sz="1400" b="1" dirty="0">
                <a:latin typeface="Tahoma" pitchFamily="34" charset="0"/>
                <a:cs typeface="Tahoma" pitchFamily="34" charset="0"/>
              </a:rPr>
              <a:t>перекрёстного субсидирования</a:t>
            </a:r>
            <a:r>
              <a:rPr lang="ru-RU" sz="1400" dirty="0">
                <a:latin typeface="Tahoma" pitchFamily="34" charset="0"/>
                <a:cs typeface="Tahoma" pitchFamily="34" charset="0"/>
              </a:rPr>
              <a:t>" по населению</a:t>
            </a:r>
          </a:p>
        </p:txBody>
      </p:sp>
      <p:cxnSp>
        <p:nvCxnSpPr>
          <p:cNvPr id="88" name="Прямая со стрелкой 87"/>
          <p:cNvCxnSpPr>
            <a:stCxn id="86" idx="0"/>
            <a:endCxn id="85" idx="4"/>
          </p:cNvCxnSpPr>
          <p:nvPr/>
        </p:nvCxnSpPr>
        <p:spPr>
          <a:xfrm flipV="1">
            <a:off x="6827047" y="3356936"/>
            <a:ext cx="1687337" cy="1656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07504" y="5013176"/>
            <a:ext cx="4346673" cy="116955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ru-RU" sz="1400" dirty="0" smtClean="0">
                <a:latin typeface="Tahoma" pitchFamily="34" charset="0"/>
                <a:cs typeface="Tahoma" pitchFamily="34" charset="0"/>
              </a:rPr>
              <a:t>Отсутствие оплаты перекрестного субсидирования увеличивает тарифы на передачу электроэнергии для малого и среднего бизнеса</a:t>
            </a:r>
            <a:endParaRPr lang="ru-RU" sz="1400" b="1" dirty="0" smtClean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91" name="Прямая со стрелкой 90"/>
          <p:cNvCxnSpPr>
            <a:stCxn id="89" idx="0"/>
            <a:endCxn id="84" idx="4"/>
          </p:cNvCxnSpPr>
          <p:nvPr/>
        </p:nvCxnSpPr>
        <p:spPr>
          <a:xfrm flipV="1">
            <a:off x="2280841" y="3338800"/>
            <a:ext cx="1680634" cy="16743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2"/>
          <p:cNvSpPr txBox="1">
            <a:spLocks noChangeArrowheads="1"/>
          </p:cNvSpPr>
          <p:nvPr/>
        </p:nvSpPr>
        <p:spPr>
          <a:xfrm>
            <a:off x="14808" y="0"/>
            <a:ext cx="8229600" cy="1052736"/>
          </a:xfrm>
          <a:prstGeom prst="rect">
            <a:avLst/>
          </a:prstGeom>
          <a:ex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ru-RU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«</a:t>
            </a:r>
            <a:r>
              <a:rPr lang="ru-RU" sz="28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Последняя миля»</a:t>
            </a:r>
            <a:r>
              <a:rPr lang="ru-RU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Механизм компенсации</a:t>
            </a:r>
            <a:endParaRPr lang="ru-RU" sz="20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60AA585-3214-43B0-AF7B-241934F1294C}" type="slidenum">
              <a:rPr lang="ru-RU" b="1">
                <a:solidFill>
                  <a:schemeClr val="tx1"/>
                </a:solidFill>
              </a:rPr>
              <a:pPr/>
              <a:t>12</a:t>
            </a:fld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515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Прямая со стрелкой 33"/>
          <p:cNvCxnSpPr/>
          <p:nvPr/>
        </p:nvCxnSpPr>
        <p:spPr>
          <a:xfrm flipV="1">
            <a:off x="323528" y="1268760"/>
            <a:ext cx="4536504" cy="1064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с двумя скругленными соседними углами 6"/>
          <p:cNvSpPr/>
          <p:nvPr/>
        </p:nvSpPr>
        <p:spPr>
          <a:xfrm>
            <a:off x="323528" y="1639441"/>
            <a:ext cx="2160240" cy="360040"/>
          </a:xfrm>
          <a:prstGeom prst="round2SameRect">
            <a:avLst>
              <a:gd name="adj1" fmla="val 50000"/>
              <a:gd name="adj2" fmla="val 0"/>
            </a:avLst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апрель 2011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5066" y="1999481"/>
            <a:ext cx="2158702" cy="1589400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1200" b="1" dirty="0" smtClean="0">
                <a:latin typeface="Tahoma" pitchFamily="34" charset="0"/>
                <a:cs typeface="Tahoma" pitchFamily="34" charset="0"/>
              </a:rPr>
              <a:t>Обращение </a:t>
            </a:r>
            <a:r>
              <a:rPr lang="ru-RU" sz="1200" b="1" dirty="0">
                <a:latin typeface="Tahoma" pitchFamily="34" charset="0"/>
                <a:cs typeface="Tahoma" pitchFamily="34" charset="0"/>
              </a:rPr>
              <a:t>в Арбитражный суд Красноярского края о признании </a:t>
            </a:r>
            <a:r>
              <a:rPr lang="ru-RU" sz="1200" b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1200" b="1" dirty="0" smtClean="0">
                <a:latin typeface="Tahoma" pitchFamily="34" charset="0"/>
                <a:cs typeface="Tahoma" pitchFamily="34" charset="0"/>
              </a:rPr>
            </a:br>
            <a:r>
              <a:rPr lang="ru-RU" sz="1200" b="1" dirty="0" smtClean="0">
                <a:latin typeface="Tahoma" pitchFamily="34" charset="0"/>
                <a:cs typeface="Tahoma" pitchFamily="34" charset="0"/>
              </a:rPr>
              <a:t>не </a:t>
            </a:r>
            <a:r>
              <a:rPr lang="ru-RU" sz="1200" b="1" dirty="0">
                <a:latin typeface="Tahoma" pitchFamily="34" charset="0"/>
                <a:cs typeface="Tahoma" pitchFamily="34" charset="0"/>
              </a:rPr>
              <a:t>действующими </a:t>
            </a:r>
            <a:r>
              <a:rPr lang="ru-RU" sz="1200" b="1" dirty="0" smtClean="0">
                <a:latin typeface="Tahoma" pitchFamily="34" charset="0"/>
                <a:cs typeface="Tahoma" pitchFamily="34" charset="0"/>
              </a:rPr>
              <a:t>приказов </a:t>
            </a:r>
            <a:r>
              <a:rPr lang="ru-RU" sz="1200" b="1" dirty="0">
                <a:latin typeface="Tahoma" pitchFamily="34" charset="0"/>
                <a:cs typeface="Tahoma" pitchFamily="34" charset="0"/>
              </a:rPr>
              <a:t>РЭК Красноярского </a:t>
            </a:r>
            <a:r>
              <a:rPr lang="ru-RU" sz="1200" b="1" dirty="0" smtClean="0">
                <a:latin typeface="Tahoma" pitchFamily="34" charset="0"/>
                <a:cs typeface="Tahoma" pitchFamily="34" charset="0"/>
              </a:rPr>
              <a:t>края</a:t>
            </a:r>
          </a:p>
          <a:p>
            <a:pPr algn="ctr"/>
            <a:endParaRPr lang="ru-RU" sz="1200" b="1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Прямоугольник с двумя скругленными соседними углами 8"/>
          <p:cNvSpPr/>
          <p:nvPr/>
        </p:nvSpPr>
        <p:spPr>
          <a:xfrm>
            <a:off x="2627784" y="1639441"/>
            <a:ext cx="2088232" cy="360040"/>
          </a:xfrm>
          <a:prstGeom prst="round2SameRect">
            <a:avLst>
              <a:gd name="adj1" fmla="val 50000"/>
              <a:gd name="adj2" fmla="val 0"/>
            </a:avLst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декабрь 2011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627784" y="2000779"/>
            <a:ext cx="2088232" cy="1588102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1200" b="1" dirty="0" smtClean="0">
                <a:latin typeface="Tahoma" pitchFamily="34" charset="0"/>
                <a:cs typeface="Tahoma" pitchFamily="34" charset="0"/>
              </a:rPr>
              <a:t>Арбитражным судом требования </a:t>
            </a:r>
            <a:br>
              <a:rPr lang="ru-RU" sz="1200" b="1" dirty="0" smtClean="0">
                <a:latin typeface="Tahoma" pitchFamily="34" charset="0"/>
                <a:cs typeface="Tahoma" pitchFamily="34" charset="0"/>
              </a:rPr>
            </a:br>
            <a:r>
              <a:rPr lang="ru-RU" sz="1200" b="1" dirty="0" smtClean="0">
                <a:latin typeface="Tahoma" pitchFamily="34" charset="0"/>
                <a:cs typeface="Tahoma" pitchFamily="34" charset="0"/>
              </a:rPr>
              <a:t>МРСК Сибири удовлетворены</a:t>
            </a:r>
            <a:br>
              <a:rPr lang="ru-RU" sz="1200" b="1" dirty="0" smtClean="0">
                <a:latin typeface="Tahoma" pitchFamily="34" charset="0"/>
                <a:cs typeface="Tahoma" pitchFamily="34" charset="0"/>
              </a:rPr>
            </a:br>
            <a:r>
              <a:rPr lang="ru-RU" sz="1200" b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1200" b="1" dirty="0" smtClean="0">
                <a:latin typeface="Tahoma" pitchFamily="34" charset="0"/>
                <a:cs typeface="Tahoma" pitchFamily="34" charset="0"/>
              </a:rPr>
            </a:br>
            <a:r>
              <a:rPr lang="ru-RU" sz="1200" b="1" dirty="0">
                <a:latin typeface="Tahoma" pitchFamily="34" charset="0"/>
                <a:cs typeface="Tahoma" pitchFamily="34" charset="0"/>
              </a:rPr>
              <a:t>РЭК подана кассационная жалоба</a:t>
            </a:r>
          </a:p>
          <a:p>
            <a:pPr algn="ctr"/>
            <a:r>
              <a:rPr lang="ru-RU" sz="1200" b="1" dirty="0">
                <a:latin typeface="Tahoma" pitchFamily="34" charset="0"/>
                <a:cs typeface="Tahoma" pitchFamily="34" charset="0"/>
              </a:rPr>
              <a:t/>
            </a:r>
            <a:br>
              <a:rPr lang="ru-RU" sz="1200" b="1" dirty="0">
                <a:latin typeface="Tahoma" pitchFamily="34" charset="0"/>
                <a:cs typeface="Tahoma" pitchFamily="34" charset="0"/>
              </a:rPr>
            </a:br>
            <a:endParaRPr lang="ru-RU" sz="1200" b="1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4572000" y="1268760"/>
            <a:ext cx="4320480" cy="1064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1341978" y="1207393"/>
            <a:ext cx="133678" cy="1440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1403648" y="1351409"/>
            <a:ext cx="5169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3646234" y="1207393"/>
            <a:ext cx="133678" cy="1440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с двумя скругленными соседними углами 18"/>
          <p:cNvSpPr/>
          <p:nvPr/>
        </p:nvSpPr>
        <p:spPr>
          <a:xfrm>
            <a:off x="6804248" y="1639441"/>
            <a:ext cx="2016224" cy="360040"/>
          </a:xfrm>
          <a:prstGeom prst="round2SameRect">
            <a:avLst>
              <a:gd name="adj1" fmla="val 50000"/>
              <a:gd name="adj2" fmla="val 0"/>
            </a:avLst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апрель 2012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804248" y="1998183"/>
            <a:ext cx="2016224" cy="1590698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1200" b="1" dirty="0" smtClean="0">
                <a:latin typeface="Tahoma" pitchFamily="34" charset="0"/>
                <a:cs typeface="Tahoma" pitchFamily="34" charset="0"/>
              </a:rPr>
              <a:t>Кассационный суд оставил </a:t>
            </a:r>
            <a:r>
              <a:rPr lang="ru-RU" sz="1200" b="1" dirty="0">
                <a:latin typeface="Tahoma" pitchFamily="34" charset="0"/>
                <a:cs typeface="Tahoma" pitchFamily="34" charset="0"/>
              </a:rPr>
              <a:t>без </a:t>
            </a:r>
            <a:r>
              <a:rPr lang="ru-RU" sz="1200" b="1" dirty="0" smtClean="0">
                <a:latin typeface="Tahoma" pitchFamily="34" charset="0"/>
                <a:cs typeface="Tahoma" pitchFamily="34" charset="0"/>
              </a:rPr>
              <a:t>изменений решение </a:t>
            </a:r>
            <a:r>
              <a:rPr lang="ru-RU" sz="1200" b="1" dirty="0">
                <a:latin typeface="Tahoma" pitchFamily="34" charset="0"/>
                <a:cs typeface="Tahoma" pitchFamily="34" charset="0"/>
              </a:rPr>
              <a:t>первой инстанции Арбитражного суда Красноярского </a:t>
            </a:r>
            <a:r>
              <a:rPr lang="ru-RU" sz="1200" b="1" dirty="0" smtClean="0">
                <a:latin typeface="Tahoma" pitchFamily="34" charset="0"/>
                <a:cs typeface="Tahoma" pitchFamily="34" charset="0"/>
              </a:rPr>
              <a:t>края</a:t>
            </a:r>
            <a:endParaRPr lang="ru-RU" sz="12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860032" y="1639441"/>
            <a:ext cx="1800200" cy="360040"/>
          </a:xfrm>
          <a:prstGeom prst="round2SameRect">
            <a:avLst>
              <a:gd name="adj1" fmla="val 50000"/>
              <a:gd name="adj2" fmla="val 0"/>
            </a:avLst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февраль 2012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860032" y="1999481"/>
            <a:ext cx="1800200" cy="1589400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1200" b="1" dirty="0" smtClean="0">
                <a:latin typeface="Tahoma" pitchFamily="34" charset="0"/>
                <a:cs typeface="Tahoma" pitchFamily="34" charset="0"/>
              </a:rPr>
              <a:t>Заявление </a:t>
            </a:r>
            <a:r>
              <a:rPr lang="ru-RU" sz="1200" b="1" dirty="0">
                <a:latin typeface="Tahoma" pitchFamily="34" charset="0"/>
                <a:cs typeface="Tahoma" pitchFamily="34" charset="0"/>
              </a:rPr>
              <a:t>о взыскании с </a:t>
            </a:r>
            <a:r>
              <a:rPr lang="ru-RU" sz="1200" b="1" dirty="0" smtClean="0">
                <a:latin typeface="Tahoma" pitchFamily="34" charset="0"/>
                <a:cs typeface="Tahoma" pitchFamily="34" charset="0"/>
              </a:rPr>
              <a:t>бюджета Красноярского </a:t>
            </a:r>
            <a:r>
              <a:rPr lang="ru-RU" sz="1200" b="1" dirty="0">
                <a:latin typeface="Tahoma" pitchFamily="34" charset="0"/>
                <a:cs typeface="Tahoma" pitchFamily="34" charset="0"/>
              </a:rPr>
              <a:t>края 4,6 млрд. </a:t>
            </a:r>
            <a:r>
              <a:rPr lang="ru-RU" sz="1200" b="1" dirty="0" smtClean="0">
                <a:latin typeface="Tahoma" pitchFamily="34" charset="0"/>
                <a:cs typeface="Tahoma" pitchFamily="34" charset="0"/>
              </a:rPr>
              <a:t>рублей убытков </a:t>
            </a:r>
            <a:br>
              <a:rPr lang="ru-RU" sz="1200" b="1" dirty="0" smtClean="0">
                <a:latin typeface="Tahoma" pitchFamily="34" charset="0"/>
                <a:cs typeface="Tahoma" pitchFamily="34" charset="0"/>
              </a:rPr>
            </a:br>
            <a:r>
              <a:rPr lang="ru-RU" sz="1200" b="1" dirty="0" smtClean="0">
                <a:latin typeface="Tahoma" pitchFamily="34" charset="0"/>
                <a:cs typeface="Tahoma" pitchFamily="34" charset="0"/>
              </a:rPr>
              <a:t>за 2011 год </a:t>
            </a:r>
            <a:endParaRPr lang="ru-RU" sz="1200" b="1" dirty="0">
              <a:latin typeface="Tahoma" pitchFamily="34" charset="0"/>
              <a:cs typeface="Tahoma" pitchFamily="34" charset="0"/>
            </a:endParaRPr>
          </a:p>
          <a:p>
            <a:pPr algn="ctr"/>
            <a:endParaRPr lang="ru-RU" sz="1200" b="1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H="1">
            <a:off x="3702735" y="1359793"/>
            <a:ext cx="5169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7750690" y="1196752"/>
            <a:ext cx="133678" cy="1440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H="1">
            <a:off x="7807191" y="1349152"/>
            <a:ext cx="5169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>
            <a:off x="5662458" y="1199009"/>
            <a:ext cx="133678" cy="1440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5718959" y="1351409"/>
            <a:ext cx="5169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25066" y="3727673"/>
            <a:ext cx="2158702" cy="14465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q"/>
            </a:pPr>
            <a:r>
              <a:rPr lang="ru-RU" sz="1100" dirty="0">
                <a:latin typeface="Tahoma" pitchFamily="34" charset="0"/>
                <a:cs typeface="Tahoma" pitchFamily="34" charset="0"/>
              </a:rPr>
              <a:t>от 15.12.2010 г. № 299-п «Об установлении единых (котловых) тарифов…»</a:t>
            </a:r>
            <a:br>
              <a:rPr lang="ru-RU" sz="1100" dirty="0">
                <a:latin typeface="Tahoma" pitchFamily="34" charset="0"/>
                <a:cs typeface="Tahoma" pitchFamily="34" charset="0"/>
              </a:rPr>
            </a:br>
            <a:endParaRPr lang="ru-RU" sz="1100" dirty="0">
              <a:latin typeface="Tahoma" pitchFamily="34" charset="0"/>
              <a:cs typeface="Tahoma" pitchFamily="34" charset="0"/>
            </a:endParaRPr>
          </a:p>
          <a:p>
            <a:pPr marL="171450" indent="-171450">
              <a:buFont typeface="Wingdings" pitchFamily="2" charset="2"/>
              <a:buChar char="q"/>
            </a:pPr>
            <a:r>
              <a:rPr lang="ru-RU" sz="1100" dirty="0">
                <a:latin typeface="Tahoma" pitchFamily="34" charset="0"/>
                <a:cs typeface="Tahoma" pitchFamily="34" charset="0"/>
              </a:rPr>
              <a:t>приказа РЭК Красноярского края от 15.12.2010 г. № 308-п «Индивидуальные тарифы</a:t>
            </a:r>
            <a:r>
              <a:rPr lang="ru-RU" sz="1100" dirty="0" smtClean="0">
                <a:latin typeface="Tahoma" pitchFamily="34" charset="0"/>
                <a:cs typeface="Tahoma" pitchFamily="34" charset="0"/>
              </a:rPr>
              <a:t>…»</a:t>
            </a:r>
            <a:endParaRPr lang="ru-RU" sz="11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627784" y="3727673"/>
            <a:ext cx="2088232" cy="14465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noAutofit/>
          </a:bodyPr>
          <a:lstStyle>
            <a:defPPr>
              <a:defRPr lang="ru-RU"/>
            </a:defPPr>
            <a:lvl1pPr marL="171450" indent="-171450">
              <a:buFont typeface="Wingdings" pitchFamily="2" charset="2"/>
              <a:buChar char="q"/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sz="1100" dirty="0"/>
              <a:t>признан не действующим </a:t>
            </a:r>
            <a:r>
              <a:rPr lang="ru-RU" sz="1100" dirty="0" smtClean="0"/>
              <a:t>приказ </a:t>
            </a:r>
            <a:r>
              <a:rPr lang="ru-RU" sz="1100" dirty="0"/>
              <a:t>РЭК Красноярского края от 15.12.2010 г. № 299-п «Об установлении единых (котловых) тарифов</a:t>
            </a:r>
            <a:r>
              <a:rPr lang="ru-RU" sz="1100" dirty="0" smtClean="0"/>
              <a:t>..."</a:t>
            </a:r>
            <a:endParaRPr lang="ru-RU" sz="1100" dirty="0"/>
          </a:p>
          <a:p>
            <a:endParaRPr lang="ru-RU" sz="1100" dirty="0"/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>
          <a:xfrm>
            <a:off x="14808" y="0"/>
            <a:ext cx="8229600" cy="1052736"/>
          </a:xfrm>
          <a:prstGeom prst="rect">
            <a:avLst/>
          </a:prstGeom>
          <a:ex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ru-RU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«Последняя миля»</a:t>
            </a:r>
            <a:br>
              <a:rPr lang="ru-RU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Оспаривание решений по Красноярскому краю</a:t>
            </a:r>
            <a:endParaRPr lang="ru-RU" sz="20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flipH="1">
            <a:off x="1340644" y="5445224"/>
            <a:ext cx="1334" cy="4483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1341978" y="5877272"/>
            <a:ext cx="55538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43" idx="3"/>
          </p:cNvCxnSpPr>
          <p:nvPr/>
        </p:nvCxnSpPr>
        <p:spPr>
          <a:xfrm flipV="1">
            <a:off x="7308304" y="5840397"/>
            <a:ext cx="576064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V="1">
            <a:off x="7884368" y="3858669"/>
            <a:ext cx="7193" cy="200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907704" y="5517232"/>
            <a:ext cx="5400600" cy="646331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прецедент – </a:t>
            </a:r>
            <a:r>
              <a:rPr lang="ru-RU" b="1" dirty="0" smtClean="0"/>
              <a:t>необоснованные тарифные решения приводят к прямому ущербу бюджета субъекта РФ</a:t>
            </a:r>
            <a:endParaRPr lang="ru-RU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60AA585-3214-43B0-AF7B-241934F1294C}" type="slidenum">
              <a:rPr lang="ru-RU" b="1">
                <a:solidFill>
                  <a:schemeClr val="tx1"/>
                </a:solidFill>
              </a:rPr>
              <a:pPr/>
              <a:t>13</a:t>
            </a:fld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928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86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28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Тарифные ограничения </a:t>
            </a:r>
            <a:br>
              <a:rPr lang="ru-RU" sz="28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8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и конкуренция за </a:t>
            </a:r>
            <a:r>
              <a:rPr lang="ru-RU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тариф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A585-3214-43B0-AF7B-241934F1294C}" type="slidenum">
              <a:rPr lang="ru-RU" smtClean="0"/>
              <a:t>14</a:t>
            </a:fld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1441899"/>
              </p:ext>
            </p:extLst>
          </p:nvPr>
        </p:nvGraphicFramePr>
        <p:xfrm>
          <a:off x="564288" y="1109057"/>
          <a:ext cx="8136904" cy="4356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2051720" y="4365104"/>
            <a:ext cx="766872" cy="347894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dirty="0"/>
              <a:t>+24%</a:t>
            </a:r>
          </a:p>
        </p:txBody>
      </p:sp>
      <p:sp>
        <p:nvSpPr>
          <p:cNvPr id="7" name="TextBox 2"/>
          <p:cNvSpPr txBox="1"/>
          <p:nvPr/>
        </p:nvSpPr>
        <p:spPr>
          <a:xfrm>
            <a:off x="2051720" y="3726176"/>
            <a:ext cx="766944" cy="347893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dirty="0"/>
              <a:t>+38%</a:t>
            </a:r>
          </a:p>
        </p:txBody>
      </p:sp>
      <p:sp>
        <p:nvSpPr>
          <p:cNvPr id="8" name="TextBox 3"/>
          <p:cNvSpPr txBox="1"/>
          <p:nvPr/>
        </p:nvSpPr>
        <p:spPr>
          <a:xfrm>
            <a:off x="2051720" y="3374136"/>
            <a:ext cx="720080" cy="347856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dirty="0"/>
              <a:t>+8%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3563888" y="4303384"/>
            <a:ext cx="712022" cy="347857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dirty="0"/>
              <a:t>+7%</a:t>
            </a:r>
          </a:p>
        </p:txBody>
      </p:sp>
      <p:sp>
        <p:nvSpPr>
          <p:cNvPr id="10" name="TextBox 2"/>
          <p:cNvSpPr txBox="1"/>
          <p:nvPr/>
        </p:nvSpPr>
        <p:spPr>
          <a:xfrm>
            <a:off x="3563887" y="3563872"/>
            <a:ext cx="742399" cy="347857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dirty="0"/>
              <a:t>+32%</a:t>
            </a:r>
          </a:p>
        </p:txBody>
      </p:sp>
      <p:sp>
        <p:nvSpPr>
          <p:cNvPr id="11" name="TextBox 3"/>
          <p:cNvSpPr txBox="1"/>
          <p:nvPr/>
        </p:nvSpPr>
        <p:spPr>
          <a:xfrm>
            <a:off x="3563888" y="3086104"/>
            <a:ext cx="712022" cy="347856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dirty="0"/>
              <a:t>+31%</a:t>
            </a:r>
          </a:p>
        </p:txBody>
      </p:sp>
      <p:sp>
        <p:nvSpPr>
          <p:cNvPr id="12" name="TextBox 4"/>
          <p:cNvSpPr txBox="1"/>
          <p:nvPr/>
        </p:nvSpPr>
        <p:spPr>
          <a:xfrm>
            <a:off x="3563886" y="2627768"/>
            <a:ext cx="742400" cy="347856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dirty="0"/>
              <a:t>+9%</a:t>
            </a:r>
          </a:p>
        </p:txBody>
      </p:sp>
      <p:sp>
        <p:nvSpPr>
          <p:cNvPr id="13" name="TextBox 1"/>
          <p:cNvSpPr txBox="1"/>
          <p:nvPr/>
        </p:nvSpPr>
        <p:spPr>
          <a:xfrm>
            <a:off x="5076056" y="4229088"/>
            <a:ext cx="768528" cy="347856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b="0" dirty="0"/>
              <a:t>+9%</a:t>
            </a:r>
          </a:p>
        </p:txBody>
      </p:sp>
      <p:sp>
        <p:nvSpPr>
          <p:cNvPr id="14" name="TextBox 2"/>
          <p:cNvSpPr txBox="1"/>
          <p:nvPr/>
        </p:nvSpPr>
        <p:spPr>
          <a:xfrm>
            <a:off x="5076056" y="3474720"/>
            <a:ext cx="767664" cy="347856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dirty="0"/>
              <a:t>+</a:t>
            </a:r>
            <a:r>
              <a:rPr lang="ru-RU" sz="1100" dirty="0" smtClean="0"/>
              <a:t>26%</a:t>
            </a:r>
            <a:endParaRPr lang="ru-RU" sz="1100" dirty="0"/>
          </a:p>
        </p:txBody>
      </p:sp>
      <p:sp>
        <p:nvSpPr>
          <p:cNvPr id="15" name="TextBox 3"/>
          <p:cNvSpPr txBox="1"/>
          <p:nvPr/>
        </p:nvSpPr>
        <p:spPr>
          <a:xfrm>
            <a:off x="5086928" y="2837688"/>
            <a:ext cx="757656" cy="347856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dirty="0"/>
              <a:t>+21%</a:t>
            </a:r>
          </a:p>
        </p:txBody>
      </p:sp>
      <p:sp>
        <p:nvSpPr>
          <p:cNvPr id="16" name="TextBox 4"/>
          <p:cNvSpPr txBox="1"/>
          <p:nvPr/>
        </p:nvSpPr>
        <p:spPr>
          <a:xfrm>
            <a:off x="5062784" y="2289689"/>
            <a:ext cx="777384" cy="347856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dirty="0"/>
              <a:t>+20%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2028324" y="2604520"/>
            <a:ext cx="766872" cy="347856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b="1" dirty="0"/>
              <a:t>+27%</a:t>
            </a:r>
          </a:p>
        </p:txBody>
      </p:sp>
      <p:sp>
        <p:nvSpPr>
          <p:cNvPr id="18" name="TextBox 1"/>
          <p:cNvSpPr txBox="1"/>
          <p:nvPr/>
        </p:nvSpPr>
        <p:spPr>
          <a:xfrm>
            <a:off x="3563888" y="2194576"/>
            <a:ext cx="742398" cy="347857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b="1" dirty="0"/>
              <a:t>+15%</a:t>
            </a:r>
          </a:p>
        </p:txBody>
      </p:sp>
      <p:sp>
        <p:nvSpPr>
          <p:cNvPr id="19" name="TextBox 1"/>
          <p:cNvSpPr txBox="1"/>
          <p:nvPr/>
        </p:nvSpPr>
        <p:spPr>
          <a:xfrm>
            <a:off x="5058912" y="1822384"/>
            <a:ext cx="756000" cy="347893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b="1" dirty="0"/>
              <a:t>+15%</a:t>
            </a:r>
          </a:p>
        </p:txBody>
      </p:sp>
      <p:sp>
        <p:nvSpPr>
          <p:cNvPr id="20" name="TextBox 1"/>
          <p:cNvSpPr txBox="1"/>
          <p:nvPr/>
        </p:nvSpPr>
        <p:spPr>
          <a:xfrm>
            <a:off x="6660232" y="4206984"/>
            <a:ext cx="768600" cy="347856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+2</a:t>
            </a:r>
            <a:r>
              <a:rPr lang="ru-RU" sz="1100" b="0" dirty="0" smtClean="0"/>
              <a:t>%</a:t>
            </a:r>
            <a:endParaRPr lang="ru-RU" sz="1100" b="0" dirty="0"/>
          </a:p>
        </p:txBody>
      </p:sp>
      <p:sp>
        <p:nvSpPr>
          <p:cNvPr id="21" name="TextBox 2"/>
          <p:cNvSpPr txBox="1"/>
          <p:nvPr/>
        </p:nvSpPr>
        <p:spPr>
          <a:xfrm>
            <a:off x="6626122" y="3411617"/>
            <a:ext cx="767664" cy="347856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dirty="0" smtClean="0"/>
              <a:t>+</a:t>
            </a:r>
            <a:r>
              <a:rPr lang="en-US" sz="1100" dirty="0" smtClean="0"/>
              <a:t>13</a:t>
            </a:r>
            <a:r>
              <a:rPr lang="ru-RU" sz="1100" dirty="0" smtClean="0"/>
              <a:t>%</a:t>
            </a:r>
            <a:endParaRPr lang="ru-RU" sz="1100" dirty="0"/>
          </a:p>
        </p:txBody>
      </p:sp>
      <p:sp>
        <p:nvSpPr>
          <p:cNvPr id="22" name="TextBox 3"/>
          <p:cNvSpPr txBox="1"/>
          <p:nvPr/>
        </p:nvSpPr>
        <p:spPr>
          <a:xfrm>
            <a:off x="6655502" y="2638253"/>
            <a:ext cx="757728" cy="347856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dirty="0" smtClean="0"/>
              <a:t>+</a:t>
            </a:r>
            <a:r>
              <a:rPr lang="en-US" sz="1100" dirty="0" smtClean="0"/>
              <a:t>3</a:t>
            </a:r>
            <a:r>
              <a:rPr lang="ru-RU" sz="1100" dirty="0" smtClean="0"/>
              <a:t>%</a:t>
            </a:r>
            <a:endParaRPr lang="ru-RU" sz="1100" dirty="0"/>
          </a:p>
        </p:txBody>
      </p:sp>
      <p:sp>
        <p:nvSpPr>
          <p:cNvPr id="23" name="TextBox 4"/>
          <p:cNvSpPr txBox="1"/>
          <p:nvPr/>
        </p:nvSpPr>
        <p:spPr>
          <a:xfrm>
            <a:off x="6634690" y="2071870"/>
            <a:ext cx="777384" cy="347857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dirty="0" smtClean="0"/>
              <a:t>+</a:t>
            </a:r>
            <a:r>
              <a:rPr lang="en-US" sz="1100" dirty="0" smtClean="0"/>
              <a:t>7</a:t>
            </a:r>
            <a:r>
              <a:rPr lang="ru-RU" sz="1100" dirty="0" smtClean="0"/>
              <a:t>%</a:t>
            </a:r>
            <a:endParaRPr lang="ru-RU" sz="1100" dirty="0"/>
          </a:p>
        </p:txBody>
      </p:sp>
      <p:sp>
        <p:nvSpPr>
          <p:cNvPr id="24" name="TextBox 1"/>
          <p:cNvSpPr txBox="1"/>
          <p:nvPr/>
        </p:nvSpPr>
        <p:spPr>
          <a:xfrm>
            <a:off x="6642768" y="1523457"/>
            <a:ext cx="756792" cy="347894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b="1" dirty="0" smtClean="0"/>
              <a:t>+</a:t>
            </a:r>
            <a:r>
              <a:rPr lang="en-US" sz="1100" b="1" dirty="0" smtClean="0"/>
              <a:t>6</a:t>
            </a:r>
            <a:r>
              <a:rPr lang="ru-RU" sz="1100" b="1" dirty="0" smtClean="0"/>
              <a:t>%</a:t>
            </a:r>
            <a:endParaRPr lang="ru-RU" sz="1100" b="1" dirty="0"/>
          </a:p>
        </p:txBody>
      </p:sp>
      <p:sp>
        <p:nvSpPr>
          <p:cNvPr id="25" name="TextBox 3"/>
          <p:cNvSpPr txBox="1"/>
          <p:nvPr/>
        </p:nvSpPr>
        <p:spPr>
          <a:xfrm>
            <a:off x="2051720" y="3030096"/>
            <a:ext cx="720080" cy="347856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dirty="0"/>
              <a:t>+8%</a:t>
            </a:r>
          </a:p>
        </p:txBody>
      </p:sp>
      <p:sp>
        <p:nvSpPr>
          <p:cNvPr id="41" name="TextBox 1"/>
          <p:cNvSpPr txBox="1"/>
          <p:nvPr/>
        </p:nvSpPr>
        <p:spPr>
          <a:xfrm>
            <a:off x="1331640" y="3003808"/>
            <a:ext cx="586656" cy="244248"/>
          </a:xfrm>
          <a:prstGeom prst="rect">
            <a:avLst/>
          </a:prstGeom>
        </p:spPr>
        <p:txBody>
          <a:bodyPr wrap="square" rtlCol="0" anchor="b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/>
              <a:t>343</a:t>
            </a:r>
          </a:p>
        </p:txBody>
      </p:sp>
      <p:sp>
        <p:nvSpPr>
          <p:cNvPr id="42" name="TextBox 1"/>
          <p:cNvSpPr txBox="1"/>
          <p:nvPr/>
        </p:nvSpPr>
        <p:spPr>
          <a:xfrm>
            <a:off x="2843808" y="2483752"/>
            <a:ext cx="616536" cy="244248"/>
          </a:xfrm>
          <a:prstGeom prst="rect">
            <a:avLst/>
          </a:prstGeom>
        </p:spPr>
        <p:txBody>
          <a:bodyPr wrap="square" rtlCol="0" anchor="b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/>
              <a:t>436</a:t>
            </a:r>
          </a:p>
        </p:txBody>
      </p:sp>
      <p:sp>
        <p:nvSpPr>
          <p:cNvPr id="43" name="TextBox 1"/>
          <p:cNvSpPr txBox="1"/>
          <p:nvPr/>
        </p:nvSpPr>
        <p:spPr>
          <a:xfrm>
            <a:off x="4420776" y="2142000"/>
            <a:ext cx="583272" cy="244249"/>
          </a:xfrm>
          <a:prstGeom prst="rect">
            <a:avLst/>
          </a:prstGeom>
        </p:spPr>
        <p:txBody>
          <a:bodyPr wrap="square" rtlCol="0" anchor="b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/>
              <a:t>504</a:t>
            </a:r>
          </a:p>
        </p:txBody>
      </p:sp>
      <p:sp>
        <p:nvSpPr>
          <p:cNvPr id="44" name="TextBox 1"/>
          <p:cNvSpPr txBox="1"/>
          <p:nvPr/>
        </p:nvSpPr>
        <p:spPr>
          <a:xfrm>
            <a:off x="5935266" y="1727691"/>
            <a:ext cx="609768" cy="244249"/>
          </a:xfrm>
          <a:prstGeom prst="rect">
            <a:avLst/>
          </a:prstGeom>
        </p:spPr>
        <p:txBody>
          <a:bodyPr wrap="square" rtlCol="0" anchor="b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/>
              <a:t>586</a:t>
            </a:r>
          </a:p>
        </p:txBody>
      </p:sp>
      <p:sp>
        <p:nvSpPr>
          <p:cNvPr id="45" name="TextBox 1"/>
          <p:cNvSpPr txBox="1"/>
          <p:nvPr/>
        </p:nvSpPr>
        <p:spPr>
          <a:xfrm>
            <a:off x="7447408" y="1556792"/>
            <a:ext cx="609768" cy="244248"/>
          </a:xfrm>
          <a:prstGeom prst="rect">
            <a:avLst/>
          </a:prstGeom>
        </p:spPr>
        <p:txBody>
          <a:bodyPr wrap="square" rtlCol="0" anchor="b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/>
              <a:t>6</a:t>
            </a:r>
            <a:r>
              <a:rPr lang="en-US" sz="1400" b="1" dirty="0" smtClean="0"/>
              <a:t>19</a:t>
            </a:r>
            <a:endParaRPr lang="ru-RU" sz="1400" b="1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755576" y="5301208"/>
            <a:ext cx="3044180" cy="15128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tabLst>
                <a:tab pos="266700" algn="l"/>
              </a:tabLst>
            </a:pPr>
            <a:endParaRPr lang="ru-RU" sz="140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1" name="Стрелка вправо 30"/>
          <p:cNvSpPr/>
          <p:nvPr/>
        </p:nvSpPr>
        <p:spPr>
          <a:xfrm>
            <a:off x="4087788" y="5688441"/>
            <a:ext cx="544952" cy="738411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tabLst>
                <a:tab pos="266700" algn="l"/>
              </a:tabLst>
            </a:pPr>
            <a:endParaRPr lang="ru-RU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879876" y="5301208"/>
            <a:ext cx="2520280" cy="15128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tabLst>
                <a:tab pos="266700" algn="l"/>
              </a:tabLst>
            </a:pPr>
            <a:r>
              <a:rPr lang="ru-RU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Необходим экономический механизм регуляторного контроля за темпами роста тарифа ТСО </a:t>
            </a:r>
            <a:r>
              <a:rPr lang="ru-RU" sz="1400" u="sng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внутри</a:t>
            </a:r>
            <a:r>
              <a:rPr lang="ru-RU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субъекта РФ</a:t>
            </a:r>
            <a:endParaRPr lang="ru-RU" sz="14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33" name="Таблица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593750"/>
              </p:ext>
            </p:extLst>
          </p:nvPr>
        </p:nvGraphicFramePr>
        <p:xfrm>
          <a:off x="919436" y="5795530"/>
          <a:ext cx="2736303" cy="9465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7106"/>
                <a:gridCol w="849197"/>
              </a:tblGrid>
              <a:tr h="3155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- Краснодарский </a:t>
                      </a:r>
                      <a:r>
                        <a:rPr lang="ru-RU" sz="1200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край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172</a:t>
                      </a:r>
                      <a:r>
                        <a:rPr lang="ru-RU" sz="1200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55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- Санкт-Петербург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208</a:t>
                      </a:r>
                      <a:r>
                        <a:rPr lang="ru-RU" sz="1200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55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-</a:t>
                      </a:r>
                      <a:r>
                        <a:rPr lang="ru-RU" sz="1200" u="none" strike="noStrike" baseline="0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Ленинградская </a:t>
                      </a:r>
                      <a:r>
                        <a:rPr lang="ru-RU" sz="1200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212</a:t>
                      </a:r>
                      <a:r>
                        <a:rPr lang="ru-RU" sz="1200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1063452" y="5343599"/>
            <a:ext cx="259228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ahoma" pitchFamily="34" charset="0"/>
                <a:cs typeface="Tahoma" pitchFamily="34" charset="0"/>
              </a:rPr>
              <a:t>Рост тарифа </a:t>
            </a:r>
            <a:r>
              <a:rPr lang="ru-RU" sz="1200" b="1" dirty="0">
                <a:latin typeface="Tahoma" pitchFamily="34" charset="0"/>
                <a:cs typeface="Tahoma" pitchFamily="34" charset="0"/>
              </a:rPr>
              <a:t>некоторых ТСО </a:t>
            </a:r>
            <a:r>
              <a:rPr lang="ru-RU" sz="1200" b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1200" b="1" dirty="0" smtClean="0">
                <a:latin typeface="Tahoma" pitchFamily="34" charset="0"/>
                <a:cs typeface="Tahoma" pitchFamily="34" charset="0"/>
              </a:rPr>
            </a:br>
            <a:r>
              <a:rPr lang="ru-RU" sz="1200" b="1" dirty="0" smtClean="0">
                <a:latin typeface="Tahoma" pitchFamily="34" charset="0"/>
                <a:cs typeface="Tahoma" pitchFamily="34" charset="0"/>
              </a:rPr>
              <a:t>в </a:t>
            </a:r>
            <a:r>
              <a:rPr lang="ru-RU" sz="1200" b="1" dirty="0">
                <a:latin typeface="Tahoma" pitchFamily="34" charset="0"/>
                <a:cs typeface="Tahoma" pitchFamily="34" charset="0"/>
              </a:rPr>
              <a:t>2009-2012 годах</a:t>
            </a:r>
          </a:p>
        </p:txBody>
      </p:sp>
    </p:spTree>
    <p:extLst>
      <p:ext uri="{BB962C8B-B14F-4D97-AF65-F5344CB8AC3E}">
        <p14:creationId xmlns:p14="http://schemas.microsoft.com/office/powerpoint/2010/main" val="40924118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23528" y="1340768"/>
            <a:ext cx="8352928" cy="47551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ru-RU" sz="2000" b="1" dirty="0" smtClean="0">
                <a:solidFill>
                  <a:srgbClr val="002060"/>
                </a:solidFill>
              </a:rPr>
              <a:t>Механизм </a:t>
            </a:r>
            <a:r>
              <a:rPr lang="ru-RU" sz="2000" b="1" dirty="0">
                <a:solidFill>
                  <a:srgbClr val="002060"/>
                </a:solidFill>
              </a:rPr>
              <a:t>оплаты услуг по передаче</a:t>
            </a:r>
          </a:p>
          <a:p>
            <a:pPr marL="742950" lvl="1" indent="-285750" algn="just">
              <a:spcAft>
                <a:spcPts val="600"/>
              </a:spcAft>
              <a:buFont typeface="Courier New" pitchFamily="49" charset="0"/>
              <a:buChar char="o"/>
            </a:pPr>
            <a:r>
              <a:rPr lang="ru-RU" dirty="0" smtClean="0">
                <a:solidFill>
                  <a:srgbClr val="002060"/>
                </a:solidFill>
              </a:rPr>
              <a:t>принцип </a:t>
            </a:r>
            <a:r>
              <a:rPr lang="ru-RU" dirty="0">
                <a:solidFill>
                  <a:srgbClr val="002060"/>
                </a:solidFill>
              </a:rPr>
              <a:t>оплаты резерва </a:t>
            </a:r>
            <a:r>
              <a:rPr lang="ru-RU" dirty="0" smtClean="0">
                <a:solidFill>
                  <a:srgbClr val="002060"/>
                </a:solidFill>
              </a:rPr>
              <a:t>мощности. Потребители </a:t>
            </a:r>
            <a:r>
              <a:rPr lang="en-US" dirty="0" smtClean="0">
                <a:solidFill>
                  <a:srgbClr val="002060"/>
                </a:solidFill>
              </a:rPr>
              <a:t>&gt; 670 </a:t>
            </a:r>
            <a:r>
              <a:rPr lang="ru-RU" dirty="0" smtClean="0">
                <a:solidFill>
                  <a:srgbClr val="002060"/>
                </a:solidFill>
              </a:rPr>
              <a:t>владеют избытком сетевой мощности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smtClean="0">
                <a:solidFill>
                  <a:srgbClr val="002060"/>
                </a:solidFill>
              </a:rPr>
              <a:t>его оплата ложится на всех потребителей услуги по передаче</a:t>
            </a:r>
            <a:endParaRPr lang="ru-RU" dirty="0">
              <a:solidFill>
                <a:srgbClr val="002060"/>
              </a:solidFill>
            </a:endParaRPr>
          </a:p>
          <a:p>
            <a:pPr marL="742950" lvl="1" indent="-285750" algn="just">
              <a:spcAft>
                <a:spcPts val="1200"/>
              </a:spcAft>
              <a:buFont typeface="Courier New" pitchFamily="49" charset="0"/>
              <a:buChar char="o"/>
            </a:pPr>
            <a:r>
              <a:rPr lang="ru-RU" dirty="0" smtClean="0">
                <a:solidFill>
                  <a:srgbClr val="002060"/>
                </a:solidFill>
              </a:rPr>
              <a:t>манипуляции с </a:t>
            </a:r>
            <a:r>
              <a:rPr lang="ru-RU" dirty="0" smtClean="0">
                <a:solidFill>
                  <a:srgbClr val="002060"/>
                </a:solidFill>
              </a:rPr>
              <a:t>величиной </a:t>
            </a:r>
            <a:r>
              <a:rPr lang="ru-RU" dirty="0">
                <a:solidFill>
                  <a:srgbClr val="002060"/>
                </a:solidFill>
              </a:rPr>
              <a:t>мощности. </a:t>
            </a:r>
            <a:r>
              <a:rPr lang="ru-RU" dirty="0" smtClean="0">
                <a:solidFill>
                  <a:srgbClr val="002060"/>
                </a:solidFill>
              </a:rPr>
              <a:t>Сегодня </a:t>
            </a:r>
            <a:r>
              <a:rPr lang="ru-RU" dirty="0">
                <a:solidFill>
                  <a:srgbClr val="002060"/>
                </a:solidFill>
              </a:rPr>
              <a:t>потребитель </a:t>
            </a:r>
            <a:r>
              <a:rPr lang="ru-RU" dirty="0" smtClean="0">
                <a:solidFill>
                  <a:srgbClr val="002060"/>
                </a:solidFill>
              </a:rPr>
              <a:t>манипулирует </a:t>
            </a:r>
            <a:r>
              <a:rPr lang="ru-RU" dirty="0">
                <a:solidFill>
                  <a:srgbClr val="002060"/>
                </a:solidFill>
              </a:rPr>
              <a:t>значением мощности, завышая его </a:t>
            </a:r>
            <a:r>
              <a:rPr lang="ru-RU" dirty="0" smtClean="0">
                <a:solidFill>
                  <a:srgbClr val="002060"/>
                </a:solidFill>
              </a:rPr>
              <a:t>прогноз при </a:t>
            </a:r>
            <a:r>
              <a:rPr lang="ru-RU" dirty="0">
                <a:solidFill>
                  <a:srgbClr val="002060"/>
                </a:solidFill>
              </a:rPr>
              <a:t>утверждении </a:t>
            </a:r>
            <a:r>
              <a:rPr lang="ru-RU" dirty="0" smtClean="0">
                <a:solidFill>
                  <a:srgbClr val="002060"/>
                </a:solidFill>
              </a:rPr>
              <a:t>тарифа </a:t>
            </a:r>
            <a:r>
              <a:rPr lang="ru-RU" dirty="0">
                <a:solidFill>
                  <a:srgbClr val="002060"/>
                </a:solidFill>
              </a:rPr>
              <a:t>и </a:t>
            </a:r>
            <a:r>
              <a:rPr lang="ru-RU" dirty="0" smtClean="0">
                <a:solidFill>
                  <a:srgbClr val="002060"/>
                </a:solidFill>
              </a:rPr>
              <a:t>снижая его факт при проведении расчетов за услугу</a:t>
            </a:r>
          </a:p>
          <a:p>
            <a:pPr marL="285750" indent="-285750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ru-RU" sz="2000" b="1" dirty="0" smtClean="0">
                <a:solidFill>
                  <a:srgbClr val="002060"/>
                </a:solidFill>
              </a:rPr>
              <a:t>Корректировка </a:t>
            </a:r>
            <a:r>
              <a:rPr lang="ru-RU" sz="2000" b="1" dirty="0">
                <a:solidFill>
                  <a:srgbClr val="002060"/>
                </a:solidFill>
              </a:rPr>
              <a:t>параметров </a:t>
            </a:r>
            <a:r>
              <a:rPr lang="en-US" sz="2000" b="1" dirty="0" smtClean="0">
                <a:solidFill>
                  <a:srgbClr val="002060"/>
                </a:solidFill>
              </a:rPr>
              <a:t>RAB</a:t>
            </a:r>
            <a:r>
              <a:rPr lang="ru-RU" sz="2000" b="1" dirty="0" smtClean="0">
                <a:solidFill>
                  <a:srgbClr val="002060"/>
                </a:solidFill>
              </a:rPr>
              <a:t> регулирования</a:t>
            </a:r>
            <a:endParaRPr lang="ru-RU" sz="2000" b="1" dirty="0">
              <a:solidFill>
                <a:srgbClr val="002060"/>
              </a:solidFill>
            </a:endParaRPr>
          </a:p>
          <a:p>
            <a:pPr marL="742950" lvl="1" indent="-285750" algn="just">
              <a:spcAft>
                <a:spcPts val="1200"/>
              </a:spcAft>
              <a:buFont typeface="Courier New" pitchFamily="49" charset="0"/>
              <a:buChar char="o"/>
            </a:pPr>
            <a:r>
              <a:rPr lang="ru-RU" dirty="0">
                <a:solidFill>
                  <a:srgbClr val="002060"/>
                </a:solidFill>
              </a:rPr>
              <a:t>существующая формулировка критерия </a:t>
            </a:r>
            <a:r>
              <a:rPr lang="ru-RU" dirty="0" smtClean="0">
                <a:solidFill>
                  <a:srgbClr val="002060"/>
                </a:solidFill>
              </a:rPr>
              <a:t>по минимальной величине займов </a:t>
            </a:r>
            <a:r>
              <a:rPr lang="ru-RU" dirty="0">
                <a:solidFill>
                  <a:srgbClr val="002060"/>
                </a:solidFill>
              </a:rPr>
              <a:t>более 25 % </a:t>
            </a:r>
            <a:r>
              <a:rPr lang="ru-RU" dirty="0" smtClean="0">
                <a:solidFill>
                  <a:srgbClr val="002060"/>
                </a:solidFill>
              </a:rPr>
              <a:t>ограничивает применение </a:t>
            </a:r>
            <a:r>
              <a:rPr lang="en-US" dirty="0">
                <a:solidFill>
                  <a:srgbClr val="002060"/>
                </a:solidFill>
              </a:rPr>
              <a:t>RAB </a:t>
            </a:r>
            <a:r>
              <a:rPr lang="ru-RU" dirty="0" smtClean="0">
                <a:solidFill>
                  <a:srgbClr val="002060"/>
                </a:solidFill>
              </a:rPr>
              <a:t>регулирования</a:t>
            </a:r>
          </a:p>
          <a:p>
            <a:pPr marL="285750" indent="-285750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ru-RU" sz="2000" b="1" dirty="0" smtClean="0">
                <a:solidFill>
                  <a:srgbClr val="002060"/>
                </a:solidFill>
              </a:rPr>
              <a:t>Договора </a:t>
            </a:r>
            <a:r>
              <a:rPr lang="ru-RU" sz="2000" b="1" dirty="0">
                <a:solidFill>
                  <a:srgbClr val="002060"/>
                </a:solidFill>
              </a:rPr>
              <a:t>«последней мили»</a:t>
            </a:r>
          </a:p>
          <a:p>
            <a:pPr marL="742950" lvl="1" indent="-285750" algn="just">
              <a:spcAft>
                <a:spcPts val="600"/>
              </a:spcAft>
              <a:buFont typeface="Courier New" pitchFamily="49" charset="0"/>
              <a:buChar char="o"/>
            </a:pPr>
            <a:r>
              <a:rPr lang="ru-RU" dirty="0">
                <a:solidFill>
                  <a:srgbClr val="002060"/>
                </a:solidFill>
              </a:rPr>
              <a:t>ограничение темпов роста тарифа Прогнозом СЭР не учитывает расторжение договоров «ПМ</a:t>
            </a:r>
            <a:r>
              <a:rPr lang="ru-RU" dirty="0" smtClean="0">
                <a:solidFill>
                  <a:srgbClr val="002060"/>
                </a:solidFill>
              </a:rPr>
              <a:t>»</a:t>
            </a:r>
          </a:p>
          <a:p>
            <a:pPr marL="742950" lvl="1" indent="-285750" algn="just">
              <a:spcAft>
                <a:spcPts val="600"/>
              </a:spcAft>
              <a:buFont typeface="Courier New" pitchFamily="49" charset="0"/>
              <a:buChar char="o"/>
            </a:pPr>
            <a:r>
              <a:rPr lang="ru-RU" dirty="0" smtClean="0">
                <a:solidFill>
                  <a:srgbClr val="002060"/>
                </a:solidFill>
              </a:rPr>
              <a:t>отсутствуют механизмы компенсации выпадающих доходов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1951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8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Ключевые </a:t>
            </a:r>
            <a:r>
              <a:rPr lang="ru-RU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проблемы регулирования </a:t>
            </a:r>
            <a:br>
              <a:rPr lang="ru-RU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сетевого комплекса</a:t>
            </a:r>
            <a:endParaRPr lang="ru-RU" sz="28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A585-3214-43B0-AF7B-241934F1294C}" type="slidenum">
              <a:rPr lang="ru-RU" b="1" smtClean="0">
                <a:solidFill>
                  <a:schemeClr val="tx1"/>
                </a:solidFill>
              </a:rPr>
              <a:t>2</a:t>
            </a:fld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9574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Прямоугольник 74"/>
          <p:cNvSpPr/>
          <p:nvPr/>
        </p:nvSpPr>
        <p:spPr>
          <a:xfrm>
            <a:off x="6287076" y="1421546"/>
            <a:ext cx="2749324" cy="864000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noAutofit/>
          </a:bodyPr>
          <a:lstStyle/>
          <a:p>
            <a:pPr algn="ctr"/>
            <a:endParaRPr lang="ru-RU" sz="16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74" name="Нашивка 73"/>
          <p:cNvSpPr/>
          <p:nvPr/>
        </p:nvSpPr>
        <p:spPr>
          <a:xfrm>
            <a:off x="3616240" y="1421546"/>
            <a:ext cx="3174888" cy="864096"/>
          </a:xfrm>
          <a:prstGeom prst="chevron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3" name="Нашивка 72"/>
          <p:cNvSpPr/>
          <p:nvPr/>
        </p:nvSpPr>
        <p:spPr>
          <a:xfrm>
            <a:off x="1573896" y="1421523"/>
            <a:ext cx="2467928" cy="864096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2" name="Пятиугольник 71"/>
          <p:cNvSpPr/>
          <p:nvPr/>
        </p:nvSpPr>
        <p:spPr>
          <a:xfrm>
            <a:off x="69514" y="1421523"/>
            <a:ext cx="2139342" cy="864096"/>
          </a:xfrm>
          <a:prstGeom prst="homePlate">
            <a:avLst/>
          </a:prstGeom>
          <a:solidFill>
            <a:schemeClr val="accent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4091129" y="4312841"/>
            <a:ext cx="2663696" cy="801960"/>
          </a:xfrm>
          <a:prstGeom prst="round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33736" y="2584649"/>
            <a:ext cx="1656184" cy="2376264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421768" y="3232721"/>
            <a:ext cx="1080000" cy="17281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Sans Serif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282" y="1556792"/>
            <a:ext cx="2080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Технологическое Присоединение</a:t>
            </a:r>
            <a:endParaRPr lang="ru-RU" sz="16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736" y="2276872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ahoma" pitchFamily="34" charset="0"/>
                <a:cs typeface="Tahoma" pitchFamily="34" charset="0"/>
              </a:rPr>
              <a:t>Потребитель</a:t>
            </a:r>
            <a:endParaRPr lang="ru-RU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736" y="4941168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ahoma" pitchFamily="34" charset="0"/>
                <a:cs typeface="Tahoma" pitchFamily="34" charset="0"/>
              </a:rPr>
              <a:t>ТСО</a:t>
            </a:r>
            <a:endParaRPr lang="ru-RU" sz="1400" b="1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0" name="Прямая со стрелкой 9"/>
          <p:cNvCxnSpPr>
            <a:stCxn id="5" idx="0"/>
          </p:cNvCxnSpPr>
          <p:nvPr/>
        </p:nvCxnSpPr>
        <p:spPr>
          <a:xfrm>
            <a:off x="961828" y="2584649"/>
            <a:ext cx="0" cy="6480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5" idx="2"/>
            <a:endCxn id="4" idx="0"/>
          </p:cNvCxnSpPr>
          <p:nvPr/>
        </p:nvCxnSpPr>
        <p:spPr>
          <a:xfrm flipH="1" flipV="1">
            <a:off x="961768" y="3232721"/>
            <a:ext cx="60" cy="172819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33736" y="3232721"/>
            <a:ext cx="1656184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86364" y="2800673"/>
            <a:ext cx="12875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latin typeface="Tahoma" pitchFamily="34" charset="0"/>
                <a:cs typeface="Tahoma" pitchFamily="34" charset="0"/>
              </a:rPr>
              <a:t>Мощность</a:t>
            </a:r>
            <a:r>
              <a:rPr lang="en-US" sz="1400" b="1" baseline="30000" dirty="0" smtClean="0">
                <a:latin typeface="Tahoma" pitchFamily="34" charset="0"/>
                <a:cs typeface="Tahoma" pitchFamily="34" charset="0"/>
              </a:rPr>
              <a:t>MAX</a:t>
            </a:r>
            <a:endParaRPr lang="ru-RU" sz="1400" b="1" baseline="30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208856" y="2584649"/>
            <a:ext cx="1656184" cy="2376264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2496888" y="3232721"/>
            <a:ext cx="1080000" cy="17281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Sans Serif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69504" y="1565575"/>
            <a:ext cx="1754424" cy="57599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ru-RU" sz="1600" b="1" dirty="0" smtClean="0">
                <a:latin typeface="Tahoma" pitchFamily="34" charset="0"/>
                <a:cs typeface="Tahoma" pitchFamily="34" charset="0"/>
              </a:rPr>
              <a:t>Эксплуатация</a:t>
            </a:r>
            <a:endParaRPr lang="ru-RU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08856" y="2276872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ahoma" pitchFamily="34" charset="0"/>
                <a:cs typeface="Tahoma" pitchFamily="34" charset="0"/>
              </a:rPr>
              <a:t>Потребитель</a:t>
            </a:r>
            <a:endParaRPr lang="ru-RU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159736" y="4960913"/>
            <a:ext cx="1705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ahoma" pitchFamily="34" charset="0"/>
                <a:cs typeface="Tahoma" pitchFamily="34" charset="0"/>
              </a:rPr>
              <a:t>ТСО</a:t>
            </a:r>
            <a:endParaRPr lang="ru-RU" sz="1400" b="1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2208856" y="3232721"/>
            <a:ext cx="1656184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2361484" y="2800673"/>
            <a:ext cx="12875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latin typeface="Tahoma" pitchFamily="34" charset="0"/>
                <a:cs typeface="Tahoma" pitchFamily="34" charset="0"/>
              </a:rPr>
              <a:t>Мощность</a:t>
            </a:r>
            <a:r>
              <a:rPr lang="en-US" sz="1400" b="1" baseline="30000" dirty="0" smtClean="0">
                <a:latin typeface="Tahoma" pitchFamily="34" charset="0"/>
                <a:cs typeface="Tahoma" pitchFamily="34" charset="0"/>
              </a:rPr>
              <a:t>MAX</a:t>
            </a:r>
            <a:endParaRPr lang="ru-RU" sz="1400" b="1" baseline="30000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2208856" y="4168825"/>
            <a:ext cx="1656184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2496888" y="3232721"/>
            <a:ext cx="1080000" cy="936104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 стрелкой 31"/>
          <p:cNvCxnSpPr>
            <a:stCxn id="27" idx="0"/>
            <a:endCxn id="40" idx="2"/>
          </p:cNvCxnSpPr>
          <p:nvPr/>
        </p:nvCxnSpPr>
        <p:spPr>
          <a:xfrm flipH="1">
            <a:off x="3036888" y="2584649"/>
            <a:ext cx="60" cy="15841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2433492" y="4365104"/>
            <a:ext cx="13596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err="1" smtClean="0">
                <a:latin typeface="Tahoma" pitchFamily="34" charset="0"/>
                <a:cs typeface="Tahoma" pitchFamily="34" charset="0"/>
              </a:rPr>
              <a:t>Мощность</a:t>
            </a:r>
            <a:r>
              <a:rPr lang="ru-RU" sz="1400" b="1" baseline="30000" dirty="0" err="1" smtClean="0">
                <a:latin typeface="Tahoma" pitchFamily="34" charset="0"/>
                <a:cs typeface="Tahoma" pitchFamily="34" charset="0"/>
              </a:rPr>
              <a:t>ФАКТ</a:t>
            </a:r>
            <a:endParaRPr lang="ru-RU" sz="1400" b="1" baseline="30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2" name="Правая фигурная скобка 41"/>
          <p:cNvSpPr/>
          <p:nvPr/>
        </p:nvSpPr>
        <p:spPr>
          <a:xfrm>
            <a:off x="3977934" y="3232720"/>
            <a:ext cx="90010" cy="936105"/>
          </a:xfrm>
          <a:prstGeom prst="rightBrace">
            <a:avLst>
              <a:gd name="adj1" fmla="val 51508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4100600" y="3284984"/>
            <a:ext cx="2546512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1400">
                <a:latin typeface="Tahoma" pitchFamily="34" charset="0"/>
                <a:cs typeface="Tahoma" pitchFamily="34" charset="0"/>
              </a:defRPr>
            </a:lvl1pPr>
          </a:lstStyle>
          <a:p>
            <a:pPr algn="ctr"/>
            <a:r>
              <a:rPr lang="ru-RU" sz="1200" dirty="0" smtClean="0"/>
              <a:t>Мощность, зарезервированная за крупным потребителем, </a:t>
            </a:r>
            <a:br>
              <a:rPr lang="ru-RU" sz="1200" dirty="0" smtClean="0"/>
            </a:br>
            <a:r>
              <a:rPr lang="ru-RU" sz="1200" dirty="0" smtClean="0"/>
              <a:t>оплачивается всеми потребителями</a:t>
            </a:r>
            <a:endParaRPr lang="ru-RU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133736" y="5570076"/>
            <a:ext cx="3286136" cy="52322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1400">
                <a:latin typeface="Tahoma" pitchFamily="34" charset="0"/>
                <a:cs typeface="Tahoma" pitchFamily="34" charset="0"/>
              </a:defRPr>
            </a:lvl1pPr>
          </a:lstStyle>
          <a:p>
            <a:pPr algn="l"/>
            <a:r>
              <a:rPr lang="ru-RU" dirty="0"/>
              <a:t>По ПП РФ 1178 </a:t>
            </a:r>
            <a:r>
              <a:rPr lang="ru-RU" b="1" dirty="0"/>
              <a:t>НВВ</a:t>
            </a:r>
            <a:r>
              <a:rPr lang="ru-RU" dirty="0"/>
              <a:t> ТСО зависит </a:t>
            </a:r>
            <a:r>
              <a:rPr lang="ru-RU" b="1" dirty="0"/>
              <a:t>от загрузки </a:t>
            </a:r>
            <a:r>
              <a:rPr lang="ru-RU" dirty="0"/>
              <a:t>оборудования.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081441" y="2476697"/>
            <a:ext cx="2700000" cy="540000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>
            <a:defPPr>
              <a:defRPr lang="ru-RU"/>
            </a:defPPr>
            <a:lvl1pPr>
              <a:defRPr sz="14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b="1" dirty="0"/>
              <a:t>Потребитель</a:t>
            </a:r>
            <a:r>
              <a:rPr lang="ru-RU" dirty="0"/>
              <a:t> оплачивает фактически потреблённую мощность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982816" y="1556792"/>
            <a:ext cx="2664296" cy="57599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ru-RU" sz="1600" b="1" dirty="0" smtClean="0">
                <a:latin typeface="Tahoma" pitchFamily="34" charset="0"/>
                <a:cs typeface="Tahoma" pitchFamily="34" charset="0"/>
              </a:rPr>
              <a:t>Противоречие</a:t>
            </a:r>
            <a:endParaRPr lang="ru-RU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091128" y="4312841"/>
            <a:ext cx="2700000" cy="540000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>
            <a:defPPr>
              <a:defRPr lang="ru-RU"/>
            </a:defPPr>
            <a:lvl1pPr>
              <a:defRPr sz="14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b="1" dirty="0" smtClean="0">
                <a:solidFill>
                  <a:schemeClr val="bg1"/>
                </a:solidFill>
              </a:rPr>
              <a:t>ТСО</a:t>
            </a:r>
            <a:r>
              <a:rPr lang="ru-RU" dirty="0" smtClean="0">
                <a:solidFill>
                  <a:schemeClr val="bg1"/>
                </a:solidFill>
              </a:rPr>
              <a:t> поддерживает Максимальную мощность для потребителя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33" name="Прямая со стрелкой 32"/>
          <p:cNvCxnSpPr>
            <a:stCxn id="27" idx="2"/>
            <a:endCxn id="40" idx="2"/>
          </p:cNvCxnSpPr>
          <p:nvPr/>
        </p:nvCxnSpPr>
        <p:spPr>
          <a:xfrm flipH="1" flipV="1">
            <a:off x="3036888" y="4168825"/>
            <a:ext cx="60" cy="7920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067944" y="3232720"/>
            <a:ext cx="2714400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4041824" y="4221089"/>
            <a:ext cx="271300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090920" y="5024210"/>
            <a:ext cx="2664000" cy="145758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>
            <a:noAutofit/>
          </a:bodyPr>
          <a:lstStyle>
            <a:defPPr>
              <a:defRPr lang="ru-RU"/>
            </a:defPPr>
            <a:lvl1pPr>
              <a:defRPr sz="1400">
                <a:latin typeface="Tahoma" pitchFamily="34" charset="0"/>
                <a:cs typeface="Tahoma" pitchFamily="34" charset="0"/>
              </a:defRPr>
            </a:lvl1pPr>
          </a:lstStyle>
          <a:p>
            <a:endParaRPr lang="ru-RU" dirty="0" smtClean="0"/>
          </a:p>
          <a:p>
            <a:r>
              <a:rPr lang="ru-RU" dirty="0" smtClean="0"/>
              <a:t>У </a:t>
            </a:r>
            <a:r>
              <a:rPr lang="ru-RU" b="1" dirty="0"/>
              <a:t>ТСО нет </a:t>
            </a:r>
            <a:r>
              <a:rPr lang="ru-RU" dirty="0"/>
              <a:t>инструментов </a:t>
            </a:r>
            <a:r>
              <a:rPr lang="ru-RU" b="1" dirty="0"/>
              <a:t>воздействия</a:t>
            </a:r>
            <a:r>
              <a:rPr lang="ru-RU" dirty="0"/>
              <a:t> на </a:t>
            </a:r>
            <a:r>
              <a:rPr lang="ru-RU" b="1" dirty="0"/>
              <a:t>потребителей</a:t>
            </a:r>
            <a:r>
              <a:rPr lang="ru-RU" dirty="0"/>
              <a:t> по оптимизации Мощности и Загрузки</a:t>
            </a:r>
          </a:p>
        </p:txBody>
      </p:sp>
      <p:sp>
        <p:nvSpPr>
          <p:cNvPr id="63" name="Плюс 62"/>
          <p:cNvSpPr/>
          <p:nvPr/>
        </p:nvSpPr>
        <p:spPr>
          <a:xfrm>
            <a:off x="3491880" y="5570076"/>
            <a:ext cx="549944" cy="52322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TextBox 63"/>
          <p:cNvSpPr txBox="1"/>
          <p:nvPr/>
        </p:nvSpPr>
        <p:spPr>
          <a:xfrm>
            <a:off x="6804248" y="1650286"/>
            <a:ext cx="2232248" cy="33855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>
            <a:defPPr>
              <a:defRPr lang="ru-RU"/>
            </a:defPPr>
            <a:lvl1pPr algn="ctr">
              <a:defRPr sz="16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ru-RU" dirty="0">
                <a:solidFill>
                  <a:schemeClr val="bg1"/>
                </a:solidFill>
              </a:rPr>
              <a:t>НЕОБХОДИМО</a:t>
            </a: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6912496" y="2492896"/>
            <a:ext cx="2124000" cy="1464231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ahoma" pitchFamily="34" charset="0"/>
                <a:cs typeface="Tahoma" pitchFamily="34" charset="0"/>
              </a:rPr>
              <a:t>изменить порядок оплаты услуг на передачу электроэнергии </a:t>
            </a: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6912495" y="4293096"/>
            <a:ext cx="2123905" cy="80196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ahoma" pitchFamily="34" charset="0"/>
                <a:cs typeface="Tahoma" pitchFamily="34" charset="0"/>
              </a:rPr>
              <a:t>Последствия</a:t>
            </a:r>
            <a:endParaRPr lang="ru-RU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912348" y="5004465"/>
            <a:ext cx="2124147" cy="1457583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>
            <a:defPPr>
              <a:defRPr lang="ru-RU"/>
            </a:defPPr>
            <a:lvl1pPr>
              <a:defRPr sz="14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sz="1300" dirty="0" smtClean="0"/>
              <a:t>- Высвобождение мощности</a:t>
            </a:r>
          </a:p>
          <a:p>
            <a:r>
              <a:rPr lang="ru-RU" sz="1300" dirty="0" smtClean="0"/>
              <a:t>- Повышение ответственности потребителей</a:t>
            </a:r>
          </a:p>
          <a:p>
            <a:r>
              <a:rPr lang="ru-RU" sz="1300" dirty="0" smtClean="0"/>
              <a:t>- Повышение надёжности и качества</a:t>
            </a:r>
            <a:endParaRPr lang="ru-RU" sz="1300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-16580" y="0"/>
            <a:ext cx="8028384" cy="1124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 sz="28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Механизм оплаты услуги по передаче </a:t>
            </a:r>
            <a:br>
              <a:rPr lang="ru-RU" sz="28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Текущая ситуация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48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20272" y="6520259"/>
            <a:ext cx="2133600" cy="365125"/>
          </a:xfrm>
        </p:spPr>
        <p:txBody>
          <a:bodyPr/>
          <a:lstStyle/>
          <a:p>
            <a:fld id="{A3B89A4C-85C0-4E39-A626-46EF9EE0AE20}" type="slidenum">
              <a:rPr lang="ru-RU" sz="1000" b="1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pPr/>
              <a:t>3</a:t>
            </a:fld>
            <a:endParaRPr lang="ru-RU" sz="1000" b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138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504" y="4372289"/>
            <a:ext cx="4464496" cy="7386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r>
              <a:rPr lang="ru-RU" sz="14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повысить ответственность органов исполнительной власти субъектов РФ при утверждении инвестиционных программ</a:t>
            </a:r>
            <a:endParaRPr lang="ru-RU" sz="14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5157192"/>
            <a:ext cx="4082592" cy="7386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позволит снизить расходы на строительство «невостребованной» мощности и перераспределить их на поддержание сети</a:t>
            </a:r>
            <a:endParaRPr lang="ru-RU" sz="1400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44007" y="4385101"/>
            <a:ext cx="4248473" cy="7386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r>
              <a:rPr lang="ru-RU" sz="14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оплата </a:t>
            </a:r>
            <a:r>
              <a:rPr lang="ru-RU" sz="14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потребителем услуг по передаче с учетом </a:t>
            </a:r>
            <a:r>
              <a:rPr lang="ru-RU" sz="14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мощности, заявленной при технологическом присоединении</a:t>
            </a:r>
            <a:endParaRPr lang="ru-RU" sz="14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53903" y="5157192"/>
            <a:ext cx="3938577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экономически стимулирует </a:t>
            </a:r>
            <a:r>
              <a:rPr lang="ru-RU" sz="14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потребителя к </a:t>
            </a:r>
            <a:r>
              <a:rPr lang="ru-RU" sz="1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оптимизации мощности (как по величине, так и по срокам ввода) при технологическом присоединении</a:t>
            </a:r>
            <a:endParaRPr lang="ru-RU" sz="1400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-16580" y="-27384"/>
            <a:ext cx="8549020" cy="1124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 sz="2800" b="1" dirty="0" smtClean="0">
                <a:solidFill>
                  <a:schemeClr val="bg1"/>
                </a:solidFill>
                <a:latin typeface="Tahoma" pitchFamily="34" charset="0"/>
                <a:ea typeface="+mj-ea"/>
                <a:cs typeface="Tahoma" pitchFamily="34" charset="0"/>
              </a:rPr>
              <a:t>Механизм оплаты услуги по передаче </a:t>
            </a:r>
            <a:r>
              <a:rPr lang="ru-RU" sz="2800" b="1" dirty="0">
                <a:solidFill>
                  <a:schemeClr val="bg1"/>
                </a:solidFill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lang="ru-RU" sz="2800" b="1" dirty="0">
                <a:solidFill>
                  <a:schemeClr val="bg1"/>
                </a:solidFill>
                <a:latin typeface="Tahoma" pitchFamily="34" charset="0"/>
                <a:ea typeface="+mj-ea"/>
                <a:cs typeface="Tahoma" pitchFamily="34" charset="0"/>
              </a:rPr>
            </a:br>
            <a:r>
              <a:rPr lang="ru-RU" sz="2000" b="1" dirty="0">
                <a:solidFill>
                  <a:schemeClr val="bg1"/>
                </a:solidFill>
                <a:latin typeface="Tahoma" pitchFamily="34" charset="0"/>
                <a:ea typeface="+mj-ea"/>
                <a:cs typeface="Tahoma" pitchFamily="34" charset="0"/>
              </a:rPr>
              <a:t>Использован</a:t>
            </a:r>
            <a:r>
              <a:rPr lang="ru-RU" sz="2000" b="1" dirty="0" smtClean="0">
                <a:solidFill>
                  <a:schemeClr val="bg1"/>
                </a:solidFill>
                <a:latin typeface="Tahoma" pitchFamily="34" charset="0"/>
                <a:ea typeface="+mj-ea"/>
                <a:cs typeface="Tahoma" pitchFamily="34" charset="0"/>
              </a:rPr>
              <a:t>ие мощности, </a:t>
            </a:r>
            <a:r>
              <a:rPr lang="ru-RU" sz="20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заявленной </a:t>
            </a:r>
            <a:r>
              <a:rPr lang="ru-RU" sz="20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при ТП</a:t>
            </a:r>
            <a:endParaRPr lang="ru-RU" sz="2000" b="1" dirty="0">
              <a:solidFill>
                <a:schemeClr val="bg1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971154"/>
              </p:ext>
            </p:extLst>
          </p:nvPr>
        </p:nvGraphicFramePr>
        <p:xfrm>
          <a:off x="241970" y="1988840"/>
          <a:ext cx="8678790" cy="1955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729630"/>
                <a:gridCol w="1974793"/>
                <a:gridCol w="1058253"/>
                <a:gridCol w="883666"/>
              </a:tblGrid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Филиал, наименование ПС </a:t>
                      </a: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2" marR="91432"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год ввода</a:t>
                      </a: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2" marR="91432"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заявленная мощность                  </a:t>
                      </a:r>
                      <a:b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по договорам ТП</a:t>
                      </a:r>
                      <a:b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(МВт)</a:t>
                      </a: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2" marR="91432"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загрузка 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(МВт)</a:t>
                      </a: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2" marR="91432"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загрузка</a:t>
                      </a:r>
                      <a:b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(% )</a:t>
                      </a: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2" marR="91432" marT="45729" marB="45729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smtClean="0">
                          <a:latin typeface="Tahoma" pitchFamily="34" charset="0"/>
                          <a:cs typeface="Tahoma" pitchFamily="34" charset="0"/>
                        </a:rPr>
                        <a:t>Липецкэнерго, ПС </a:t>
                      </a:r>
                      <a:r>
                        <a:rPr lang="ru-RU" sz="1200" dirty="0" smtClean="0">
                          <a:latin typeface="Tahoma" pitchFamily="34" charset="0"/>
                          <a:cs typeface="Tahoma" pitchFamily="34" charset="0"/>
                        </a:rPr>
                        <a:t>110/10 кВ «</a:t>
                      </a:r>
                      <a:r>
                        <a:rPr lang="ru-RU" sz="1200" smtClean="0">
                          <a:latin typeface="Tahoma" pitchFamily="34" charset="0"/>
                          <a:cs typeface="Tahoma" pitchFamily="34" charset="0"/>
                        </a:rPr>
                        <a:t>Университетская» </a:t>
                      </a: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2" marR="91432" marT="72000" marB="72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2010</a:t>
                      </a: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2" marR="91432" marT="72000" marB="72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43,6</a:t>
                      </a: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2" marR="91432" marT="72000" marB="7200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ahoma" pitchFamily="34" charset="0"/>
                          <a:cs typeface="Tahoma" pitchFamily="34" charset="0"/>
                        </a:rPr>
                        <a:t>0,17</a:t>
                      </a:r>
                      <a:endParaRPr lang="ru-RU" sz="12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2" marR="91432" marT="72000" marB="7200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ahoma" pitchFamily="34" charset="0"/>
                          <a:cs typeface="Tahoma" pitchFamily="34" charset="0"/>
                        </a:rPr>
                        <a:t>0,5</a:t>
                      </a:r>
                      <a:endParaRPr lang="ru-RU" sz="12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2" marR="91432" marT="72000" marB="7200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ahoma" pitchFamily="34" charset="0"/>
                          <a:cs typeface="Tahoma" pitchFamily="34" charset="0"/>
                        </a:rPr>
                        <a:t>Липецкэнерго , ПС 110/10 кВ «Манежная» </a:t>
                      </a: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2" marR="91432" marT="72000" marB="72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2010</a:t>
                      </a: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2" marR="91432" marT="72000" marB="72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42,7</a:t>
                      </a: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2" marR="91432" marT="72000" marB="72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0,44</a:t>
                      </a: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2" marR="91432" marT="72000" marB="72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1,3</a:t>
                      </a: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2" marR="91432" marT="72000" marB="72000" anchor="ctr" horzOverflow="overflow"/>
                </a:tc>
              </a:tr>
              <a:tr h="182042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ahoma" pitchFamily="34" charset="0"/>
                          <a:cs typeface="Tahoma" pitchFamily="34" charset="0"/>
                        </a:rPr>
                        <a:t>Липецкэнерго,</a:t>
                      </a:r>
                      <a:r>
                        <a:rPr lang="ru-RU" sz="1200" baseline="0" dirty="0" smtClean="0"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200" dirty="0" smtClean="0">
                          <a:latin typeface="Tahoma" pitchFamily="34" charset="0"/>
                          <a:cs typeface="Tahoma" pitchFamily="34" charset="0"/>
                        </a:rPr>
                        <a:t>ПС 110/10 кВ «</a:t>
                      </a:r>
                      <a:r>
                        <a:rPr lang="ru-RU" sz="1200" dirty="0" err="1" smtClean="0">
                          <a:latin typeface="Tahoma" pitchFamily="34" charset="0"/>
                          <a:cs typeface="Tahoma" pitchFamily="34" charset="0"/>
                        </a:rPr>
                        <a:t>Тербунский</a:t>
                      </a:r>
                      <a:r>
                        <a:rPr lang="ru-RU" sz="1200" baseline="0" dirty="0" smtClean="0">
                          <a:latin typeface="Tahoma" pitchFamily="34" charset="0"/>
                          <a:cs typeface="Tahoma" pitchFamily="34" charset="0"/>
                        </a:rPr>
                        <a:t> Гончар</a:t>
                      </a:r>
                      <a:r>
                        <a:rPr lang="ru-RU" sz="1200" dirty="0" smtClean="0">
                          <a:latin typeface="Tahoma" pitchFamily="34" charset="0"/>
                          <a:cs typeface="Tahoma" pitchFamily="34" charset="0"/>
                        </a:rPr>
                        <a:t>» </a:t>
                      </a: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2" marR="91432" marT="72000" marB="72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2010</a:t>
                      </a: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2" marR="91432" marT="72000" marB="72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25</a:t>
                      </a: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2" marR="91432" marT="72000" marB="72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0,42</a:t>
                      </a: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2" marR="91432" marT="72000" marB="72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2" marR="91432" marT="72000" marB="7200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dirty="0" smtClean="0">
                          <a:latin typeface="Tahoma" pitchFamily="34" charset="0"/>
                          <a:cs typeface="Tahoma" pitchFamily="34" charset="0"/>
                        </a:rPr>
                        <a:t>Тамбовэнерго, ПС 110/10 кВ «ПТФ» (</a:t>
                      </a:r>
                      <a:r>
                        <a:rPr lang="ru-RU" sz="1200" dirty="0" err="1" smtClean="0">
                          <a:latin typeface="Tahoma" pitchFamily="34" charset="0"/>
                          <a:cs typeface="Tahoma" pitchFamily="34" charset="0"/>
                        </a:rPr>
                        <a:t>Инжавинская</a:t>
                      </a:r>
                      <a:r>
                        <a:rPr lang="ru-RU" sz="1200" dirty="0" smtClean="0">
                          <a:latin typeface="Tahoma" pitchFamily="34" charset="0"/>
                          <a:cs typeface="Tahoma" pitchFamily="34" charset="0"/>
                        </a:rPr>
                        <a:t>) </a:t>
                      </a: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2" marR="91432" marT="72000" marB="72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2011</a:t>
                      </a: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2" marR="91432" marT="72000" marB="72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13,5</a:t>
                      </a: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2" marR="91432" marT="72000" marB="72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4,2</a:t>
                      </a: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2" marR="91432" marT="72000" marB="72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31</a:t>
                      </a: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2" marR="91432" marT="72000" marB="72000" anchor="ctr" horzOverflow="overflow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79512" y="1619508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Факт использования </a:t>
            </a:r>
            <a:r>
              <a:rPr lang="ru-RU" b="1" dirty="0">
                <a:cs typeface="Times New Roman" pitchFamily="18" charset="0"/>
              </a:rPr>
              <a:t>потребителями заявленной мощности </a:t>
            </a:r>
            <a:r>
              <a:rPr lang="ru-RU" b="1" dirty="0" smtClean="0">
                <a:cs typeface="Times New Roman" pitchFamily="18" charset="0"/>
              </a:rPr>
              <a:t>на </a:t>
            </a:r>
            <a:r>
              <a:rPr lang="ru-RU" b="1" dirty="0">
                <a:cs typeface="Times New Roman" pitchFamily="18" charset="0"/>
              </a:rPr>
              <a:t>примере </a:t>
            </a:r>
            <a:r>
              <a:rPr lang="ru-RU" b="1" dirty="0" smtClean="0">
                <a:cs typeface="Times New Roman" pitchFamily="18" charset="0"/>
              </a:rPr>
              <a:t>МРСК Центра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8100392" y="2636912"/>
            <a:ext cx="720081" cy="1296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60AA585-3214-43B0-AF7B-241934F1294C}" type="slidenum">
              <a:rPr lang="ru-RU" b="1">
                <a:solidFill>
                  <a:schemeClr val="tx1"/>
                </a:solidFill>
              </a:rPr>
              <a:pPr/>
              <a:t>4</a:t>
            </a:fld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5230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44"/>
          <p:cNvSpPr txBox="1"/>
          <p:nvPr/>
        </p:nvSpPr>
        <p:spPr>
          <a:xfrm>
            <a:off x="2555776" y="3914472"/>
            <a:ext cx="64807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ru-RU" b="1" dirty="0" smtClean="0">
                <a:latin typeface="Tahoma" pitchFamily="34" charset="0"/>
                <a:cs typeface="Tahoma" pitchFamily="34" charset="0"/>
              </a:rPr>
              <a:t>422 </a:t>
            </a:r>
            <a:endParaRPr lang="ru-RU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51920" y="2753267"/>
            <a:ext cx="64807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b="1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dirty="0"/>
              <a:t>677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95535" y="5013176"/>
            <a:ext cx="8496943" cy="100811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sz="1600" b="1" dirty="0" smtClean="0">
                <a:solidFill>
                  <a:srgbClr val="002060"/>
                </a:solidFill>
              </a:rPr>
              <a:t>Распределение оплаты резерва мощности </a:t>
            </a:r>
            <a:br>
              <a:rPr lang="ru-RU" sz="1600" b="1" dirty="0" smtClean="0">
                <a:solidFill>
                  <a:srgbClr val="002060"/>
                </a:solidFill>
              </a:rPr>
            </a:br>
            <a:r>
              <a:rPr lang="ru-RU" sz="1600" b="1" dirty="0" smtClean="0">
                <a:solidFill>
                  <a:srgbClr val="002060"/>
                </a:solidFill>
              </a:rPr>
              <a:t>на потребителя-владельца (</a:t>
            </a:r>
            <a:r>
              <a:rPr lang="en-US" sz="1600" b="1" dirty="0" smtClean="0">
                <a:solidFill>
                  <a:srgbClr val="002060"/>
                </a:solidFill>
              </a:rPr>
              <a:t>&gt;</a:t>
            </a:r>
            <a:r>
              <a:rPr lang="ru-RU" sz="1600" b="1" dirty="0" smtClean="0">
                <a:solidFill>
                  <a:srgbClr val="002060"/>
                </a:solidFill>
              </a:rPr>
              <a:t> 670</a:t>
            </a:r>
            <a:r>
              <a:rPr lang="en-US" sz="1600" b="1" dirty="0" smtClean="0">
                <a:solidFill>
                  <a:srgbClr val="002060"/>
                </a:solidFill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</a:rPr>
              <a:t>кВт</a:t>
            </a:r>
            <a:r>
              <a:rPr lang="en-US" sz="1600" b="1" dirty="0" smtClean="0">
                <a:solidFill>
                  <a:srgbClr val="002060"/>
                </a:solidFill>
              </a:rPr>
              <a:t>)</a:t>
            </a:r>
            <a:r>
              <a:rPr lang="ru-RU" sz="1600" b="1" dirty="0" smtClean="0">
                <a:solidFill>
                  <a:srgbClr val="002060"/>
                </a:solidFill>
              </a:rPr>
              <a:t> создаст экономический стимул для оптимизации через отказ или продажу избытка мощности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504" y="1628800"/>
            <a:ext cx="476396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1600" b="1" dirty="0" smtClean="0">
                <a:latin typeface="Tahoma" pitchFamily="34" charset="0"/>
                <a:cs typeface="Tahoma" pitchFamily="34" charset="0"/>
              </a:rPr>
              <a:t>Использование мощности потребителями на примере Ярославской области, МВт</a:t>
            </a:r>
            <a:endParaRPr lang="ru-RU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871466" y="1643883"/>
            <a:ext cx="402101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1600" b="1" dirty="0" smtClean="0">
                <a:latin typeface="Tahoma" pitchFamily="34" charset="0"/>
                <a:cs typeface="Tahoma" pitchFamily="34" charset="0"/>
              </a:rPr>
              <a:t>Изменение платежа </a:t>
            </a:r>
            <a:r>
              <a:rPr lang="ru-RU" sz="1600" b="1" dirty="0">
                <a:latin typeface="Tahoma" pitchFamily="34" charset="0"/>
                <a:cs typeface="Tahoma" pitchFamily="34" charset="0"/>
              </a:rPr>
              <a:t>за </a:t>
            </a:r>
            <a:r>
              <a:rPr lang="ru-RU" sz="1600" b="1" dirty="0" smtClean="0">
                <a:latin typeface="Tahoma" pitchFamily="34" charset="0"/>
                <a:cs typeface="Tahoma" pitchFamily="34" charset="0"/>
              </a:rPr>
              <a:t>услугу</a:t>
            </a:r>
            <a:br>
              <a:rPr lang="ru-RU" sz="1600" b="1" dirty="0" smtClean="0">
                <a:latin typeface="Tahoma" pitchFamily="34" charset="0"/>
                <a:cs typeface="Tahoma" pitchFamily="34" charset="0"/>
              </a:rPr>
            </a:br>
            <a:r>
              <a:rPr lang="ru-RU" sz="1600" b="1" dirty="0" smtClean="0">
                <a:latin typeface="Tahoma" pitchFamily="34" charset="0"/>
                <a:cs typeface="Tahoma" pitchFamily="34" charset="0"/>
              </a:rPr>
              <a:t>(млрд. рублей)</a:t>
            </a:r>
            <a:endParaRPr lang="ru-RU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-16580" y="0"/>
            <a:ext cx="8621028" cy="1124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 sz="28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Механизм оплаты услуги по </a:t>
            </a:r>
            <a:r>
              <a:rPr lang="ru-RU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передаче</a:t>
            </a:r>
            <a:br>
              <a:rPr lang="ru-RU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ahoma" pitchFamily="34" charset="0"/>
                <a:ea typeface="+mj-ea"/>
                <a:cs typeface="Tahoma" pitchFamily="34" charset="0"/>
              </a:rPr>
              <a:t>Как изменения повлияют </a:t>
            </a:r>
            <a:r>
              <a:rPr lang="ru-RU" sz="2000" b="1" dirty="0">
                <a:solidFill>
                  <a:schemeClr val="bg1"/>
                </a:solidFill>
                <a:latin typeface="Tahoma" pitchFamily="34" charset="0"/>
                <a:ea typeface="+mj-ea"/>
                <a:cs typeface="Tahoma" pitchFamily="34" charset="0"/>
              </a:rPr>
              <a:t>на платеж </a:t>
            </a:r>
            <a:r>
              <a:rPr lang="ru-RU" sz="2000" b="1" dirty="0" smtClean="0">
                <a:solidFill>
                  <a:schemeClr val="bg1"/>
                </a:solidFill>
                <a:latin typeface="Tahoma" pitchFamily="34" charset="0"/>
                <a:ea typeface="+mj-ea"/>
                <a:cs typeface="Tahoma" pitchFamily="34" charset="0"/>
              </a:rPr>
              <a:t>потребителя</a:t>
            </a:r>
            <a:endParaRPr lang="ru-RU" sz="2000" b="1" dirty="0">
              <a:solidFill>
                <a:schemeClr val="bg1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066681"/>
              </p:ext>
            </p:extLst>
          </p:nvPr>
        </p:nvGraphicFramePr>
        <p:xfrm>
          <a:off x="4860032" y="2663984"/>
          <a:ext cx="4032450" cy="170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936104"/>
                <a:gridCol w="1224136"/>
                <a:gridCol w="633324"/>
                <a:gridCol w="374790"/>
              </a:tblGrid>
              <a:tr h="91445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ahoma" pitchFamily="34" charset="0"/>
                          <a:cs typeface="Tahoma" pitchFamily="34" charset="0"/>
                        </a:rPr>
                        <a:t>потребитель</a:t>
                      </a:r>
                      <a:endParaRPr lang="ru-RU" sz="12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ahoma" pitchFamily="34" charset="0"/>
                          <a:cs typeface="Tahoma" pitchFamily="34" charset="0"/>
                        </a:rPr>
                        <a:t>«ДО»</a:t>
                      </a:r>
                    </a:p>
                    <a:p>
                      <a:pPr algn="ctr"/>
                      <a:r>
                        <a:rPr lang="ru-RU" sz="1200" b="1" dirty="0" smtClean="0">
                          <a:latin typeface="Tahoma" pitchFamily="34" charset="0"/>
                          <a:cs typeface="Tahoma" pitchFamily="34" charset="0"/>
                        </a:rPr>
                        <a:t>оплата резерва всеми</a:t>
                      </a:r>
                      <a:endParaRPr lang="ru-RU" sz="12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ahoma" pitchFamily="34" charset="0"/>
                          <a:cs typeface="Tahoma" pitchFamily="34" charset="0"/>
                        </a:rPr>
                        <a:t>«ПОСЛЕ» </a:t>
                      </a:r>
                      <a:br>
                        <a:rPr lang="ru-RU" sz="1200" b="1" dirty="0" smtClean="0"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lang="ru-RU" sz="1200" b="1" dirty="0" smtClean="0">
                          <a:latin typeface="Tahoma" pitchFamily="34" charset="0"/>
                          <a:cs typeface="Tahoma" pitchFamily="34" charset="0"/>
                        </a:rPr>
                        <a:t>оплата резерва потребителем- владельцем</a:t>
                      </a:r>
                      <a:endParaRPr lang="ru-RU" sz="12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ahoma" pitchFamily="34" charset="0"/>
                          <a:cs typeface="Tahoma" pitchFamily="34" charset="0"/>
                        </a:rPr>
                        <a:t>изменение</a:t>
                      </a:r>
                      <a:br>
                        <a:rPr lang="ru-RU" sz="1200" dirty="0" smtClean="0"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lang="ru-RU" sz="1200" dirty="0" smtClean="0">
                          <a:latin typeface="Tahoma" pitchFamily="34" charset="0"/>
                          <a:cs typeface="Tahoma" pitchFamily="34" charset="0"/>
                        </a:rPr>
                        <a:t>(%)</a:t>
                      </a:r>
                      <a:endParaRPr lang="ru-RU" sz="12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2686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Tahoma" pitchFamily="34" charset="0"/>
                          <a:cs typeface="Tahoma" pitchFamily="34" charset="0"/>
                        </a:rPr>
                        <a:t>&gt;</a:t>
                      </a:r>
                      <a:r>
                        <a:rPr lang="ru-RU" sz="1200" b="1" dirty="0" smtClean="0">
                          <a:latin typeface="Tahoma" pitchFamily="34" charset="0"/>
                          <a:cs typeface="Tahoma" pitchFamily="34" charset="0"/>
                        </a:rPr>
                        <a:t> 670 кВт</a:t>
                      </a:r>
                    </a:p>
                  </a:txBody>
                  <a:tcPr marL="36000" marR="36000" marT="72000" marB="720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ahoma" pitchFamily="34" charset="0"/>
                          <a:cs typeface="Tahoma" pitchFamily="34" charset="0"/>
                        </a:rPr>
                        <a:t>1,2</a:t>
                      </a:r>
                      <a:endParaRPr lang="ru-RU" sz="12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72000" marB="720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ahoma" pitchFamily="34" charset="0"/>
                          <a:cs typeface="Tahoma" pitchFamily="34" charset="0"/>
                        </a:rPr>
                        <a:t>1,4</a:t>
                      </a:r>
                      <a:endParaRPr lang="ru-RU" sz="12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72000" marB="720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+22</a:t>
                      </a:r>
                    </a:p>
                  </a:txBody>
                  <a:tcPr marL="36000" marR="36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72000" marB="72000" anchor="ctr"/>
                </a:tc>
              </a:tr>
              <a:tr h="218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ahoma" pitchFamily="34" charset="0"/>
                          <a:cs typeface="Tahoma" pitchFamily="34" charset="0"/>
                        </a:rPr>
                        <a:t>прочие</a:t>
                      </a:r>
                    </a:p>
                  </a:txBody>
                  <a:tcPr marL="36000" marR="36000" marT="72000" marB="720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ahoma" pitchFamily="34" charset="0"/>
                          <a:cs typeface="Tahoma" pitchFamily="34" charset="0"/>
                        </a:rPr>
                        <a:t>5,4</a:t>
                      </a:r>
                      <a:endParaRPr lang="ru-RU" sz="12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72000" marB="720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ahoma" pitchFamily="34" charset="0"/>
                          <a:cs typeface="Tahoma" pitchFamily="34" charset="0"/>
                        </a:rPr>
                        <a:t>5,2</a:t>
                      </a:r>
                      <a:endParaRPr lang="ru-RU" sz="12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72000" marB="720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-5</a:t>
                      </a:r>
                    </a:p>
                  </a:txBody>
                  <a:tcPr marL="36000" marR="36000" marT="72000" marB="720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72000" marB="72000" anchor="ctr"/>
                </a:tc>
              </a:tr>
            </a:tbl>
          </a:graphicData>
        </a:graphic>
      </p:graphicFrame>
      <p:grpSp>
        <p:nvGrpSpPr>
          <p:cNvPr id="17" name="Группа 16"/>
          <p:cNvGrpSpPr/>
          <p:nvPr/>
        </p:nvGrpSpPr>
        <p:grpSpPr>
          <a:xfrm>
            <a:off x="8604448" y="3717032"/>
            <a:ext cx="216024" cy="576064"/>
            <a:chOff x="8676456" y="3068960"/>
            <a:chExt cx="216024" cy="576064"/>
          </a:xfrm>
        </p:grpSpPr>
        <p:sp>
          <p:nvSpPr>
            <p:cNvPr id="12" name="Стрелка вниз 11"/>
            <p:cNvSpPr/>
            <p:nvPr/>
          </p:nvSpPr>
          <p:spPr>
            <a:xfrm>
              <a:off x="8676456" y="3429000"/>
              <a:ext cx="216024" cy="216024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Стрелка вниз 41"/>
            <p:cNvSpPr/>
            <p:nvPr/>
          </p:nvSpPr>
          <p:spPr>
            <a:xfrm rot="10800000">
              <a:off x="8676456" y="3068960"/>
              <a:ext cx="216024" cy="216024"/>
            </a:xfrm>
            <a:prstGeom prst="down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403648" y="2665877"/>
            <a:ext cx="2520512" cy="52263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ahoma" pitchFamily="34" charset="0"/>
                <a:cs typeface="Tahoma" pitchFamily="34" charset="0"/>
              </a:rPr>
              <a:t>509</a:t>
            </a: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665877"/>
            <a:ext cx="1008112" cy="5226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ahoma" pitchFamily="34" charset="0"/>
                <a:cs typeface="Tahoma" pitchFamily="34" charset="0"/>
              </a:rPr>
              <a:t>168</a:t>
            </a: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3" name="Левая фигурная скобка 72"/>
          <p:cNvSpPr/>
          <p:nvPr/>
        </p:nvSpPr>
        <p:spPr>
          <a:xfrm rot="5400000">
            <a:off x="1262944" y="2462883"/>
            <a:ext cx="505749" cy="2245033"/>
          </a:xfrm>
          <a:prstGeom prst="leftBrace">
            <a:avLst>
              <a:gd name="adj1" fmla="val 8333"/>
              <a:gd name="adj2" fmla="val 79191"/>
            </a:avLst>
          </a:prstGeom>
          <a:ln w="158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1187624" y="3404533"/>
            <a:ext cx="79208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ahoma" pitchFamily="34" charset="0"/>
                <a:cs typeface="Tahoma" pitchFamily="34" charset="0"/>
              </a:rPr>
              <a:t>2,5х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95536" y="3842464"/>
            <a:ext cx="2242799" cy="52264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algn="ctr">
              <a:defRPr>
                <a:solidFill>
                  <a:schemeClr val="dk1"/>
                </a:solidFill>
                <a:latin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ru-RU" sz="1600" b="1" dirty="0" smtClean="0">
                <a:latin typeface="+mn-lt"/>
              </a:rPr>
              <a:t>мощность во владении</a:t>
            </a:r>
            <a:endParaRPr lang="ru-RU" sz="1600" b="1" dirty="0">
              <a:latin typeface="+mn-lt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51520" y="2298358"/>
            <a:ext cx="13752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&gt; 670 </a:t>
            </a:r>
            <a:r>
              <a:rPr lang="ru-RU" sz="1600" b="1" dirty="0" smtClean="0"/>
              <a:t>кВт</a:t>
            </a:r>
            <a:endParaRPr lang="ru-RU" sz="1600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2123728" y="2283778"/>
            <a:ext cx="1159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прочие</a:t>
            </a:r>
            <a:endParaRPr lang="ru-RU" b="1" dirty="0"/>
          </a:p>
        </p:txBody>
      </p:sp>
      <p:sp>
        <p:nvSpPr>
          <p:cNvPr id="79" name="Номер слайда 78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60AA585-3214-43B0-AF7B-241934F1294C}" type="slidenum">
              <a:rPr lang="ru-RU" b="1">
                <a:solidFill>
                  <a:schemeClr val="tx1"/>
                </a:solidFill>
              </a:rPr>
              <a:pPr/>
              <a:t>5</a:t>
            </a:fld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9033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809601301"/>
              </p:ext>
            </p:extLst>
          </p:nvPr>
        </p:nvGraphicFramePr>
        <p:xfrm>
          <a:off x="147552" y="2564904"/>
          <a:ext cx="2862154" cy="2017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966052777"/>
              </p:ext>
            </p:extLst>
          </p:nvPr>
        </p:nvGraphicFramePr>
        <p:xfrm>
          <a:off x="3005990" y="2564904"/>
          <a:ext cx="2862154" cy="2017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0356" name="Номер слайда 1"/>
          <p:cNvSpPr txBox="1">
            <a:spLocks noGrp="1"/>
          </p:cNvSpPr>
          <p:nvPr/>
        </p:nvSpPr>
        <p:spPr bwMode="auto">
          <a:xfrm>
            <a:off x="7740650" y="6589713"/>
            <a:ext cx="94615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14AF16F-7144-4D1A-9A5D-BD7455BAB72C}" type="slidenum">
              <a:rPr lang="ru-RU" sz="1400">
                <a:solidFill>
                  <a:srgbClr val="FFFFFF"/>
                </a:solidFill>
              </a:rPr>
              <a:pPr algn="r"/>
              <a:t>6</a:t>
            </a:fld>
            <a:endParaRPr lang="ru-RU" sz="1400">
              <a:solidFill>
                <a:srgbClr val="FFFFFF"/>
              </a:solidFill>
            </a:endParaRPr>
          </a:p>
        </p:txBody>
      </p:sp>
      <p:sp>
        <p:nvSpPr>
          <p:cNvPr id="100357" name="Rectangle 311"/>
          <p:cNvSpPr>
            <a:spLocks noChangeArrowheads="1"/>
          </p:cNvSpPr>
          <p:nvPr/>
        </p:nvSpPr>
        <p:spPr bwMode="auto">
          <a:xfrm>
            <a:off x="395536" y="2132856"/>
            <a:ext cx="2520280" cy="4308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buClr>
                <a:srgbClr val="EBC65B"/>
              </a:buClr>
              <a:buFont typeface="Webdings" pitchFamily="18" charset="2"/>
              <a:buNone/>
            </a:pPr>
            <a:r>
              <a:rPr lang="ru-RU" sz="1100" b="1" dirty="0">
                <a:latin typeface="Tahoma" pitchFamily="34" charset="0"/>
                <a:cs typeface="Tahoma" pitchFamily="34" charset="0"/>
              </a:rPr>
              <a:t>Существующая ситуация </a:t>
            </a:r>
            <a:r>
              <a:rPr lang="ru-RU" sz="1100" b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1100" b="1" dirty="0" smtClean="0">
                <a:latin typeface="Tahoma" pitchFamily="34" charset="0"/>
                <a:cs typeface="Tahoma" pitchFamily="34" charset="0"/>
              </a:rPr>
            </a:br>
            <a:r>
              <a:rPr lang="ru-RU" sz="1100" b="1" dirty="0" smtClean="0">
                <a:latin typeface="Tahoma" pitchFamily="34" charset="0"/>
                <a:cs typeface="Tahoma" pitchFamily="34" charset="0"/>
              </a:rPr>
              <a:t>в г</a:t>
            </a:r>
            <a:r>
              <a:rPr lang="ru-RU" sz="1100" b="1" dirty="0">
                <a:latin typeface="Tahoma" pitchFamily="34" charset="0"/>
                <a:cs typeface="Tahoma" pitchFamily="34" charset="0"/>
              </a:rPr>
              <a:t>. </a:t>
            </a:r>
            <a:r>
              <a:rPr lang="ru-RU" sz="1100" b="1" dirty="0" smtClean="0">
                <a:latin typeface="Tahoma" pitchFamily="34" charset="0"/>
                <a:cs typeface="Tahoma" pitchFamily="34" charset="0"/>
              </a:rPr>
              <a:t>Москва</a:t>
            </a:r>
            <a:endParaRPr lang="ru-RU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0359" name="Rectangle 7"/>
          <p:cNvSpPr>
            <a:spLocks noChangeArrowheads="1"/>
          </p:cNvSpPr>
          <p:nvPr/>
        </p:nvSpPr>
        <p:spPr bwMode="auto">
          <a:xfrm>
            <a:off x="5940152" y="4260428"/>
            <a:ext cx="3024337" cy="2185214"/>
          </a:xfrm>
          <a:prstGeom prst="rect">
            <a:avLst/>
          </a:prstGeom>
          <a:solidFill>
            <a:schemeClr val="bg1">
              <a:alpha val="51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05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* Критерий </a:t>
            </a:r>
            <a:r>
              <a:rPr lang="ru-RU" sz="105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отнесения центра питания к ограниченному для целей технологического </a:t>
            </a:r>
            <a:r>
              <a:rPr lang="ru-RU" sz="105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присоединения</a:t>
            </a:r>
          </a:p>
          <a:p>
            <a:pPr marL="171450" indent="-1714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05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перегрузка </a:t>
            </a:r>
            <a:r>
              <a:rPr lang="en-US" sz="105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&gt;</a:t>
            </a:r>
            <a:r>
              <a:rPr lang="ru-RU" sz="105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05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105% в послеаварийном режиме по критерию </a:t>
            </a:r>
            <a:r>
              <a:rPr lang="en-US" sz="105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n-1 </a:t>
            </a:r>
            <a:r>
              <a:rPr lang="ru-RU" sz="105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с учетом фактической загрузки подстанций по данным замеров наиболее тяжелого периода (зимний максимум 2009 г</a:t>
            </a:r>
            <a:r>
              <a:rPr lang="ru-RU" sz="105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.)</a:t>
            </a:r>
          </a:p>
          <a:p>
            <a:pPr marL="171450" indent="-1714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05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ожидаемый рост </a:t>
            </a:r>
            <a:r>
              <a:rPr lang="ru-RU" sz="105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загрузки в результате присоединения потребителей по заключенным договорам технологического </a:t>
            </a:r>
            <a:r>
              <a:rPr lang="ru-RU" sz="105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присоединения</a:t>
            </a:r>
            <a:endParaRPr lang="ru-RU" sz="1050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395536" y="1268760"/>
            <a:ext cx="5256584" cy="576064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По </a:t>
            </a:r>
            <a:r>
              <a:rPr lang="ru-RU" sz="16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данным СО </a:t>
            </a:r>
            <a:r>
              <a:rPr lang="ru-RU" sz="16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83 из 113 </a:t>
            </a:r>
            <a:r>
              <a:rPr lang="ru-RU" sz="16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ПС </a:t>
            </a:r>
            <a:r>
              <a:rPr lang="ru-RU" sz="16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(73 %)</a:t>
            </a:r>
            <a:r>
              <a:rPr lang="ru-RU" sz="16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в </a:t>
            </a:r>
            <a:r>
              <a:rPr lang="ru-RU" sz="16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г. Москва </a:t>
            </a:r>
            <a:r>
              <a:rPr lang="ru-RU" sz="16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имеют ограничения для </a:t>
            </a:r>
            <a:r>
              <a:rPr lang="ru-RU" sz="16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ТП</a:t>
            </a:r>
            <a:endParaRPr lang="ru-RU" sz="16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Прямоугольник 3"/>
          <p:cNvSpPr>
            <a:spLocks noChangeArrowheads="1"/>
          </p:cNvSpPr>
          <p:nvPr/>
        </p:nvSpPr>
        <p:spPr bwMode="auto">
          <a:xfrm>
            <a:off x="6084169" y="1241465"/>
            <a:ext cx="2856250" cy="830997"/>
          </a:xfrm>
          <a:prstGeom prst="rect">
            <a:avLst/>
          </a:prstGeom>
          <a:solidFill>
            <a:schemeClr val="accent1"/>
          </a:solidFill>
          <a:extLst/>
        </p:spPr>
        <p:txBody>
          <a:bodyPr wrap="square" rtlCol="0" anchor="ctr">
            <a:no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Пересмотр критериев* отнесения центров питания к закрытым</a:t>
            </a:r>
          </a:p>
        </p:txBody>
      </p:sp>
      <p:sp>
        <p:nvSpPr>
          <p:cNvPr id="17" name="Rectangle 311"/>
          <p:cNvSpPr>
            <a:spLocks noChangeArrowheads="1"/>
          </p:cNvSpPr>
          <p:nvPr/>
        </p:nvSpPr>
        <p:spPr bwMode="auto">
          <a:xfrm>
            <a:off x="3059832" y="2132856"/>
            <a:ext cx="2755277" cy="4308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buClr>
                <a:srgbClr val="EBC65B"/>
              </a:buClr>
            </a:pPr>
            <a:r>
              <a:rPr lang="ru-RU" sz="1100" b="1" dirty="0">
                <a:latin typeface="Tahoma" pitchFamily="34" charset="0"/>
                <a:cs typeface="Tahoma" pitchFamily="34" charset="0"/>
              </a:rPr>
              <a:t>Возможная ситуация </a:t>
            </a:r>
            <a:r>
              <a:rPr lang="ru-RU" sz="1100" b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1100" b="1" dirty="0" smtClean="0">
                <a:latin typeface="Tahoma" pitchFamily="34" charset="0"/>
                <a:cs typeface="Tahoma" pitchFamily="34" charset="0"/>
              </a:rPr>
            </a:br>
            <a:r>
              <a:rPr lang="ru-RU" sz="1100" b="1" dirty="0" smtClean="0">
                <a:latin typeface="Tahoma" pitchFamily="34" charset="0"/>
                <a:cs typeface="Tahoma" pitchFamily="34" charset="0"/>
              </a:rPr>
              <a:t>в г. Москва</a:t>
            </a:r>
            <a:endParaRPr lang="ru-RU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Прямоугольник 3"/>
          <p:cNvSpPr>
            <a:spLocks noChangeArrowheads="1"/>
          </p:cNvSpPr>
          <p:nvPr/>
        </p:nvSpPr>
        <p:spPr bwMode="auto">
          <a:xfrm>
            <a:off x="6012159" y="2204864"/>
            <a:ext cx="2928259" cy="954107"/>
          </a:xfrm>
          <a:prstGeom prst="rect">
            <a:avLst/>
          </a:prstGeom>
          <a:solidFill>
            <a:schemeClr val="bg1"/>
          </a:solidFill>
          <a:extLst/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− присоединение </a:t>
            </a:r>
            <a:r>
              <a:rPr lang="ru-RU" sz="14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потребителей за счет высвобождаемой мощности, без существенных затрат капитального характера</a:t>
            </a:r>
          </a:p>
        </p:txBody>
      </p:sp>
      <p:sp>
        <p:nvSpPr>
          <p:cNvPr id="20" name="Прямоугольник 3"/>
          <p:cNvSpPr>
            <a:spLocks noChangeArrowheads="1"/>
          </p:cNvSpPr>
          <p:nvPr/>
        </p:nvSpPr>
        <p:spPr bwMode="auto">
          <a:xfrm>
            <a:off x="6012160" y="3194973"/>
            <a:ext cx="2928258" cy="738664"/>
          </a:xfrm>
          <a:prstGeom prst="rect">
            <a:avLst/>
          </a:prstGeom>
          <a:solidFill>
            <a:schemeClr val="bg1"/>
          </a:solidFill>
          <a:extLst/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sz="1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повышение экономической эффективности </a:t>
            </a:r>
            <a:r>
              <a:rPr lang="ru-RU" sz="14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всего электросетевого комплекса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-16580" y="-27384"/>
            <a:ext cx="8477012" cy="1124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 sz="28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Механизм оплаты услуги по </a:t>
            </a:r>
            <a:r>
              <a:rPr lang="ru-RU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передаче</a:t>
            </a:r>
            <a:r>
              <a:rPr lang="ru-RU" sz="2800" b="1" dirty="0" smtClean="0">
                <a:solidFill>
                  <a:schemeClr val="bg1"/>
                </a:solidFill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ru-RU" sz="2800" b="1" dirty="0">
                <a:solidFill>
                  <a:schemeClr val="bg1"/>
                </a:solidFill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lang="ru-RU" sz="2800" b="1" dirty="0">
                <a:solidFill>
                  <a:schemeClr val="bg1"/>
                </a:solidFill>
                <a:latin typeface="Tahoma" pitchFamily="34" charset="0"/>
                <a:ea typeface="+mj-ea"/>
                <a:cs typeface="Tahoma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ahoma" pitchFamily="34" charset="0"/>
                <a:ea typeface="+mj-ea"/>
                <a:cs typeface="Tahoma" pitchFamily="34" charset="0"/>
              </a:rPr>
              <a:t>Как изменения повлияют на присоединение к сети</a:t>
            </a:r>
            <a:endParaRPr lang="ru-RU" sz="2000" b="1" dirty="0">
              <a:solidFill>
                <a:schemeClr val="bg1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5085184"/>
            <a:ext cx="5256584" cy="1323439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>
              <a:defRPr sz="1600" b="1">
                <a:latin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>
                <a:solidFill>
                  <a:srgbClr val="002060"/>
                </a:solidFill>
              </a:rPr>
              <a:t>Ввести понятия «условно </a:t>
            </a:r>
            <a:r>
              <a:rPr lang="ru-RU" dirty="0" smtClean="0">
                <a:solidFill>
                  <a:srgbClr val="002060"/>
                </a:solidFill>
              </a:rPr>
              <a:t>закрытые»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>
                <a:solidFill>
                  <a:srgbClr val="002060"/>
                </a:solidFill>
              </a:rPr>
              <a:t>с учётом неиспользуемой мощности), что позволит присоединять потребителей за счет высвобождаемой мощности, без существенных инвестиционных затрат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719584" y="4581128"/>
            <a:ext cx="5076552" cy="283840"/>
            <a:chOff x="719584" y="4581128"/>
            <a:chExt cx="5076552" cy="283840"/>
          </a:xfrm>
        </p:grpSpPr>
        <p:sp>
          <p:nvSpPr>
            <p:cNvPr id="9" name="TextBox 8"/>
            <p:cNvSpPr txBox="1"/>
            <p:nvPr/>
          </p:nvSpPr>
          <p:spPr>
            <a:xfrm>
              <a:off x="755576" y="4584461"/>
              <a:ext cx="158417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sz="1200" b="1"/>
              </a:lvl1pPr>
            </a:lstStyle>
            <a:p>
              <a:pPr algn="l"/>
              <a:r>
                <a:rPr lang="ru-RU" dirty="0"/>
                <a:t>закрытые для ТП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176686" y="4587969"/>
              <a:ext cx="158417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sz="1200" b="1"/>
              </a:lvl1pPr>
            </a:lstStyle>
            <a:p>
              <a:pPr algn="l"/>
              <a:r>
                <a:rPr lang="ru-RU" dirty="0"/>
                <a:t>открытые для ТП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419872" y="4581128"/>
              <a:ext cx="237626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/>
                <a:t>«условно закрытые» для ТП</a:t>
              </a:r>
              <a:endParaRPr lang="ru-RU" sz="1200" b="1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719584" y="4677519"/>
              <a:ext cx="108000" cy="108000"/>
            </a:xfrm>
            <a:prstGeom prst="rect">
              <a:avLst/>
            </a:prstGeom>
            <a:solidFill>
              <a:srgbClr val="FF33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2123728" y="4669601"/>
              <a:ext cx="108000" cy="108000"/>
            </a:xfrm>
            <a:prstGeom prst="rect">
              <a:avLst/>
            </a:prstGeom>
            <a:solidFill>
              <a:srgbClr val="0099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3529980" y="4661153"/>
              <a:ext cx="108000" cy="108000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60AA585-3214-43B0-AF7B-241934F1294C}" type="slidenum">
              <a:rPr lang="ru-RU" b="1">
                <a:solidFill>
                  <a:schemeClr val="tx1"/>
                </a:solidFill>
              </a:rPr>
              <a:pPr/>
              <a:t>6</a:t>
            </a:fld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439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Прямоугольник 45"/>
          <p:cNvSpPr/>
          <p:nvPr/>
        </p:nvSpPr>
        <p:spPr>
          <a:xfrm>
            <a:off x="6841224" y="1629256"/>
            <a:ext cx="2267280" cy="41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Rectangle 81"/>
          <p:cNvSpPr>
            <a:spLocks noChangeArrowheads="1"/>
          </p:cNvSpPr>
          <p:nvPr/>
        </p:nvSpPr>
        <p:spPr bwMode="auto">
          <a:xfrm>
            <a:off x="6841216" y="1269216"/>
            <a:ext cx="2267280" cy="684000"/>
          </a:xfrm>
          <a:prstGeom prst="roundRect">
            <a:avLst>
              <a:gd name="adj" fmla="val 23810"/>
            </a:avLst>
          </a:prstGeom>
          <a:ln>
            <a:solidFill>
              <a:schemeClr val="accent1"/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100" b="1" dirty="0" smtClean="0">
                <a:latin typeface="Tahoma" pitchFamily="34" charset="0"/>
                <a:cs typeface="Tahoma" pitchFamily="34" charset="0"/>
              </a:rPr>
              <a:t>Эффект</a:t>
            </a:r>
            <a:r>
              <a:rPr lang="ru-RU" sz="1100" b="1" dirty="0">
                <a:latin typeface="Tahoma" pitchFamily="34" charset="0"/>
                <a:cs typeface="Tahoma" pitchFamily="34" charset="0"/>
              </a:rPr>
              <a:t/>
            </a:r>
            <a:br>
              <a:rPr lang="ru-RU" sz="1100" b="1" dirty="0">
                <a:latin typeface="Tahoma" pitchFamily="34" charset="0"/>
                <a:cs typeface="Tahoma" pitchFamily="34" charset="0"/>
              </a:rPr>
            </a:br>
            <a:endParaRPr lang="ru-RU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430696" y="1628800"/>
            <a:ext cx="2267280" cy="41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1763688" y="1623600"/>
            <a:ext cx="2267280" cy="41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496" y="6597352"/>
            <a:ext cx="770485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1000" dirty="0" smtClean="0">
                <a:latin typeface="Tahoma" pitchFamily="34" charset="0"/>
                <a:cs typeface="Tahoma" pitchFamily="34" charset="0"/>
              </a:rPr>
              <a:t>* Дополнительные </a:t>
            </a:r>
            <a:r>
              <a:rPr lang="ru-RU" sz="1000" dirty="0">
                <a:latin typeface="Tahoma" pitchFamily="34" charset="0"/>
                <a:cs typeface="Tahoma" pitchFamily="34" charset="0"/>
              </a:rPr>
              <a:t>эффекты: снижение ОРЕХ, потерь и т.п. – не оценивались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07504" y="6597352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763688" y="1268760"/>
            <a:ext cx="2267280" cy="684000"/>
          </a:xfrm>
          <a:prstGeom prst="roundRect">
            <a:avLst>
              <a:gd name="adj" fmla="val 23810"/>
            </a:avLst>
          </a:prstGeom>
          <a:ln>
            <a:solidFill>
              <a:schemeClr val="accent1"/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100" b="1" dirty="0">
                <a:latin typeface="Tahoma" pitchFamily="34" charset="0"/>
                <a:cs typeface="Tahoma" pitchFamily="34" charset="0"/>
              </a:rPr>
              <a:t>Кап. затраты на </a:t>
            </a:r>
            <a:r>
              <a:rPr lang="ru-RU" sz="1100" b="1" dirty="0" smtClean="0">
                <a:latin typeface="Tahoma" pitchFamily="34" charset="0"/>
                <a:cs typeface="Tahoma" pitchFamily="34" charset="0"/>
              </a:rPr>
              <a:t>ТП </a:t>
            </a:r>
            <a:r>
              <a:rPr lang="ru-RU" sz="1100" b="1" dirty="0">
                <a:latin typeface="Tahoma" pitchFamily="34" charset="0"/>
                <a:cs typeface="Tahoma" pitchFamily="34" charset="0"/>
              </a:rPr>
              <a:t>в </a:t>
            </a:r>
            <a:r>
              <a:rPr lang="ru-RU" sz="1100" b="1" dirty="0" smtClean="0">
                <a:latin typeface="Tahoma" pitchFamily="34" charset="0"/>
                <a:cs typeface="Tahoma" pitchFamily="34" charset="0"/>
              </a:rPr>
              <a:t>ИПР  </a:t>
            </a:r>
            <a:r>
              <a:rPr lang="ru-RU" sz="1100" b="1" u="sng" dirty="0">
                <a:latin typeface="Tahoma" pitchFamily="34" charset="0"/>
                <a:cs typeface="Tahoma" pitchFamily="34" charset="0"/>
              </a:rPr>
              <a:t>БЕЗ</a:t>
            </a:r>
            <a:r>
              <a:rPr lang="ru-RU" sz="1100" b="1" dirty="0">
                <a:latin typeface="Tahoma" pitchFamily="34" charset="0"/>
                <a:cs typeface="Tahoma" pitchFamily="34" charset="0"/>
              </a:rPr>
              <a:t> использования </a:t>
            </a:r>
            <a:r>
              <a:rPr lang="ru-RU" sz="1100" b="1" u="sng" dirty="0" smtClean="0">
                <a:latin typeface="Tahoma" pitchFamily="34" charset="0"/>
                <a:cs typeface="Tahoma" pitchFamily="34" charset="0"/>
              </a:rPr>
              <a:t>резерва</a:t>
            </a:r>
            <a:endParaRPr lang="ru-RU" sz="1100" b="1" u="sng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1780832" y="1872000"/>
            <a:ext cx="2240208" cy="914400"/>
          </a:xfrm>
          <a:prstGeom prst="rect">
            <a:avLst/>
          </a:prstGeom>
          <a:ln>
            <a:noFill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72000"/>
            <a:r>
              <a:rPr lang="ru-RU" sz="105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Замена </a:t>
            </a:r>
            <a:r>
              <a:rPr lang="ru-RU" sz="105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трансформаторов</a:t>
            </a:r>
          </a:p>
          <a:p>
            <a:pPr marL="72000"/>
            <a:r>
              <a:rPr lang="ru-RU" sz="105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Реконструкция </a:t>
            </a:r>
            <a:r>
              <a:rPr lang="ru-RU" sz="105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ЗРУ</a:t>
            </a:r>
          </a:p>
          <a:p>
            <a:pPr marL="72000"/>
            <a:r>
              <a:rPr lang="ru-RU" sz="105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Изменение </a:t>
            </a:r>
            <a:r>
              <a:rPr lang="ru-RU" sz="105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схемы ОРУ</a:t>
            </a:r>
          </a:p>
          <a:p>
            <a:pPr marL="72000"/>
            <a:r>
              <a:rPr lang="ru-RU" sz="105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СМР</a:t>
            </a:r>
          </a:p>
          <a:p>
            <a:pPr marL="72000"/>
            <a:r>
              <a:rPr lang="ru-RU" sz="105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ПИР</a:t>
            </a:r>
            <a:endParaRPr lang="ru-RU" sz="105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81"/>
          <p:cNvSpPr>
            <a:spLocks noChangeArrowheads="1"/>
          </p:cNvSpPr>
          <p:nvPr/>
        </p:nvSpPr>
        <p:spPr bwMode="auto">
          <a:xfrm>
            <a:off x="4430688" y="1268760"/>
            <a:ext cx="2267280" cy="684000"/>
          </a:xfrm>
          <a:prstGeom prst="roundRect">
            <a:avLst>
              <a:gd name="adj" fmla="val 23810"/>
            </a:avLst>
          </a:prstGeom>
          <a:ln>
            <a:solidFill>
              <a:schemeClr val="accent1"/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100" b="1" dirty="0">
                <a:latin typeface="Tahoma" pitchFamily="34" charset="0"/>
                <a:cs typeface="Tahoma" pitchFamily="34" charset="0"/>
              </a:rPr>
              <a:t>Кап. затраты на ТП в ИПР </a:t>
            </a:r>
            <a:r>
              <a:rPr lang="ru-RU" sz="1100" b="1" u="sng" dirty="0">
                <a:latin typeface="Tahoma" pitchFamily="34" charset="0"/>
                <a:cs typeface="Tahoma" pitchFamily="34" charset="0"/>
              </a:rPr>
              <a:t>ПРИ</a:t>
            </a:r>
            <a:r>
              <a:rPr lang="ru-RU" sz="1100" b="1" dirty="0">
                <a:latin typeface="Tahoma" pitchFamily="34" charset="0"/>
                <a:cs typeface="Tahoma" pitchFamily="34" charset="0"/>
              </a:rPr>
              <a:t> использовании </a:t>
            </a:r>
            <a:r>
              <a:rPr lang="ru-RU" sz="1100" b="1" u="sng" dirty="0" smtClean="0">
                <a:latin typeface="Tahoma" pitchFamily="34" charset="0"/>
                <a:cs typeface="Tahoma" pitchFamily="34" charset="0"/>
              </a:rPr>
              <a:t>резерва</a:t>
            </a:r>
            <a:endParaRPr lang="ru-RU" sz="1100" b="1" u="sng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36512" y="2492896"/>
            <a:ext cx="1767644" cy="3939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50000"/>
              </a:spcBef>
            </a:pPr>
            <a:r>
              <a:rPr lang="ru-RU" sz="1400" b="1" dirty="0">
                <a:latin typeface="Tahoma" pitchFamily="34" charset="0"/>
                <a:cs typeface="Tahoma" pitchFamily="34" charset="0"/>
              </a:rPr>
              <a:t>Белгородская область</a:t>
            </a:r>
          </a:p>
        </p:txBody>
      </p:sp>
      <p:sp>
        <p:nvSpPr>
          <p:cNvPr id="20" name="Text Box 39"/>
          <p:cNvSpPr txBox="1">
            <a:spLocks noChangeArrowheads="1"/>
          </p:cNvSpPr>
          <p:nvPr/>
        </p:nvSpPr>
        <p:spPr bwMode="auto">
          <a:xfrm>
            <a:off x="1763691" y="2898564"/>
            <a:ext cx="2256326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050" b="1" dirty="0">
                <a:latin typeface="Tahoma" pitchFamily="34" charset="0"/>
                <a:cs typeface="Tahoma" pitchFamily="34" charset="0"/>
              </a:rPr>
              <a:t>264,7 </a:t>
            </a:r>
            <a:r>
              <a:rPr lang="ru-RU" sz="1050" b="1" dirty="0" err="1">
                <a:latin typeface="Tahoma" pitchFamily="34" charset="0"/>
                <a:cs typeface="Tahoma" pitchFamily="34" charset="0"/>
              </a:rPr>
              <a:t>млн.руб</a:t>
            </a:r>
            <a:endParaRPr lang="ru-RU" sz="105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Rectangle 53"/>
          <p:cNvSpPr>
            <a:spLocks noChangeArrowheads="1"/>
          </p:cNvSpPr>
          <p:nvPr/>
        </p:nvSpPr>
        <p:spPr bwMode="auto">
          <a:xfrm>
            <a:off x="1763691" y="3111624"/>
            <a:ext cx="2256326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99">
                    <a:alpha val="3294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A5002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1000" dirty="0"/>
              <a:t>Замена трансформаторов 3*16 МВА на 2*40 МВА,  реконструкция  ЗРУ 35</a:t>
            </a:r>
            <a:r>
              <a:rPr lang="en-US" sz="1000" dirty="0"/>
              <a:t>/</a:t>
            </a:r>
            <a:r>
              <a:rPr lang="ru-RU" sz="1000" dirty="0"/>
              <a:t>10 </a:t>
            </a:r>
            <a:r>
              <a:rPr lang="ru-RU" sz="1000" dirty="0" err="1"/>
              <a:t>кВ</a:t>
            </a:r>
            <a:r>
              <a:rPr lang="en-US" sz="1000" dirty="0"/>
              <a:t>, </a:t>
            </a:r>
            <a:r>
              <a:rPr lang="ru-RU" sz="1000" dirty="0"/>
              <a:t>ОРУ 110 </a:t>
            </a:r>
            <a:r>
              <a:rPr lang="ru-RU" sz="1000" dirty="0" err="1"/>
              <a:t>кВ</a:t>
            </a:r>
            <a:endParaRPr lang="ru-RU" sz="1000" dirty="0"/>
          </a:p>
        </p:txBody>
      </p:sp>
      <p:sp>
        <p:nvSpPr>
          <p:cNvPr id="22" name="Text Box 61"/>
          <p:cNvSpPr txBox="1">
            <a:spLocks noChangeArrowheads="1"/>
          </p:cNvSpPr>
          <p:nvPr/>
        </p:nvSpPr>
        <p:spPr bwMode="auto">
          <a:xfrm>
            <a:off x="35024" y="2924944"/>
            <a:ext cx="1696108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000" dirty="0">
                <a:latin typeface="Tahoma" pitchFamily="34" charset="0"/>
                <a:cs typeface="Tahoma" pitchFamily="34" charset="0"/>
              </a:rPr>
              <a:t>ЗАО </a:t>
            </a:r>
            <a:r>
              <a:rPr lang="ru-RU" sz="1000" dirty="0" smtClean="0">
                <a:latin typeface="Tahoma" pitchFamily="34" charset="0"/>
                <a:cs typeface="Tahoma" pitchFamily="34" charset="0"/>
              </a:rPr>
              <a:t>«</a:t>
            </a:r>
            <a:r>
              <a:rPr lang="ru-RU" sz="1000" dirty="0" err="1">
                <a:latin typeface="Tahoma" pitchFamily="34" charset="0"/>
                <a:cs typeface="Tahoma" pitchFamily="34" charset="0"/>
              </a:rPr>
              <a:t>Свинокомплекс</a:t>
            </a:r>
            <a:r>
              <a:rPr lang="ru-RU" sz="1000" dirty="0">
                <a:latin typeface="Tahoma" pitchFamily="34" charset="0"/>
                <a:cs typeface="Tahoma" pitchFamily="34" charset="0"/>
              </a:rPr>
              <a:t>  Короча»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1000" b="1" dirty="0">
                <a:latin typeface="Tahoma" pitchFamily="34" charset="0"/>
                <a:cs typeface="Tahoma" pitchFamily="34" charset="0"/>
              </a:rPr>
              <a:t>(закрытый ЦП)</a:t>
            </a:r>
          </a:p>
        </p:txBody>
      </p:sp>
      <p:sp>
        <p:nvSpPr>
          <p:cNvPr id="23" name="Text Box 62"/>
          <p:cNvSpPr txBox="1">
            <a:spLocks noChangeArrowheads="1"/>
          </p:cNvSpPr>
          <p:nvPr/>
        </p:nvSpPr>
        <p:spPr bwMode="auto">
          <a:xfrm>
            <a:off x="35024" y="3695749"/>
            <a:ext cx="1696108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000" dirty="0">
                <a:latin typeface="Tahoma" pitchFamily="34" charset="0"/>
                <a:cs typeface="Tahoma" pitchFamily="34" charset="0"/>
              </a:rPr>
              <a:t>ООО «</a:t>
            </a:r>
            <a:r>
              <a:rPr lang="ru-RU" sz="1000" dirty="0" err="1">
                <a:latin typeface="Tahoma" pitchFamily="34" charset="0"/>
                <a:cs typeface="Tahoma" pitchFamily="34" charset="0"/>
              </a:rPr>
              <a:t>Яковлевостройдеталь</a:t>
            </a:r>
            <a:r>
              <a:rPr lang="ru-RU" sz="1000" dirty="0">
                <a:latin typeface="Tahoma" pitchFamily="34" charset="0"/>
                <a:cs typeface="Tahoma" pitchFamily="34" charset="0"/>
              </a:rPr>
              <a:t>»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1000" b="1" dirty="0">
                <a:latin typeface="Tahoma" pitchFamily="34" charset="0"/>
                <a:cs typeface="Tahoma" pitchFamily="34" charset="0"/>
              </a:rPr>
              <a:t>(закрытый ЦП)</a:t>
            </a:r>
          </a:p>
        </p:txBody>
      </p:sp>
      <p:sp>
        <p:nvSpPr>
          <p:cNvPr id="24" name="Text Box 67"/>
          <p:cNvSpPr txBox="1">
            <a:spLocks noChangeArrowheads="1"/>
          </p:cNvSpPr>
          <p:nvPr/>
        </p:nvSpPr>
        <p:spPr bwMode="auto">
          <a:xfrm>
            <a:off x="1780832" y="3673695"/>
            <a:ext cx="2240208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spcBef>
                <a:spcPct val="50000"/>
              </a:spcBef>
              <a:defRPr sz="1050" b="1"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ru-RU" dirty="0"/>
              <a:t>125 </a:t>
            </a:r>
            <a:r>
              <a:rPr lang="ru-RU" dirty="0" err="1"/>
              <a:t>млн.руб</a:t>
            </a:r>
            <a:endParaRPr lang="ru-RU" dirty="0"/>
          </a:p>
        </p:txBody>
      </p:sp>
      <p:sp>
        <p:nvSpPr>
          <p:cNvPr id="25" name="Rectangle 71"/>
          <p:cNvSpPr>
            <a:spLocks noChangeArrowheads="1"/>
          </p:cNvSpPr>
          <p:nvPr/>
        </p:nvSpPr>
        <p:spPr bwMode="auto">
          <a:xfrm>
            <a:off x="1763691" y="3831704"/>
            <a:ext cx="2256326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99">
                    <a:alpha val="3294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A5002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1000" dirty="0"/>
              <a:t>Замена трансформаторов 2*15 МВА на 2*25 реконструкция РУ 6 </a:t>
            </a:r>
            <a:r>
              <a:rPr lang="ru-RU" sz="1000" dirty="0" err="1"/>
              <a:t>кВ</a:t>
            </a:r>
            <a:r>
              <a:rPr lang="ru-RU" sz="1000" dirty="0"/>
              <a:t> </a:t>
            </a:r>
          </a:p>
        </p:txBody>
      </p:sp>
      <p:sp>
        <p:nvSpPr>
          <p:cNvPr id="26" name="Text Box 76"/>
          <p:cNvSpPr txBox="1">
            <a:spLocks noChangeArrowheads="1"/>
          </p:cNvSpPr>
          <p:nvPr/>
        </p:nvSpPr>
        <p:spPr bwMode="auto">
          <a:xfrm>
            <a:off x="4427984" y="2898032"/>
            <a:ext cx="2259416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spcBef>
                <a:spcPct val="50000"/>
              </a:spcBef>
              <a:defRPr sz="1050" b="1"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ru-RU" dirty="0"/>
              <a:t>66,2 </a:t>
            </a:r>
            <a:r>
              <a:rPr lang="ru-RU" dirty="0" err="1"/>
              <a:t>млн.руб</a:t>
            </a:r>
            <a:endParaRPr lang="ru-RU" dirty="0"/>
          </a:p>
        </p:txBody>
      </p:sp>
      <p:sp>
        <p:nvSpPr>
          <p:cNvPr id="27" name="Text Box 77"/>
          <p:cNvSpPr txBox="1">
            <a:spLocks noChangeArrowheads="1"/>
          </p:cNvSpPr>
          <p:nvPr/>
        </p:nvSpPr>
        <p:spPr bwMode="auto">
          <a:xfrm>
            <a:off x="4427984" y="3673695"/>
            <a:ext cx="2259416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spcBef>
                <a:spcPct val="50000"/>
              </a:spcBef>
              <a:defRPr sz="1050" b="1"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ru-RU" dirty="0"/>
              <a:t>10,6 </a:t>
            </a:r>
            <a:r>
              <a:rPr lang="ru-RU" dirty="0" err="1"/>
              <a:t>млн.руб</a:t>
            </a:r>
            <a:endParaRPr lang="ru-RU" dirty="0"/>
          </a:p>
        </p:txBody>
      </p:sp>
      <p:sp>
        <p:nvSpPr>
          <p:cNvPr id="28" name="Rectangle 79"/>
          <p:cNvSpPr>
            <a:spLocks noChangeArrowheads="1"/>
          </p:cNvSpPr>
          <p:nvPr/>
        </p:nvSpPr>
        <p:spPr bwMode="auto">
          <a:xfrm>
            <a:off x="4430691" y="3111624"/>
            <a:ext cx="2256874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99">
                    <a:alpha val="3294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A5002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1000" dirty="0"/>
              <a:t>Реконструкция  ЗРУ 10 </a:t>
            </a:r>
            <a:r>
              <a:rPr lang="ru-RU" sz="1000" dirty="0" err="1"/>
              <a:t>кВ</a:t>
            </a:r>
            <a:r>
              <a:rPr lang="ru-RU" sz="1000" dirty="0"/>
              <a:t> с заменой ячеек 10кВ на ОПУ+ЗРУ</a:t>
            </a:r>
          </a:p>
        </p:txBody>
      </p:sp>
      <p:sp>
        <p:nvSpPr>
          <p:cNvPr id="29" name="Rectangle 80"/>
          <p:cNvSpPr>
            <a:spLocks noChangeArrowheads="1"/>
          </p:cNvSpPr>
          <p:nvPr/>
        </p:nvSpPr>
        <p:spPr bwMode="auto">
          <a:xfrm>
            <a:off x="4430688" y="3824880"/>
            <a:ext cx="219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99">
                    <a:alpha val="3294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A5002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1000" dirty="0"/>
              <a:t>Установка 6 </a:t>
            </a:r>
            <a:r>
              <a:rPr lang="ru-RU" sz="1000" dirty="0" smtClean="0"/>
              <a:t>дополнительных</a:t>
            </a:r>
            <a:br>
              <a:rPr lang="ru-RU" sz="1000" dirty="0" smtClean="0"/>
            </a:br>
            <a:r>
              <a:rPr lang="ru-RU" sz="1000" dirty="0" smtClean="0"/>
              <a:t>ячеек </a:t>
            </a:r>
            <a:r>
              <a:rPr lang="ru-RU" sz="1000" dirty="0"/>
              <a:t>6 </a:t>
            </a:r>
            <a:r>
              <a:rPr lang="ru-RU" sz="1000" dirty="0" err="1"/>
              <a:t>кВ</a:t>
            </a:r>
            <a:endParaRPr lang="ru-RU" sz="1000" dirty="0"/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-36512" y="4437112"/>
            <a:ext cx="1775756" cy="3939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lnSpc>
                <a:spcPct val="70000"/>
              </a:lnSpc>
              <a:spcBef>
                <a:spcPct val="50000"/>
              </a:spcBef>
              <a:defRPr sz="1400" b="1"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ru-RU" dirty="0"/>
              <a:t>Ярославская область</a:t>
            </a:r>
          </a:p>
        </p:txBody>
      </p:sp>
      <p:sp>
        <p:nvSpPr>
          <p:cNvPr id="31" name="Text Box 40"/>
          <p:cNvSpPr txBox="1">
            <a:spLocks noChangeArrowheads="1"/>
          </p:cNvSpPr>
          <p:nvPr/>
        </p:nvSpPr>
        <p:spPr bwMode="auto">
          <a:xfrm>
            <a:off x="1780835" y="4808984"/>
            <a:ext cx="2251162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spcBef>
                <a:spcPct val="50000"/>
              </a:spcBef>
              <a:defRPr sz="1050" b="1"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ru-RU" dirty="0"/>
              <a:t>86 </a:t>
            </a:r>
            <a:r>
              <a:rPr lang="ru-RU" dirty="0" err="1"/>
              <a:t>млн.руб</a:t>
            </a:r>
            <a:r>
              <a:rPr lang="ru-RU" dirty="0"/>
              <a:t>.</a:t>
            </a:r>
          </a:p>
        </p:txBody>
      </p:sp>
      <p:sp>
        <p:nvSpPr>
          <p:cNvPr id="32" name="Text Box 63"/>
          <p:cNvSpPr txBox="1">
            <a:spLocks noChangeArrowheads="1"/>
          </p:cNvSpPr>
          <p:nvPr/>
        </p:nvSpPr>
        <p:spPr bwMode="auto">
          <a:xfrm>
            <a:off x="35496" y="5013176"/>
            <a:ext cx="1695636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000" dirty="0">
                <a:latin typeface="Tahoma" pitchFamily="34" charset="0"/>
                <a:cs typeface="Tahoma" pitchFamily="34" charset="0"/>
              </a:rPr>
              <a:t>ООО «</a:t>
            </a:r>
            <a:r>
              <a:rPr lang="ru-RU" sz="1000" dirty="0" err="1">
                <a:latin typeface="Tahoma" pitchFamily="34" charset="0"/>
                <a:cs typeface="Tahoma" pitchFamily="34" charset="0"/>
              </a:rPr>
              <a:t>Глобал</a:t>
            </a:r>
            <a:r>
              <a:rPr lang="ru-RU" sz="1000" dirty="0">
                <a:latin typeface="Tahoma" pitchFamily="34" charset="0"/>
                <a:cs typeface="Tahoma" pitchFamily="34" charset="0"/>
              </a:rPr>
              <a:t> 1»</a:t>
            </a:r>
          </a:p>
        </p:txBody>
      </p:sp>
      <p:sp>
        <p:nvSpPr>
          <p:cNvPr id="33" name="Rectangle 72"/>
          <p:cNvSpPr>
            <a:spLocks noChangeArrowheads="1"/>
          </p:cNvSpPr>
          <p:nvPr/>
        </p:nvSpPr>
        <p:spPr bwMode="auto">
          <a:xfrm>
            <a:off x="1780832" y="4941168"/>
            <a:ext cx="224020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99">
                    <a:alpha val="3294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A5002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1000" dirty="0"/>
              <a:t>Замена трансформаторов 2*16 МВА на 2*25,  реконструкция РУ 6 </a:t>
            </a:r>
            <a:r>
              <a:rPr lang="ru-RU" sz="1000" dirty="0" err="1"/>
              <a:t>кВ</a:t>
            </a:r>
            <a:r>
              <a:rPr lang="ru-RU" sz="1000" dirty="0"/>
              <a:t> </a:t>
            </a:r>
          </a:p>
        </p:txBody>
      </p:sp>
      <p:sp>
        <p:nvSpPr>
          <p:cNvPr id="34" name="Text Box 78"/>
          <p:cNvSpPr txBox="1">
            <a:spLocks noChangeArrowheads="1"/>
          </p:cNvSpPr>
          <p:nvPr/>
        </p:nvSpPr>
        <p:spPr bwMode="auto">
          <a:xfrm>
            <a:off x="4448419" y="4797152"/>
            <a:ext cx="2250614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spcBef>
                <a:spcPct val="50000"/>
              </a:spcBef>
              <a:defRPr sz="1050" b="1"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ru-RU" dirty="0"/>
              <a:t>19 </a:t>
            </a:r>
            <a:r>
              <a:rPr lang="ru-RU" dirty="0" err="1"/>
              <a:t>млн.руб</a:t>
            </a:r>
            <a:r>
              <a:rPr lang="ru-RU" dirty="0"/>
              <a:t>.</a:t>
            </a:r>
          </a:p>
        </p:txBody>
      </p:sp>
      <p:sp>
        <p:nvSpPr>
          <p:cNvPr id="35" name="Rectangle 82"/>
          <p:cNvSpPr>
            <a:spLocks noChangeArrowheads="1"/>
          </p:cNvSpPr>
          <p:nvPr/>
        </p:nvSpPr>
        <p:spPr bwMode="auto">
          <a:xfrm>
            <a:off x="4438200" y="4958382"/>
            <a:ext cx="2259416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99">
                    <a:alpha val="3294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A5002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1000" dirty="0"/>
              <a:t>Установка 6 дополнительных ячеек 6 </a:t>
            </a:r>
            <a:r>
              <a:rPr lang="ru-RU" sz="1000" dirty="0" err="1"/>
              <a:t>кВ</a:t>
            </a:r>
            <a:endParaRPr lang="ru-RU" sz="1000" dirty="0"/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4448416" y="1872000"/>
            <a:ext cx="2240208" cy="68580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72000"/>
            <a:r>
              <a:rPr lang="ru-RU" sz="105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Реконструкция ЗРУ</a:t>
            </a:r>
          </a:p>
          <a:p>
            <a:pPr marL="72000"/>
            <a:r>
              <a:rPr lang="ru-RU" sz="105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СМР</a:t>
            </a:r>
          </a:p>
          <a:p>
            <a:pPr marL="72000"/>
            <a:r>
              <a:rPr lang="ru-RU" sz="105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ПИР</a:t>
            </a: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73124" y="2852936"/>
            <a:ext cx="3960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4427984" y="2852936"/>
            <a:ext cx="4680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71992" y="4797152"/>
            <a:ext cx="3960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427976" y="4797152"/>
            <a:ext cx="4680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Минус 43"/>
          <p:cNvSpPr/>
          <p:nvPr/>
        </p:nvSpPr>
        <p:spPr>
          <a:xfrm>
            <a:off x="4067976" y="2996952"/>
            <a:ext cx="304560" cy="455334"/>
          </a:xfrm>
          <a:prstGeom prst="mathMinus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Минус 44"/>
          <p:cNvSpPr/>
          <p:nvPr/>
        </p:nvSpPr>
        <p:spPr>
          <a:xfrm>
            <a:off x="4067944" y="4941168"/>
            <a:ext cx="304560" cy="455334"/>
          </a:xfrm>
          <a:prstGeom prst="mathMinus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Rectangle 46"/>
          <p:cNvSpPr>
            <a:spLocks noChangeArrowheads="1"/>
          </p:cNvSpPr>
          <p:nvPr/>
        </p:nvSpPr>
        <p:spPr bwMode="auto">
          <a:xfrm>
            <a:off x="7308304" y="3042843"/>
            <a:ext cx="1368000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 b="1" dirty="0">
                <a:latin typeface="Tahoma" pitchFamily="34" charset="0"/>
                <a:cs typeface="Tahoma" pitchFamily="34" charset="0"/>
              </a:rPr>
              <a:t>198,5 </a:t>
            </a:r>
            <a:r>
              <a:rPr lang="ru-RU" sz="1200" b="1" dirty="0" err="1">
                <a:latin typeface="Tahoma" pitchFamily="34" charset="0"/>
                <a:cs typeface="Tahoma" pitchFamily="34" charset="0"/>
              </a:rPr>
              <a:t>млн.руб</a:t>
            </a:r>
            <a:endParaRPr lang="ru-RU" sz="12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4" name="Rectangle 60"/>
          <p:cNvSpPr>
            <a:spLocks noChangeArrowheads="1"/>
          </p:cNvSpPr>
          <p:nvPr/>
        </p:nvSpPr>
        <p:spPr bwMode="auto">
          <a:xfrm>
            <a:off x="7297521" y="3776600"/>
            <a:ext cx="1368000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 b="1" dirty="0">
                <a:latin typeface="Tahoma" pitchFamily="34" charset="0"/>
                <a:cs typeface="Tahoma" pitchFamily="34" charset="0"/>
              </a:rPr>
              <a:t>114,4 </a:t>
            </a:r>
            <a:r>
              <a:rPr lang="ru-RU" sz="1200" b="1" dirty="0" err="1">
                <a:latin typeface="Tahoma" pitchFamily="34" charset="0"/>
                <a:cs typeface="Tahoma" pitchFamily="34" charset="0"/>
              </a:rPr>
              <a:t>млн.руб</a:t>
            </a:r>
            <a:r>
              <a:rPr lang="ru-RU" sz="1200" b="1" dirty="0">
                <a:latin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55" name="Rectangle 48"/>
          <p:cNvSpPr>
            <a:spLocks noChangeArrowheads="1"/>
          </p:cNvSpPr>
          <p:nvPr/>
        </p:nvSpPr>
        <p:spPr bwMode="auto">
          <a:xfrm>
            <a:off x="7344384" y="4891835"/>
            <a:ext cx="1368000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 b="1" dirty="0">
                <a:latin typeface="Tahoma" pitchFamily="34" charset="0"/>
                <a:cs typeface="Tahoma" pitchFamily="34" charset="0"/>
              </a:rPr>
              <a:t>67 </a:t>
            </a:r>
            <a:r>
              <a:rPr lang="ru-RU" sz="1200" b="1" dirty="0" err="1">
                <a:latin typeface="Tahoma" pitchFamily="34" charset="0"/>
                <a:cs typeface="Tahoma" pitchFamily="34" charset="0"/>
              </a:rPr>
              <a:t>млн.руб</a:t>
            </a:r>
            <a:r>
              <a:rPr lang="ru-RU" sz="1200" b="1" dirty="0">
                <a:latin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56" name="Минус 55"/>
          <p:cNvSpPr/>
          <p:nvPr/>
        </p:nvSpPr>
        <p:spPr>
          <a:xfrm>
            <a:off x="4067944" y="3861048"/>
            <a:ext cx="304560" cy="455334"/>
          </a:xfrm>
          <a:prstGeom prst="mathMinus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107504" y="5733256"/>
            <a:ext cx="896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Минус 57"/>
          <p:cNvSpPr/>
          <p:nvPr/>
        </p:nvSpPr>
        <p:spPr>
          <a:xfrm>
            <a:off x="4067944" y="1772816"/>
            <a:ext cx="304560" cy="455334"/>
          </a:xfrm>
          <a:prstGeom prst="mathMinus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Rectangle 18"/>
          <p:cNvSpPr>
            <a:spLocks noChangeArrowheads="1"/>
          </p:cNvSpPr>
          <p:nvPr/>
        </p:nvSpPr>
        <p:spPr bwMode="auto">
          <a:xfrm>
            <a:off x="6858000" y="1879104"/>
            <a:ext cx="2239200" cy="68580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72000"/>
            <a:r>
              <a:rPr lang="ru-RU" sz="105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Основной*: снижение </a:t>
            </a:r>
            <a:r>
              <a:rPr lang="ru-RU" sz="105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капитальных затрат в ИПР</a:t>
            </a:r>
          </a:p>
        </p:txBody>
      </p:sp>
      <p:sp>
        <p:nvSpPr>
          <p:cNvPr id="49" name="Text Box 70"/>
          <p:cNvSpPr txBox="1">
            <a:spLocks noChangeArrowheads="1"/>
          </p:cNvSpPr>
          <p:nvPr/>
        </p:nvSpPr>
        <p:spPr bwMode="auto">
          <a:xfrm>
            <a:off x="0" y="5257651"/>
            <a:ext cx="9144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>
                    <a:alpha val="3294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A5002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sz="1400" b="1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6500" y="5877272"/>
            <a:ext cx="8960699" cy="504056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160000" algn="ctr"/>
            <a:r>
              <a:rPr lang="ru-RU" sz="1200" dirty="0" smtClean="0">
                <a:latin typeface="Tahoma" pitchFamily="34" charset="0"/>
                <a:cs typeface="Tahoma" pitchFamily="34" charset="0"/>
              </a:rPr>
              <a:t>в </a:t>
            </a:r>
            <a:r>
              <a:rPr lang="ru-RU" sz="1200" dirty="0">
                <a:latin typeface="Tahoma" pitchFamily="34" charset="0"/>
                <a:cs typeface="Tahoma" pitchFamily="34" charset="0"/>
              </a:rPr>
              <a:t>виде снижения амортизации (1</a:t>
            </a:r>
            <a:r>
              <a:rPr lang="en-US" sz="1200" dirty="0">
                <a:latin typeface="Tahoma" pitchFamily="34" charset="0"/>
                <a:cs typeface="Tahoma" pitchFamily="34" charset="0"/>
              </a:rPr>
              <a:t>/35</a:t>
            </a:r>
            <a:r>
              <a:rPr lang="ru-RU" sz="1200" dirty="0">
                <a:latin typeface="Tahoma" pitchFamily="34" charset="0"/>
                <a:cs typeface="Tahoma" pitchFamily="34" charset="0"/>
              </a:rPr>
              <a:t> от эффекта</a:t>
            </a:r>
            <a:r>
              <a:rPr lang="en-US" sz="1200" dirty="0">
                <a:latin typeface="Tahoma" pitchFamily="34" charset="0"/>
                <a:cs typeface="Tahoma" pitchFamily="34" charset="0"/>
              </a:rPr>
              <a:t> </a:t>
            </a:r>
            <a:r>
              <a:rPr lang="ru-RU" sz="1200" dirty="0">
                <a:latin typeface="Tahoma" pitchFamily="34" charset="0"/>
                <a:cs typeface="Tahoma" pitchFamily="34" charset="0"/>
              </a:rPr>
              <a:t>в год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)</a:t>
            </a:r>
            <a:r>
              <a:rPr lang="ru-RU" sz="12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1200" dirty="0" smtClean="0">
                <a:latin typeface="Tahoma" pitchFamily="34" charset="0"/>
                <a:cs typeface="Tahoma" pitchFamily="34" charset="0"/>
              </a:rPr>
            </a:br>
            <a:r>
              <a:rPr lang="ru-RU" sz="1200" dirty="0" smtClean="0">
                <a:latin typeface="Tahoma" pitchFamily="34" charset="0"/>
                <a:cs typeface="Tahoma" pitchFamily="34" charset="0"/>
              </a:rPr>
              <a:t> и </a:t>
            </a:r>
            <a:r>
              <a:rPr lang="ru-RU" sz="1200" dirty="0">
                <a:latin typeface="Tahoma" pitchFamily="34" charset="0"/>
                <a:cs typeface="Tahoma" pitchFamily="34" charset="0"/>
              </a:rPr>
              <a:t>дохода на  капитал</a:t>
            </a:r>
            <a:r>
              <a:rPr lang="en-US" sz="1200" dirty="0">
                <a:latin typeface="Tahoma" pitchFamily="34" charset="0"/>
                <a:cs typeface="Tahoma" pitchFamily="34" charset="0"/>
              </a:rPr>
              <a:t> (11%*</a:t>
            </a:r>
            <a:r>
              <a:rPr lang="ru-RU" sz="1200" dirty="0">
                <a:latin typeface="Tahoma" pitchFamily="34" charset="0"/>
                <a:cs typeface="Tahoma" pitchFamily="34" charset="0"/>
              </a:rPr>
              <a:t>эффект*34</a:t>
            </a:r>
            <a:r>
              <a:rPr lang="en-US" sz="1200" dirty="0">
                <a:latin typeface="Tahoma" pitchFamily="34" charset="0"/>
                <a:cs typeface="Tahoma" pitchFamily="34" charset="0"/>
              </a:rPr>
              <a:t>/35</a:t>
            </a:r>
            <a:r>
              <a:rPr lang="ru-RU" sz="1200" dirty="0">
                <a:latin typeface="Tahoma" pitchFamily="34" charset="0"/>
                <a:cs typeface="Tahoma" pitchFamily="34" charset="0"/>
              </a:rPr>
              <a:t> в год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)</a:t>
            </a:r>
            <a:endParaRPr lang="ru-RU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136500" y="5877272"/>
            <a:ext cx="2923332" cy="504056"/>
          </a:xfrm>
          <a:prstGeom prst="homePlate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ahoma" pitchFamily="34" charset="0"/>
                <a:cs typeface="Tahoma" pitchFamily="34" charset="0"/>
              </a:rPr>
              <a:t>Учёт </a:t>
            </a:r>
            <a:r>
              <a:rPr lang="ru-RU" sz="1400" b="1" dirty="0">
                <a:latin typeface="Tahoma" pitchFamily="34" charset="0"/>
                <a:cs typeface="Tahoma" pitchFamily="34" charset="0"/>
              </a:rPr>
              <a:t>в НВВ</a:t>
            </a:r>
            <a:endParaRPr lang="ru-RU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-16580" y="-27384"/>
            <a:ext cx="8621028" cy="1124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 sz="28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Механизм оплаты услуги по </a:t>
            </a:r>
            <a:r>
              <a:rPr lang="ru-RU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передаче</a:t>
            </a:r>
            <a:br>
              <a:rPr lang="ru-RU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ahoma" pitchFamily="34" charset="0"/>
                <a:ea typeface="+mj-ea"/>
                <a:cs typeface="Tahoma" pitchFamily="34" charset="0"/>
              </a:rPr>
              <a:t>Какой </a:t>
            </a:r>
            <a:r>
              <a:rPr lang="ru-RU" sz="2000" b="1" dirty="0">
                <a:solidFill>
                  <a:schemeClr val="bg1"/>
                </a:solidFill>
                <a:latin typeface="Tahoma" pitchFamily="34" charset="0"/>
                <a:ea typeface="+mj-ea"/>
                <a:cs typeface="Tahoma" pitchFamily="34" charset="0"/>
              </a:rPr>
              <a:t>экономический эффект </a:t>
            </a:r>
            <a:r>
              <a:rPr lang="ru-RU" sz="2000" b="1" dirty="0" smtClean="0">
                <a:solidFill>
                  <a:schemeClr val="bg1"/>
                </a:solidFill>
                <a:latin typeface="Tahoma" pitchFamily="34" charset="0"/>
                <a:ea typeface="+mj-ea"/>
                <a:cs typeface="Tahoma" pitchFamily="34" charset="0"/>
              </a:rPr>
              <a:t>принесут изменения</a:t>
            </a:r>
            <a:endParaRPr lang="ru-RU" sz="2000" b="1" dirty="0">
              <a:solidFill>
                <a:schemeClr val="bg1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60AA585-3214-43B0-AF7B-241934F1294C}" type="slidenum">
              <a:rPr lang="ru-RU" b="1">
                <a:solidFill>
                  <a:schemeClr val="tx1"/>
                </a:solidFill>
              </a:rPr>
              <a:pPr/>
              <a:t>7</a:t>
            </a:fld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0419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Диаграмма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8043924"/>
              </p:ext>
            </p:extLst>
          </p:nvPr>
        </p:nvGraphicFramePr>
        <p:xfrm>
          <a:off x="0" y="1332000"/>
          <a:ext cx="5436096" cy="5399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1160457"/>
            <a:ext cx="511256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1400" b="1" dirty="0" smtClean="0">
                <a:latin typeface="Tahoma" pitchFamily="34" charset="0"/>
                <a:cs typeface="Tahoma" pitchFamily="34" charset="0"/>
              </a:rPr>
              <a:t>Прогнозный объём выпадающих, млн. руб.</a:t>
            </a:r>
            <a:endParaRPr lang="ru-RU" sz="1400" b="1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672072" y="5805264"/>
            <a:ext cx="154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28096" y="2132856"/>
            <a:ext cx="172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ahoma" pitchFamily="34" charset="0"/>
                <a:cs typeface="Tahoma" pitchFamily="34" charset="0"/>
              </a:rPr>
              <a:t>501</a:t>
            </a:r>
            <a:endParaRPr lang="ru-RU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28096" y="2575937"/>
            <a:ext cx="172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ahoma" pitchFamily="34" charset="0"/>
                <a:cs typeface="Tahoma" pitchFamily="34" charset="0"/>
              </a:rPr>
              <a:t>2 205</a:t>
            </a:r>
            <a:endParaRPr lang="ru-RU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23904" y="3078269"/>
            <a:ext cx="172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ahoma" pitchFamily="34" charset="0"/>
                <a:cs typeface="Tahoma" pitchFamily="34" charset="0"/>
              </a:rPr>
              <a:t>4 497</a:t>
            </a:r>
            <a:endParaRPr lang="ru-RU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23904" y="3561982"/>
            <a:ext cx="172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ahoma" pitchFamily="34" charset="0"/>
                <a:cs typeface="Tahoma" pitchFamily="34" charset="0"/>
              </a:rPr>
              <a:t>3 856</a:t>
            </a:r>
            <a:endParaRPr lang="ru-RU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28096" y="3967337"/>
            <a:ext cx="172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ahoma" pitchFamily="34" charset="0"/>
                <a:cs typeface="Tahoma" pitchFamily="34" charset="0"/>
              </a:rPr>
              <a:t>4 215</a:t>
            </a:r>
            <a:endParaRPr lang="ru-RU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28096" y="4502808"/>
            <a:ext cx="172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ahoma" pitchFamily="34" charset="0"/>
                <a:cs typeface="Tahoma" pitchFamily="34" charset="0"/>
              </a:rPr>
              <a:t>425</a:t>
            </a:r>
            <a:endParaRPr lang="ru-RU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28096" y="4941168"/>
            <a:ext cx="172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ahoma" pitchFamily="34" charset="0"/>
                <a:cs typeface="Tahoma" pitchFamily="34" charset="0"/>
              </a:rPr>
              <a:t>1 207</a:t>
            </a:r>
            <a:endParaRPr lang="ru-RU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28096" y="5373216"/>
            <a:ext cx="172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ahoma" pitchFamily="34" charset="0"/>
                <a:cs typeface="Tahoma" pitchFamily="34" charset="0"/>
              </a:rPr>
              <a:t>4 478</a:t>
            </a:r>
            <a:endParaRPr lang="ru-RU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91880" y="5816297"/>
            <a:ext cx="172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ahoma" pitchFamily="34" charset="0"/>
                <a:cs typeface="Tahoma" pitchFamily="34" charset="0"/>
              </a:rPr>
              <a:t>22 898</a:t>
            </a:r>
            <a:endParaRPr lang="ru-RU" sz="12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652120" y="1481337"/>
            <a:ext cx="3240360" cy="1873931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Расхождение величин мощности влечёт выпадающие доходы и, как следствие, невозможность исполнения ИПР</a:t>
            </a:r>
            <a:endParaRPr lang="ru-RU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9" name="Стрелка вниз 28"/>
          <p:cNvSpPr/>
          <p:nvPr/>
        </p:nvSpPr>
        <p:spPr>
          <a:xfrm>
            <a:off x="6768244" y="3571293"/>
            <a:ext cx="1008112" cy="792088"/>
          </a:xfrm>
          <a:prstGeom prst="down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652120" y="4507397"/>
            <a:ext cx="3240360" cy="187393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Необходимо синхронизировать </a:t>
            </a:r>
            <a:r>
              <a:rPr lang="ru-RU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величины мощностей</a:t>
            </a:r>
            <a:r>
              <a:rPr lang="ru-RU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</a:b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 тарифном регулировании и взаиморасчётах со сбытовыми компаниями 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528096" y="1639124"/>
            <a:ext cx="172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ahoma" pitchFamily="34" charset="0"/>
                <a:cs typeface="Tahoma" pitchFamily="34" charset="0"/>
              </a:rPr>
              <a:t>1 010</a:t>
            </a:r>
            <a:endParaRPr lang="ru-RU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-9475" y="1"/>
            <a:ext cx="8028384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 sz="28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Механизм оплаты услуги по передаче</a:t>
            </a:r>
            <a:br>
              <a:rPr lang="ru-RU" sz="28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ahoma" pitchFamily="34" charset="0"/>
                <a:ea typeface="+mj-ea"/>
                <a:cs typeface="Tahoma" pitchFamily="34" charset="0"/>
              </a:rPr>
              <a:t>Манипуляции величиной мощности </a:t>
            </a:r>
            <a:endParaRPr lang="ru-RU" sz="2000" b="1" dirty="0">
              <a:solidFill>
                <a:schemeClr val="bg1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60AA585-3214-43B0-AF7B-241934F1294C}" type="slidenum">
              <a:rPr lang="ru-RU" b="1">
                <a:solidFill>
                  <a:schemeClr val="tx1"/>
                </a:solidFill>
              </a:rPr>
              <a:pPr/>
              <a:t>8</a:t>
            </a:fld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6638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229600" cy="864096"/>
          </a:xfrm>
        </p:spPr>
        <p:txBody>
          <a:bodyPr>
            <a:noAutofit/>
          </a:bodyPr>
          <a:lstStyle/>
          <a:p>
            <a:pPr algn="l"/>
            <a:r>
              <a:rPr lang="ru-RU" sz="28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Механизм оплаты услуги по </a:t>
            </a:r>
            <a:r>
              <a:rPr lang="ru-RU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передаче</a:t>
            </a:r>
            <a:br>
              <a:rPr lang="ru-RU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0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Ожидаемые </a:t>
            </a:r>
            <a:r>
              <a:rPr lang="ru-RU" sz="20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изменения и результаты</a:t>
            </a:r>
            <a:endParaRPr lang="ru-RU" sz="20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7361" y="1916832"/>
            <a:ext cx="8229600" cy="3168352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ru-RU" sz="1600" dirty="0">
                <a:solidFill>
                  <a:srgbClr val="002060"/>
                </a:solidFill>
              </a:rPr>
              <a:t>с</a:t>
            </a:r>
            <a:r>
              <a:rPr lang="ru-RU" sz="1600" dirty="0" smtClean="0">
                <a:solidFill>
                  <a:srgbClr val="002060"/>
                </a:solidFill>
              </a:rPr>
              <a:t>оздание  экономических стимулов для потребителей заявлять и использовать только необходимый объем мощности, и отказываться  от уже имеющейся избыточной мощности (с возможностью перераспределения мощности в пользу других потребителей) 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ru-RU" sz="1600" dirty="0" smtClean="0">
                <a:solidFill>
                  <a:srgbClr val="002060"/>
                </a:solidFill>
              </a:rPr>
              <a:t>формирование  корректных ценовых сигналов на услуги по передаче электроэнергии между группами потребителей, оплата потребителями используемой ими сетевой мощности без распределения затрат содержания резерва мощности на другие группы потребителей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ru-RU" sz="1600" dirty="0" smtClean="0">
                <a:solidFill>
                  <a:srgbClr val="002060"/>
                </a:solidFill>
              </a:rPr>
              <a:t>снижение тарифов на услуги по передаче электрической энергии для потребителей </a:t>
            </a:r>
            <a:r>
              <a:rPr lang="en-US" sz="1600" dirty="0" smtClean="0">
                <a:solidFill>
                  <a:srgbClr val="002060"/>
                </a:solidFill>
              </a:rPr>
              <a:t>&lt;</a:t>
            </a:r>
            <a:r>
              <a:rPr lang="ru-RU" sz="1600" dirty="0" smtClean="0">
                <a:solidFill>
                  <a:srgbClr val="002060"/>
                </a:solidFill>
              </a:rPr>
              <a:t> 670  кВт 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ru-RU" sz="1600" dirty="0" smtClean="0">
                <a:solidFill>
                  <a:srgbClr val="002060"/>
                </a:solidFill>
              </a:rPr>
              <a:t>снижение потребности в инвестициях для технологического присоединения новых потребителей за счет использования высвобождаемых резервов сетевой мощности</a:t>
            </a:r>
            <a:endParaRPr lang="ru-RU" sz="1400" dirty="0" smtClean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868144" y="6237312"/>
            <a:ext cx="2895600" cy="476250"/>
          </a:xfrm>
        </p:spPr>
        <p:txBody>
          <a:bodyPr vert="horz" lIns="91440" tIns="45720" rIns="91440" bIns="45720" rtlCol="0" anchor="ctr"/>
          <a:lstStyle/>
          <a:p>
            <a:fld id="{EBCDAFB5-F165-4566-A439-7EE2828C8DA9}" type="slidenum">
              <a:rPr lang="ru-RU" b="1">
                <a:solidFill>
                  <a:schemeClr val="tx1"/>
                </a:solidFill>
              </a:rPr>
              <a:pPr/>
              <a:t>9</a:t>
            </a:fld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0356" y="1475492"/>
            <a:ext cx="759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Ожидаемые </a:t>
            </a:r>
            <a:r>
              <a:rPr lang="ru-RU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результаты </a:t>
            </a:r>
            <a:r>
              <a:rPr lang="ru-RU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с середины </a:t>
            </a:r>
            <a:r>
              <a:rPr lang="ru-RU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2013 </a:t>
            </a:r>
            <a:r>
              <a:rPr lang="ru-RU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года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5796553"/>
            <a:ext cx="792088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</a:rPr>
              <a:t>с  </a:t>
            </a:r>
            <a:r>
              <a:rPr lang="ru-RU" sz="1600" b="1" dirty="0" smtClean="0">
                <a:solidFill>
                  <a:srgbClr val="002060"/>
                </a:solidFill>
              </a:rPr>
              <a:t>середины </a:t>
            </a:r>
            <a:r>
              <a:rPr lang="ru-RU" sz="1600" b="1" dirty="0">
                <a:solidFill>
                  <a:srgbClr val="002060"/>
                </a:solidFill>
              </a:rPr>
              <a:t>2013 года  </a:t>
            </a:r>
            <a:r>
              <a:rPr lang="ru-RU" sz="1600" b="1" dirty="0" smtClean="0">
                <a:solidFill>
                  <a:srgbClr val="002060"/>
                </a:solidFill>
              </a:rPr>
              <a:t>оптимизация использования инвестиционных ресурсов сетевых </a:t>
            </a:r>
            <a:r>
              <a:rPr lang="ru-RU" sz="1600" b="1" dirty="0">
                <a:solidFill>
                  <a:srgbClr val="002060"/>
                </a:solidFill>
              </a:rPr>
              <a:t>организаций с учётом </a:t>
            </a:r>
            <a:r>
              <a:rPr lang="ru-RU" sz="1600" b="1" dirty="0" smtClean="0">
                <a:solidFill>
                  <a:srgbClr val="002060"/>
                </a:solidFill>
              </a:rPr>
              <a:t>расчетов по фактической мощности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10800000">
            <a:off x="1763688" y="5445223"/>
            <a:ext cx="5544616" cy="288032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0900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Оформление по умолчанию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icrosoft Sans Serif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icrosoft Sans Serif" pitchFamily="34" charset="0"/>
          </a:defRPr>
        </a:defPPr>
      </a:lstStyle>
    </a:lnDef>
  </a:objectDefaults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2457</TotalTime>
  <Words>1440</Words>
  <Application>Microsoft Office PowerPoint</Application>
  <PresentationFormat>Экран (4:3)</PresentationFormat>
  <Paragraphs>317</Paragraphs>
  <Slides>14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1_Оформление по умолчанию</vt:lpstr>
      <vt:lpstr>Презентация PowerPoint</vt:lpstr>
      <vt:lpstr>Ключевые проблемы регулирования  сетевого комплекса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Механизм оплаты услуги по передаче Ожидаемые изменения и результаты</vt:lpstr>
      <vt:lpstr>Корректировка параметров  РАБ регулирования</vt:lpstr>
      <vt:lpstr>«Последняя миля»  Экономическая оценка</vt:lpstr>
      <vt:lpstr>Презентация PowerPoint</vt:lpstr>
      <vt:lpstr>Презентация PowerPoint</vt:lpstr>
      <vt:lpstr>Тарифные ограничения  и конкуренция за тариф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Хазов И.Н.</dc:creator>
  <cp:lastModifiedBy>Юрий</cp:lastModifiedBy>
  <cp:revision>166</cp:revision>
  <cp:lastPrinted>2012-04-14T07:45:37Z</cp:lastPrinted>
  <dcterms:created xsi:type="dcterms:W3CDTF">2012-04-09T11:16:03Z</dcterms:created>
  <dcterms:modified xsi:type="dcterms:W3CDTF">2012-04-16T03:12:02Z</dcterms:modified>
</cp:coreProperties>
</file>