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30" r:id="rId2"/>
    <p:sldMasterId id="2147483734" r:id="rId3"/>
    <p:sldMasterId id="2147483736" r:id="rId4"/>
  </p:sldMasterIdLst>
  <p:notesMasterIdLst>
    <p:notesMasterId r:id="rId19"/>
  </p:notesMasterIdLst>
  <p:handoutMasterIdLst>
    <p:handoutMasterId r:id="rId20"/>
  </p:handoutMasterIdLst>
  <p:sldIdLst>
    <p:sldId id="367" r:id="rId5"/>
    <p:sldId id="368" r:id="rId6"/>
    <p:sldId id="370" r:id="rId7"/>
    <p:sldId id="371" r:id="rId8"/>
    <p:sldId id="369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</p:sldIdLst>
  <p:sldSz cx="9144000" cy="5143500" type="screen16x9"/>
  <p:notesSz cx="6794500" cy="9906000"/>
  <p:custDataLst>
    <p:tags r:id="rId2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4EB9BE"/>
    <a:srgbClr val="972D03"/>
    <a:srgbClr val="232D57"/>
    <a:srgbClr val="9A0000"/>
    <a:srgbClr val="009A42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120" autoAdjust="0"/>
    <p:restoredTop sz="97743" autoAdjust="0"/>
  </p:normalViewPr>
  <p:slideViewPr>
    <p:cSldViewPr>
      <p:cViewPr>
        <p:scale>
          <a:sx n="75" d="100"/>
          <a:sy n="75" d="100"/>
        </p:scale>
        <p:origin x="-1522" y="-76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42"/>
    </p:cViewPr>
  </p:sorterViewPr>
  <p:notesViewPr>
    <p:cSldViewPr>
      <p:cViewPr varScale="1">
        <p:scale>
          <a:sx n="76" d="100"/>
          <a:sy n="76" d="100"/>
        </p:scale>
        <p:origin x="-2148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Количество дней</c:v>
                </c:pt>
              </c:strCache>
            </c:strRef>
          </c:tx>
          <c:dLbls>
            <c:dLbl>
              <c:idx val="0"/>
              <c:layout>
                <c:manualLayout>
                  <c:x val="4.3713047979729207E-3"/>
                  <c:y val="-2.8432797054648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Апрель 2013 г.</c:v>
                </c:pt>
                <c:pt idx="1">
                  <c:v>Сентябрь 2013 г.</c:v>
                </c:pt>
                <c:pt idx="2">
                  <c:v>Декабрь 2013 г.</c:v>
                </c:pt>
                <c:pt idx="3">
                  <c:v>К 2017 г.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280</c:v>
                </c:pt>
                <c:pt idx="1">
                  <c:v>195</c:v>
                </c:pt>
                <c:pt idx="2">
                  <c:v>195</c:v>
                </c:pt>
                <c:pt idx="3">
                  <c:v>40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425600"/>
        <c:axId val="22428288"/>
      </c:lineChar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этапов</c:v>
                </c:pt>
              </c:strCache>
            </c:strRef>
          </c:tx>
          <c:dLbls>
            <c:dLbl>
              <c:idx val="0"/>
              <c:layout>
                <c:manualLayout>
                  <c:x val="-4.2837370242214533E-2"/>
                  <c:y val="5.8744985090183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3175"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Апрель 2013 г.</c:v>
                </c:pt>
                <c:pt idx="1">
                  <c:v>Сентябрь 2013 г.</c:v>
                </c:pt>
                <c:pt idx="2">
                  <c:v>Декабрь 2013 г.</c:v>
                </c:pt>
                <c:pt idx="3">
                  <c:v>К 2017 г.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452096"/>
        <c:axId val="22450560"/>
      </c:lineChart>
      <c:catAx>
        <c:axId val="22425600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crossAx val="22428288"/>
        <c:crosses val="autoZero"/>
        <c:auto val="0"/>
        <c:lblAlgn val="ctr"/>
        <c:lblOffset val="100"/>
        <c:noMultiLvlLbl val="0"/>
      </c:catAx>
      <c:valAx>
        <c:axId val="22428288"/>
        <c:scaling>
          <c:orientation val="minMax"/>
          <c:max val="290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425600"/>
        <c:crosses val="autoZero"/>
        <c:crossBetween val="between"/>
      </c:valAx>
      <c:valAx>
        <c:axId val="22450560"/>
        <c:scaling>
          <c:orientation val="minMax"/>
          <c:max val="10"/>
          <c:min val="4"/>
        </c:scaling>
        <c:delete val="0"/>
        <c:axPos val="r"/>
        <c:numFmt formatCode="General" sourceLinked="1"/>
        <c:majorTickMark val="out"/>
        <c:minorTickMark val="none"/>
        <c:tickLblPos val="nextTo"/>
        <c:crossAx val="22452096"/>
        <c:crosses val="max"/>
        <c:crossBetween val="between"/>
      </c:valAx>
      <c:catAx>
        <c:axId val="22452096"/>
        <c:scaling>
          <c:orientation val="minMax"/>
        </c:scaling>
        <c:delete val="1"/>
        <c:axPos val="b"/>
        <c:numFmt formatCode="mmm/yy" sourceLinked="1"/>
        <c:majorTickMark val="out"/>
        <c:minorTickMark val="none"/>
        <c:tickLblPos val="none"/>
        <c:crossAx val="22450560"/>
        <c:crosses val="autoZero"/>
        <c:auto val="0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95E094-4986-4782-B5C3-5E7D36ECDDF2}" type="datetimeFigureOut">
              <a:rPr lang="ru-RU"/>
              <a:pPr>
                <a:defRPr/>
              </a:pPr>
              <a:t>09.10.2013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12DA58-CF76-4B10-A930-0C245CE13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284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0977" tIns="45488" rIns="90977" bIns="4548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0977" tIns="45488" rIns="90977" bIns="4548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8C2E74-4CF3-4749-9CA8-2A774C433B7C}" type="datetimeFigureOut">
              <a:rPr lang="ru-RU"/>
              <a:pPr>
                <a:defRPr/>
              </a:pPr>
              <a:t>09.10.2013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7" tIns="45488" rIns="90977" bIns="4548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0977" tIns="45488" rIns="90977" bIns="4548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0977" tIns="45488" rIns="90977" bIns="4548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0977" tIns="45488" rIns="90977" bIns="4548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4E3726-BB60-4ED5-A25E-BA84E0002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61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09C2-E425-4413-A800-9807F7DFEB3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2BF88-78AF-4297-BD10-3B7317C55C6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4"/>
          <p:cNvSpPr txBox="1">
            <a:spLocks noGrp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77" tIns="45488" rIns="90977" bIns="45488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BB3A486-70DA-40E7-816D-7FBEB22593B7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14</a:t>
            </a:fld>
            <a:endParaRPr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8CF6AD-A83D-412E-8071-7D23F9C47A5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ох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"/>
            <a:ext cx="7488832" cy="717019"/>
          </a:xfrm>
          <a:prstGeom prst="rect">
            <a:avLst/>
          </a:prstGeom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31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 кар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22313"/>
            <a:ext cx="9134475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"/>
            <a:ext cx="7488832" cy="717019"/>
          </a:xfrm>
          <a:prstGeom prst="rect">
            <a:avLst/>
          </a:prstGeom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17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33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224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31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вый_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4" descr="Лого_белый_прозрачный_фон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28613"/>
            <a:ext cx="11049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17" descr="Без заголовка_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384300"/>
            <a:ext cx="6223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8"/>
          <p:cNvCxnSpPr/>
          <p:nvPr userDrawn="1"/>
        </p:nvCxnSpPr>
        <p:spPr>
          <a:xfrm>
            <a:off x="936625" y="3914775"/>
            <a:ext cx="7270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86943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2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_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4" descr="Лого_белый_прозрачный_фо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501775"/>
            <a:ext cx="15303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звание 1"/>
          <p:cNvSpPr txBox="1">
            <a:spLocks/>
          </p:cNvSpPr>
          <p:nvPr userDrawn="1"/>
        </p:nvSpPr>
        <p:spPr bwMode="auto">
          <a:xfrm>
            <a:off x="0" y="2865438"/>
            <a:ext cx="9144000" cy="10017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prstClr val="white"/>
                </a:solidFill>
                <a:ea typeface="FranklinGothicDemiITC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5519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"/>
            <a:ext cx="7488832" cy="717019"/>
          </a:xfrm>
          <a:prstGeom prst="rect">
            <a:avLst/>
          </a:prstGeom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1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"/>
            <a:ext cx="7488832" cy="717019"/>
          </a:xfrm>
          <a:prstGeom prst="rect">
            <a:avLst/>
          </a:prstGeom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6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720725"/>
          </a:xfrm>
          <a:prstGeom prst="rect">
            <a:avLst/>
          </a:prstGeom>
          <a:solidFill>
            <a:srgbClr val="23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Изображение 14" descr="Лого_белый_прозрачный_фон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3025"/>
            <a:ext cx="720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720725"/>
          </a:xfrm>
          <a:prstGeom prst="rect">
            <a:avLst/>
          </a:prstGeom>
          <a:solidFill>
            <a:srgbClr val="23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75" name="Изображение 14" descr="Лого_белый_прозрачный_фон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3025"/>
            <a:ext cx="720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720725"/>
          </a:xfrm>
          <a:prstGeom prst="rect">
            <a:avLst/>
          </a:prstGeom>
          <a:solidFill>
            <a:srgbClr val="23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099" name="Изображение 14" descr="Лого_белый_прозрачный_фон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3025"/>
            <a:ext cx="720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6"/>
          <p:cNvSpPr>
            <a:spLocks noGrp="1"/>
          </p:cNvSpPr>
          <p:nvPr>
            <p:ph type="title" idx="4294967295"/>
          </p:nvPr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Публичная декларация целей и задач Минэнерго России на 2013 год</a:t>
            </a:r>
          </a:p>
        </p:txBody>
      </p:sp>
      <p:pic>
        <p:nvPicPr>
          <p:cNvPr id="9219" name="Picture 26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55850"/>
            <a:ext cx="38163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7" descr="minenergo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63688"/>
            <a:ext cx="309562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E3F8A06-8B1C-436D-B758-09BCB13593DC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7425"/>
            <a:ext cx="4105275" cy="339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itchFamily="34" charset="0"/>
              <a:buNone/>
            </a:pPr>
            <a:endParaRPr lang="ru-RU" sz="1600" b="1" smtClean="0">
              <a:latin typeface="Tahoma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600" b="1" smtClean="0">
                <a:latin typeface="Tahoma" pitchFamily="34" charset="0"/>
              </a:rPr>
              <a:t>Задача Минэнерго:</a:t>
            </a:r>
          </a:p>
          <a:p>
            <a:pPr eaLnBrk="1" hangingPunct="1">
              <a:buFont typeface="Arial" pitchFamily="34" charset="0"/>
              <a:buNone/>
            </a:pPr>
            <a:endParaRPr lang="ru-RU" sz="1600" b="1" smtClean="0">
              <a:latin typeface="Tahoma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Обеспечение надежного и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бесперебойного 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электроснабжения Сочинского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энергорайона в периода проведения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Олимпийских и Паралимпийских зимних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игр 2014 года и по прошествии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спортивных событий.</a:t>
            </a:r>
          </a:p>
        </p:txBody>
      </p:sp>
      <p:sp>
        <p:nvSpPr>
          <p:cNvPr id="18435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/>
            <a:r>
              <a:rPr lang="ru-RU" sz="2000" b="1">
                <a:solidFill>
                  <a:schemeClr val="bg1"/>
                </a:solidFill>
              </a:rPr>
              <a:t>Подготовка и реализация программы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энергообеспечения Сочинского энергорайона</a:t>
            </a:r>
          </a:p>
        </p:txBody>
      </p:sp>
      <p:pic>
        <p:nvPicPr>
          <p:cNvPr id="18436" name="Picture 7" descr="0257414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47788"/>
            <a:ext cx="42862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mid_56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" b="9911"/>
          <a:stretch>
            <a:fillRect/>
          </a:stretch>
        </p:blipFill>
        <p:spPr bwMode="auto">
          <a:xfrm>
            <a:off x="250825" y="3894138"/>
            <a:ext cx="1873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369AA2E-10BE-4A0A-864D-A24C712C8B99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771525"/>
            <a:ext cx="903605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500" b="1" smtClean="0">
              <a:latin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b="1" smtClean="0">
                <a:latin typeface="Tahoma" pitchFamily="34" charset="0"/>
              </a:rPr>
              <a:t>Целевые показатели на 2013 год: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Обеспечение плановых показателей по введению генерирующих мощностей, электросетевой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инфраструктуры, мероприятий по подготовке персонала энергооборудования, непрерывного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процесса тренировок персонала и проверок оборудования при нештатных ситуациях в сфере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энергоснабжения.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500" b="1" smtClean="0">
              <a:latin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b="1" smtClean="0">
                <a:latin typeface="Tahoma" pitchFamily="34" charset="0"/>
              </a:rPr>
              <a:t>Отчет о достижении целевого показателя:</a:t>
            </a:r>
            <a:endParaRPr lang="ru-RU" sz="1500" smtClean="0">
              <a:latin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В 2013 году в эксплуатацию введено 12 объектов Олимпийской программы (всего введен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31 объект). Планируется ввод в эксплуатацию еще 15 объектов, ведутся работы по модернизации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распределительной городской электросети и созданию временных сетей электроснабжения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олимпийских объектов.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По состоянию на сентябрь проведены проверки состояния энергопринимающих установок 11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олимпийских объектов. Сформированы аварийно-восстановительные бригады, организовано их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круглосуточное дежурство,  проводится ежедневный мониторинг трасс кабельных линий. 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500" smtClean="0">
              <a:latin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Со стороны Минэнерго России оказывается содействие руководству энергокомпаний в организации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500" smtClean="0">
                <a:latin typeface="Tahoma" pitchFamily="34" charset="0"/>
              </a:rPr>
              <a:t>подготовки персонала к работе в олимпийский период.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900113" y="0"/>
            <a:ext cx="7775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Подготовка и реализация программы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энергообеспечения Сочинского энергорайона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FFD2EB1-31F2-40B5-A90B-B5E326EA5BA9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539750" y="0"/>
            <a:ext cx="8424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buSzPct val="100000"/>
            </a:pPr>
            <a:r>
              <a:rPr lang="ru-RU" sz="1500" b="1">
                <a:solidFill>
                  <a:schemeClr val="bg1"/>
                </a:solidFill>
              </a:rPr>
              <a:t>Переселение семей шахтёров по программе реструктуризации угольных предприятий из районов, где закрываются шахты, и из районов Крайнего Севера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771525"/>
            <a:ext cx="6624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Задача Минэнерго:</a:t>
            </a:r>
          </a:p>
          <a:p>
            <a:pPr algn="just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Содействие в переселении граждан из ветхого жилья, ставшего непригодным для проживания по критериям безопасности. 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A848EE1-4443-43B6-9EB2-11BA4596AE9D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915988"/>
            <a:ext cx="4968875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b="1" smtClean="0">
                <a:latin typeface="Tahoma" pitchFamily="34" charset="0"/>
              </a:rPr>
              <a:t>Целевой показатель на 2013 год:</a:t>
            </a:r>
            <a:endParaRPr lang="ru-RU" sz="1600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Переселение 2000 семей шахтеров.</a:t>
            </a:r>
            <a:endParaRPr lang="ru-RU" sz="16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b="1" smtClean="0">
                <a:latin typeface="Tahoma" pitchFamily="34" charset="0"/>
              </a:rPr>
              <a:t>Отчет о достижении целевого показателя:</a:t>
            </a:r>
            <a:endParaRPr lang="ru-RU" sz="1600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По состоянию на сентябрь 2013 года по этим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направления всего переселено 1075 семей  (в том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числе: Тульская область – 2 семьи, Ростовская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область – 481 семья, Пермский край – 85 семей,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Кемеровская область – 275 семей, Приморский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край – 21 семья, Республика Коми – 74 семьи,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Сахалинская область – 100 семей и Свердловская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область – 19 семей).  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827088" y="0"/>
            <a:ext cx="83169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</a:pPr>
            <a:r>
              <a:rPr lang="ru-RU" sz="1500" b="1">
                <a:solidFill>
                  <a:schemeClr val="bg1"/>
                </a:solidFill>
              </a:rPr>
              <a:t>Переселение семей шахтёров по программе реструктуризации угольных предприятий из районов, где закрываются шахты, и из районов Крайнего Севера</a:t>
            </a:r>
          </a:p>
        </p:txBody>
      </p:sp>
      <p:pic>
        <p:nvPicPr>
          <p:cNvPr id="21508" name="Picture 7" descr="26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15988"/>
            <a:ext cx="3465513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536AFFA-1403-44F5-8BCA-332EC26297DD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6"/>
          <p:cNvSpPr>
            <a:spLocks noGrp="1"/>
          </p:cNvSpPr>
          <p:nvPr>
            <p:ph type="title" idx="4294967295"/>
          </p:nvPr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Публичная декларация целей и задач Минэнерго России на 2013 год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9876BE-A622-4855-9DBB-535354E6AFAE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6" descr="minenergo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571750"/>
            <a:ext cx="309562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1660525"/>
            <a:ext cx="860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ru-RU" sz="2400" b="1" dirty="0">
                <a:solidFill>
                  <a:srgbClr val="232D5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643438" y="842963"/>
            <a:ext cx="4038600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1. Упрощение процедуры подключения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потребителей к электрическим сетям;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1400" smtClean="0">
              <a:latin typeface="Tahoma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2. Разработка новой модели развития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розничного и оптового рынков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электроэнергии;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1400" smtClean="0">
              <a:latin typeface="Tahoma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3. Разработка модели рынка тепловой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энергии;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1400" smtClean="0">
              <a:latin typeface="Tahoma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4. Подготовка и реализация программы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энергообеспечения Сочинского энергорайона;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1400" smtClean="0">
              <a:latin typeface="Tahoma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5. Переселение семей шахтеров по программе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реструктуризации угольных предприятий из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районов, где закрываются шахты, а также из</a:t>
            </a:r>
          </a:p>
          <a:p>
            <a:pPr marL="533400" indent="-53340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1400" smtClean="0">
                <a:latin typeface="Tahoma" pitchFamily="34" charset="0"/>
              </a:rPr>
              <a:t>районов Крайнего Севера.</a:t>
            </a:r>
          </a:p>
        </p:txBody>
      </p:sp>
      <p:pic>
        <p:nvPicPr>
          <p:cNvPr id="10243" name="Picture 7" descr="5f9f413c9bf47d081cc8ab2c17a43b4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15988"/>
            <a:ext cx="2271712" cy="340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Пункты публичной декларации*</a:t>
            </a:r>
          </a:p>
        </p:txBody>
      </p:sp>
      <p:sp>
        <p:nvSpPr>
          <p:cNvPr id="10245" name="Rectangle 11"/>
          <p:cNvSpPr>
            <a:spLocks noChangeArrowheads="1"/>
          </p:cNvSpPr>
          <p:nvPr/>
        </p:nvSpPr>
        <p:spPr bwMode="auto">
          <a:xfrm>
            <a:off x="179388" y="4371975"/>
            <a:ext cx="3887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SzPct val="100000"/>
            </a:pPr>
            <a:r>
              <a:rPr lang="ru-RU" sz="1400">
                <a:latin typeface="Tahoma" pitchFamily="34" charset="0"/>
              </a:rPr>
              <a:t>*были объявлены в ходе пресс-конференции Министра 25 апреля 2013 года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DA80FE3-C30A-4FE8-B32A-6401D3E41B38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2814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3851275" y="1200150"/>
            <a:ext cx="4835525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itchFamily="34" charset="0"/>
              <a:buNone/>
            </a:pPr>
            <a:r>
              <a:rPr lang="ru-RU" sz="2400" smtClean="0">
                <a:latin typeface="Tahoma" pitchFamily="34" charset="0"/>
              </a:rPr>
              <a:t>	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2400" b="1" smtClean="0">
                <a:latin typeface="Tahoma" pitchFamily="34" charset="0"/>
              </a:rPr>
              <a:t>	</a:t>
            </a:r>
            <a:r>
              <a:rPr lang="ru-RU" sz="1600" b="1" smtClean="0">
                <a:latin typeface="Tahoma" pitchFamily="34" charset="0"/>
              </a:rPr>
              <a:t>Описание задачи: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	Упрощение процедуры подключения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	потребителей к электрическим сетям;</a:t>
            </a:r>
          </a:p>
          <a:p>
            <a:pPr eaLnBrk="1" hangingPunct="1">
              <a:buFont typeface="Arial" pitchFamily="34" charset="0"/>
              <a:buNone/>
            </a:pPr>
            <a:endParaRPr lang="ru-RU" sz="1600" smtClean="0">
              <a:latin typeface="Tahoma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	</a:t>
            </a:r>
            <a:r>
              <a:rPr lang="ru-RU" sz="1600" b="1" smtClean="0">
                <a:latin typeface="Tahoma" pitchFamily="34" charset="0"/>
              </a:rPr>
              <a:t>Ожидаемый стратегический эффект:</a:t>
            </a:r>
            <a:r>
              <a:rPr lang="ru-RU" sz="1600" smtClean="0">
                <a:latin typeface="Tahoma" pitchFamily="34" charset="0"/>
              </a:rPr>
              <a:t> улучшение условий для ведения малого и среднего бизнеса, снижение финансовой и организационной нагрузки на предпринимателей; повышение деловой активности населения. </a:t>
            </a:r>
          </a:p>
        </p:txBody>
      </p:sp>
      <p:sp>
        <p:nvSpPr>
          <p:cNvPr id="11267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/>
            <a:r>
              <a:rPr lang="ru-RU" sz="2000" b="1">
                <a:solidFill>
                  <a:schemeClr val="bg1"/>
                </a:solidFill>
              </a:rPr>
              <a:t>Упрощение процедуры подключения потребителей к электрическим сетям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F248E7B-CED9-4BAE-AFFC-6BF89DDD07D1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200150"/>
            <a:ext cx="4211638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2400" smtClean="0"/>
              <a:t>	1) Уменьшение количества этапов, которые проходят потребители мощности до 150 кВ при выполнении процедуры подключения к электросетям, с 10 до 6.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2400" smtClean="0"/>
              <a:t>	2)  Уменьшение количества дней, необходимых для подключения потребителей мощности до 150 кВ, с 280 до 195. </a:t>
            </a:r>
          </a:p>
        </p:txBody>
      </p:sp>
      <p:sp>
        <p:nvSpPr>
          <p:cNvPr id="12293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/>
            <a:r>
              <a:rPr lang="ru-RU" sz="2000" b="1">
                <a:solidFill>
                  <a:schemeClr val="bg1"/>
                </a:solidFill>
              </a:rPr>
              <a:t>Целевые показатели на 2013 год</a:t>
            </a:r>
          </a:p>
        </p:txBody>
      </p:sp>
      <p:pic>
        <p:nvPicPr>
          <p:cNvPr id="12294" name="Picture 15" descr="71fcfb053ee2e04374ed171741b81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03325"/>
            <a:ext cx="42497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8BFC2E2-F57A-4A47-AE85-2166A9D56212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Динамика сокращения сроков и этапов при прохождении процедуры технологического присоединения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79512" y="1200150"/>
          <a:ext cx="8784976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A6AD5B2-C610-4104-ACF9-6EC014AF90B3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15988"/>
            <a:ext cx="31686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ahoma" pitchFamily="34" charset="0"/>
              </a:rPr>
              <a:t>Описание задачи: </a:t>
            </a:r>
            <a:endParaRPr lang="ru-RU" sz="1800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800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Создание модели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розничного и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оптового рынков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электроэнергии для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Tahoma" pitchFamily="34" charset="0"/>
              </a:rPr>
              <a:t>ф</a:t>
            </a: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ормирования</a:t>
            </a:r>
            <a:endParaRPr lang="ru-RU" sz="1800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соответствующих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стимулов привлечения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инвестиций.</a:t>
            </a:r>
            <a:endParaRPr lang="ru-RU" sz="18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8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b="1" dirty="0" smtClean="0">
              <a:latin typeface="Tahoma" pitchFamily="34" charset="0"/>
            </a:endParaRPr>
          </a:p>
        </p:txBody>
      </p:sp>
      <p:sp>
        <p:nvSpPr>
          <p:cNvPr id="14339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Разработка новой модели развития розничного и оптового рынков электроэнергии</a:t>
            </a:r>
            <a:r>
              <a:rPr lang="ru-RU" sz="2000">
                <a:latin typeface="Calibri" pitchFamily="34" charset="0"/>
              </a:rPr>
              <a:t> 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5724525" y="919163"/>
            <a:ext cx="331152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r"/>
            <a:r>
              <a:rPr lang="ru-RU" b="1">
                <a:latin typeface="Tahoma" pitchFamily="34" charset="0"/>
              </a:rPr>
              <a:t>Ожидаемый стратегический эффект:</a:t>
            </a:r>
            <a:r>
              <a:rPr lang="ru-RU">
                <a:latin typeface="Tahoma" pitchFamily="34" charset="0"/>
              </a:rPr>
              <a:t> </a:t>
            </a:r>
          </a:p>
          <a:p>
            <a:pPr indent="449263" algn="r"/>
            <a:endParaRPr lang="ru-RU">
              <a:latin typeface="Tahoma" pitchFamily="34" charset="0"/>
            </a:endParaRPr>
          </a:p>
          <a:p>
            <a:pPr indent="449263" algn="r"/>
            <a:r>
              <a:rPr lang="ru-RU">
                <a:latin typeface="Tahoma" pitchFamily="34" charset="0"/>
              </a:rPr>
              <a:t>Увеличение </a:t>
            </a:r>
          </a:p>
          <a:p>
            <a:pPr indent="449263" algn="r"/>
            <a:r>
              <a:rPr lang="ru-RU">
                <a:latin typeface="Tahoma" pitchFamily="34" charset="0"/>
              </a:rPr>
              <a:t>инвестиционной</a:t>
            </a:r>
          </a:p>
          <a:p>
            <a:pPr indent="449263" algn="r"/>
            <a:r>
              <a:rPr lang="ru-RU">
                <a:latin typeface="Tahoma" pitchFamily="34" charset="0"/>
              </a:rPr>
              <a:t>активности частных компаний в условиях стабильного рынка с понятными правилами игры. Уменьшение износа основных производственных фондов, улучшение качества снабжения потребителей.</a:t>
            </a:r>
            <a:r>
              <a:rPr lang="ru-RU"/>
              <a:t> 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8552013-A636-4690-AAD7-796B0F945D32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785813"/>
            <a:ext cx="8229600" cy="1071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b="1" smtClean="0">
                <a:latin typeface="Tahoma" pitchFamily="34" charset="0"/>
              </a:rPr>
              <a:t>Целевой показатель на 2013 год:</a:t>
            </a:r>
          </a:p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8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smtClean="0">
                <a:latin typeface="Tahoma" pitchFamily="34" charset="0"/>
              </a:rPr>
              <a:t>Подготовка Минэнерго России проекта постановления Правительства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smtClean="0">
                <a:latin typeface="Tahoma" pitchFamily="34" charset="0"/>
              </a:rPr>
              <a:t>Российской Федерации о модели розничного и оптового рынка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smtClean="0">
                <a:latin typeface="Tahoma" pitchFamily="34" charset="0"/>
              </a:rPr>
              <a:t>электроэнергии, учитывающего позиции всех заинтересованных категорий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800" smtClean="0">
                <a:latin typeface="Tahoma" pitchFamily="34" charset="0"/>
              </a:rPr>
              <a:t>участников рынка.</a:t>
            </a:r>
          </a:p>
        </p:txBody>
      </p:sp>
      <p:sp>
        <p:nvSpPr>
          <p:cNvPr id="15363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Разработка новой модели развития розничного и оптового рынков электроэнергии</a:t>
            </a:r>
            <a:r>
              <a:rPr lang="ru-RU" sz="2000">
                <a:latin typeface="Calibri" pitchFamily="34" charset="0"/>
              </a:rPr>
              <a:t> 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79388" y="2716213"/>
            <a:ext cx="85693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>
                <a:latin typeface="Tahoma" pitchFamily="34" charset="0"/>
              </a:rPr>
              <a:t>Приняты документы, подготовленные Минэнерго России: </a:t>
            </a:r>
          </a:p>
          <a:p>
            <a:pPr>
              <a:buFontTx/>
              <a:buChar char="•"/>
            </a:pPr>
            <a:r>
              <a:rPr lang="ru-RU">
                <a:latin typeface="Tahoma" pitchFamily="34" charset="0"/>
              </a:rPr>
              <a:t> Постановление Правительства РФ от 27.08.2013 N 743 «О внесении изменений в некоторые акты Правительства Российской Федерации по вопросам проведения конкурентного отбора мощности на 2014 год»;</a:t>
            </a:r>
          </a:p>
          <a:p>
            <a:pPr>
              <a:buFontTx/>
              <a:buChar char="•"/>
            </a:pPr>
            <a:r>
              <a:rPr lang="ru-RU">
                <a:latin typeface="Tahoma" pitchFamily="34" charset="0"/>
              </a:rPr>
              <a:t> Распоряжение Правительства Российской Федерации от 29.08.2013N 1534-р, определяющее состав вынужденной генерации на 2014 год в целях оптимизации стоимостной нагрузки. 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79388" y="2428875"/>
            <a:ext cx="856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Tahoma" pitchFamily="34" charset="0"/>
              </a:rPr>
              <a:t>  Отчет о достижении целевого показателя: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EC100FB-D4D3-48F8-B13A-294946D3E3F3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Разработка модели рынка тепловой энергии</a:t>
            </a:r>
            <a:r>
              <a:rPr lang="ru-RU" sz="2000">
                <a:latin typeface="Calibri" pitchFamily="34" charset="0"/>
              </a:rPr>
              <a:t> 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0" y="3170238"/>
            <a:ext cx="48593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 b="1">
              <a:latin typeface="Tahoma" pitchFamily="34" charset="0"/>
            </a:endParaRPr>
          </a:p>
          <a:p>
            <a:pPr indent="449263"/>
            <a:r>
              <a:rPr lang="ru-RU" sz="1600" b="1">
                <a:latin typeface="Tahoma" pitchFamily="34" charset="0"/>
              </a:rPr>
              <a:t>Описание задачи: </a:t>
            </a:r>
            <a:endParaRPr lang="ru-RU" sz="1600">
              <a:latin typeface="Tahoma" pitchFamily="34" charset="0"/>
            </a:endParaRPr>
          </a:p>
          <a:p>
            <a:pPr indent="449263"/>
            <a:r>
              <a:rPr lang="ru-RU" sz="1600">
                <a:latin typeface="Tahoma" pitchFamily="34" charset="0"/>
              </a:rPr>
              <a:t>Создание новой модели рынка тепловой энергии, которая позволит обеспечить доходность инвестиций и рыночные условия функционирования отрасли.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643438" y="3208338"/>
            <a:ext cx="45005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endParaRPr lang="ru-RU" sz="1600" b="1">
              <a:solidFill>
                <a:schemeClr val="bg1"/>
              </a:solidFill>
              <a:latin typeface="Tahoma" pitchFamily="34" charset="0"/>
            </a:endParaRPr>
          </a:p>
          <a:p>
            <a:pPr algn="r"/>
            <a:r>
              <a:rPr lang="ru-RU" sz="1600" b="1">
                <a:solidFill>
                  <a:schemeClr val="bg1"/>
                </a:solidFill>
                <a:latin typeface="Tahoma" pitchFamily="34" charset="0"/>
              </a:rPr>
              <a:t>Ожидаемый стратегический эффект:</a:t>
            </a:r>
          </a:p>
          <a:p>
            <a:pPr algn="r"/>
            <a:r>
              <a:rPr lang="ru-RU" sz="1600">
                <a:solidFill>
                  <a:schemeClr val="bg1"/>
                </a:solidFill>
                <a:latin typeface="Tahoma" pitchFamily="34" charset="0"/>
              </a:rPr>
              <a:t>Повышение инвестиционной привлекательности рынка тепловой энергии, создание понятной системы распределения ответственности и полномочий между участниками рынка.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72AEE6-23BD-4564-B9F6-09270885FA4F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b="1" smtClean="0">
                <a:latin typeface="Tahoma" pitchFamily="34" charset="0"/>
              </a:rPr>
              <a:t>Целевой показатель на 2013 год:</a:t>
            </a:r>
          </a:p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Согласование концепции новой модели рынка теплоснабжения с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заинтересованными федеральными органами исполнительной власти,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разработка отдельной подпрограммы «Теплоснабжение» в Государственную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программу «Энергоэффективность и развитие энергетики» – март 2014 г.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b="1" smtClean="0">
              <a:latin typeface="Tahoma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b="1" smtClean="0">
                <a:latin typeface="Tahoma" pitchFamily="34" charset="0"/>
              </a:rPr>
              <a:t>Отчет о достижении целевого показателя:</a:t>
            </a:r>
          </a:p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endParaRPr lang="ru-RU" sz="1600" smtClean="0">
              <a:latin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Минэнерго России подготовило и внесло в Государственную Думу Российской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Федерации поправки к принятому в первом чтении законопроекту № 182358-6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«О внесении изменений в Федеральный закон «О теплоснабжении»»,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предусматривающие возможность определения единой теплоснабжающей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1600" smtClean="0">
                <a:latin typeface="Tahoma" pitchFamily="34" charset="0"/>
              </a:rPr>
              <a:t>организации до утверждения схемы теплоснабжения.</a:t>
            </a:r>
          </a:p>
        </p:txBody>
      </p:sp>
      <p:sp>
        <p:nvSpPr>
          <p:cNvPr id="17411" name="Заголовок 6"/>
          <p:cNvSpPr>
            <a:spLocks/>
          </p:cNvSpPr>
          <p:nvPr/>
        </p:nvSpPr>
        <p:spPr bwMode="auto">
          <a:xfrm>
            <a:off x="971550" y="0"/>
            <a:ext cx="7488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Разработка модели рынка тепловой энергии</a:t>
            </a:r>
            <a:r>
              <a:rPr lang="ru-RU" sz="2000">
                <a:latin typeface="Calibri" pitchFamily="34" charset="0"/>
              </a:rPr>
              <a:t> 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675688" y="4965700"/>
            <a:ext cx="468312" cy="1778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ctr" defTabSz="914400" rtl="0" eaLnBrk="1" latinLnBrk="0" hangingPunct="1">
              <a:defRPr lang="ru-RU" sz="180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19FE64-8287-4254-BBA7-6CA9B98E7F74}" type="slidenum">
              <a:rPr sz="12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e8476909579b63b75ffd49eef1150e978c5f6a4"/>
</p:tagLst>
</file>

<file path=ppt/theme/theme1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7565</TotalTime>
  <Words>693</Words>
  <Application>Microsoft Office PowerPoint</Application>
  <PresentationFormat>Экран (16:9)</PresentationFormat>
  <Paragraphs>150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2_Специальное оформление</vt:lpstr>
      <vt:lpstr>1_Обложки</vt:lpstr>
      <vt:lpstr>1_Специальное оформление</vt:lpstr>
      <vt:lpstr>3_Специальное оформление</vt:lpstr>
      <vt:lpstr>Публичная декларация целей и задач Минэнерго России на 2013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Публичная декларация целей и задач Минэнерго России на 2013 год</vt:lpstr>
    </vt:vector>
  </TitlesOfParts>
  <Company>CDU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Восточная газовая программа</dc:title>
  <dc:creator>Yakovlev</dc:creator>
  <cp:lastModifiedBy>User</cp:lastModifiedBy>
  <cp:revision>562</cp:revision>
  <cp:lastPrinted>2013-09-26T14:05:54Z</cp:lastPrinted>
  <dcterms:created xsi:type="dcterms:W3CDTF">2013-03-19T12:25:14Z</dcterms:created>
  <dcterms:modified xsi:type="dcterms:W3CDTF">2013-10-09T18:58:59Z</dcterms:modified>
</cp:coreProperties>
</file>