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4" r:id="rId2"/>
    <p:sldMasterId id="2147483732" r:id="rId3"/>
  </p:sldMasterIdLst>
  <p:notesMasterIdLst>
    <p:notesMasterId r:id="rId15"/>
  </p:notesMasterIdLst>
  <p:sldIdLst>
    <p:sldId id="288" r:id="rId4"/>
    <p:sldId id="301" r:id="rId5"/>
    <p:sldId id="299" r:id="rId6"/>
    <p:sldId id="295" r:id="rId7"/>
    <p:sldId id="298" r:id="rId8"/>
    <p:sldId id="300" r:id="rId9"/>
    <p:sldId id="302" r:id="rId10"/>
    <p:sldId id="303" r:id="rId11"/>
    <p:sldId id="305" r:id="rId12"/>
    <p:sldId id="310" r:id="rId13"/>
    <p:sldId id="311" r:id="rId14"/>
  </p:sldIdLst>
  <p:sldSz cx="9906000" cy="6499225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99FF"/>
    <a:srgbClr val="8A0000"/>
    <a:srgbClr val="FF8585"/>
    <a:srgbClr val="F8F08C"/>
    <a:srgbClr val="224D5C"/>
    <a:srgbClr val="5C0000"/>
    <a:srgbClr val="FEE2E2"/>
    <a:srgbClr val="DC9898"/>
    <a:srgbClr val="3D6FA5"/>
    <a:srgbClr val="0FDF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75" autoAdjust="0"/>
    <p:restoredTop sz="94660"/>
  </p:normalViewPr>
  <p:slideViewPr>
    <p:cSldViewPr>
      <p:cViewPr>
        <p:scale>
          <a:sx n="96" d="100"/>
          <a:sy n="96" d="100"/>
        </p:scale>
        <p:origin x="-738" y="48"/>
      </p:cViewPr>
      <p:guideLst>
        <p:guide orient="horz" pos="2048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982499843744957E-2"/>
          <c:y val="2.2147455081275298E-3"/>
          <c:w val="0.87058038229174883"/>
          <c:h val="0.86632897777589324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gradFill>
                <a:gsLst>
                  <a:gs pos="0">
                    <a:srgbClr val="8A0000"/>
                  </a:gs>
                  <a:gs pos="50000">
                    <a:srgbClr val="C00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1"/>
            <c:bubble3D val="0"/>
            <c:spPr>
              <a:gradFill>
                <a:gsLst>
                  <a:gs pos="0">
                    <a:srgbClr val="FFC000"/>
                  </a:gs>
                  <a:gs pos="5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2"/>
            <c:bubble3D val="0"/>
            <c:spPr>
              <a:gradFill>
                <a:gsLst>
                  <a:gs pos="0">
                    <a:schemeClr val="accent4">
                      <a:lumMod val="50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>
                        <a:latin typeface="+mj-lt"/>
                      </a:rPr>
                      <a:t>8,2; </a:t>
                    </a:r>
                    <a:r>
                      <a:rPr lang="ru-RU" smtClean="0">
                        <a:latin typeface="+mj-lt"/>
                      </a:rPr>
                      <a:t>   </a:t>
                    </a:r>
                    <a:r>
                      <a:rPr lang="en-US" smtClean="0">
                        <a:latin typeface="+mj-lt"/>
                      </a:rPr>
                      <a:t>35</a:t>
                    </a:r>
                    <a:r>
                      <a:rPr lang="en-US">
                        <a:latin typeface="+mj-lt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679322984687823"/>
                  <c:y val="0.11382227708959705"/>
                </c:manualLayout>
              </c:layout>
              <c:tx>
                <c:rich>
                  <a:bodyPr/>
                  <a:lstStyle/>
                  <a:p>
                    <a:pPr>
                      <a:defRPr sz="1700" b="1">
                        <a:solidFill>
                          <a:srgbClr val="8A0000"/>
                        </a:solidFill>
                        <a:latin typeface="+mj-lt"/>
                      </a:defRPr>
                    </a:pPr>
                    <a:r>
                      <a:rPr lang="en-US" dirty="0" smtClean="0">
                        <a:solidFill>
                          <a:srgbClr val="8A0000"/>
                        </a:solidFill>
                        <a:latin typeface="+mj-lt"/>
                      </a:rPr>
                      <a:t>10,9</a:t>
                    </a:r>
                    <a:r>
                      <a:rPr lang="ru-RU" dirty="0" smtClean="0">
                        <a:solidFill>
                          <a:srgbClr val="8A0000"/>
                        </a:solidFill>
                        <a:latin typeface="+mj-lt"/>
                      </a:rPr>
                      <a:t> </a:t>
                    </a:r>
                    <a:r>
                      <a:rPr lang="en-US" dirty="0" smtClean="0">
                        <a:solidFill>
                          <a:srgbClr val="8A0000"/>
                        </a:solidFill>
                        <a:latin typeface="+mj-lt"/>
                      </a:rPr>
                      <a:t>; </a:t>
                    </a:r>
                    <a:r>
                      <a:rPr lang="en-US" dirty="0">
                        <a:solidFill>
                          <a:srgbClr val="8A0000"/>
                        </a:solidFill>
                        <a:latin typeface="+mj-lt"/>
                      </a:rPr>
                      <a:t>46%</a:t>
                    </a:r>
                    <a:endParaRPr lang="en-US" dirty="0">
                      <a:solidFill>
                        <a:srgbClr val="8A0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8187739718724574"/>
                  <c:y val="-1.746769890324288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+mj-lt"/>
                      </a:rPr>
                      <a:t>  </a:t>
                    </a:r>
                    <a:r>
                      <a:rPr lang="en-US" dirty="0" smtClean="0">
                        <a:latin typeface="+mj-lt"/>
                      </a:rPr>
                      <a:t>4,6</a:t>
                    </a:r>
                    <a:r>
                      <a:rPr lang="en-US" dirty="0">
                        <a:latin typeface="+mj-lt"/>
                      </a:rPr>
                      <a:t>; </a:t>
                    </a:r>
                    <a:r>
                      <a:rPr lang="ru-RU" dirty="0" smtClean="0">
                        <a:latin typeface="+mj-lt"/>
                      </a:rPr>
                      <a:t> </a:t>
                    </a:r>
                    <a:r>
                      <a:rPr lang="en-US" dirty="0" smtClean="0">
                        <a:latin typeface="+mj-lt"/>
                      </a:rPr>
                      <a:t>19</a:t>
                    </a:r>
                    <a:r>
                      <a:rPr lang="en-US" dirty="0">
                        <a:latin typeface="+mj-lt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700" b="1">
                    <a:solidFill>
                      <a:schemeClr val="tx1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Затраты на услуги по использованию инфраструктуры (100%)</c:v>
                </c:pt>
                <c:pt idx="1">
                  <c:v>Затраты на оплату услуг ОАО "РЖД"</c:v>
                </c:pt>
                <c:pt idx="2">
                  <c:v>Собственные затраты</c:v>
                </c:pt>
              </c:strCache>
            </c:strRef>
          </c:cat>
          <c:val>
            <c:numRef>
              <c:f>Лист1!$B$3:$B$5</c:f>
              <c:numCache>
                <c:formatCode>#,##0.0</c:formatCode>
                <c:ptCount val="3"/>
                <c:pt idx="0">
                  <c:v>8.2397899553888081</c:v>
                </c:pt>
                <c:pt idx="1">
                  <c:v>10.928148464101831</c:v>
                </c:pt>
                <c:pt idx="2">
                  <c:v>4.5881280908522202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5.6328002415110622E-2"/>
          <c:y val="0.73768549079196488"/>
          <c:w val="0.9366307164324339"/>
          <c:h val="0.24478700517291388"/>
        </c:manualLayout>
      </c:layout>
      <c:overlay val="0"/>
      <c:spPr>
        <a:effectLst/>
      </c:spPr>
      <c:txPr>
        <a:bodyPr/>
        <a:lstStyle/>
        <a:p>
          <a:pPr>
            <a:defRPr sz="1250" b="1">
              <a:solidFill>
                <a:srgbClr val="8A0000"/>
              </a:solidFill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5555555555558E-2"/>
          <c:y val="0.14848661775090799"/>
          <c:w val="0.81388888888888888"/>
          <c:h val="0.53574905857007027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gradFill>
                <a:gsLst>
                  <a:gs pos="2083">
                    <a:srgbClr val="FF0000"/>
                  </a:gs>
                  <a:gs pos="46000">
                    <a:srgbClr val="8A0000"/>
                  </a:gs>
                  <a:gs pos="78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tx1"/>
                  </a:gs>
                </a:gsLst>
                <a:lin ang="5400000" scaled="0"/>
              </a:gradFill>
            </c:spPr>
          </c:dPt>
          <c:dPt>
            <c:idx val="1"/>
            <c:bubble3D val="0"/>
            <c:spPr>
              <a:gradFill>
                <a:gsLst>
                  <a:gs pos="2083">
                    <a:schemeClr val="accent5">
                      <a:lumMod val="50000"/>
                    </a:schemeClr>
                  </a:gs>
                  <a:gs pos="46000">
                    <a:schemeClr val="accent5">
                      <a:lumMod val="75000"/>
                    </a:schemeClr>
                  </a:gs>
                  <a:gs pos="78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5400000" scaled="0"/>
              </a:gradFill>
            </c:spPr>
          </c:dPt>
          <c:dPt>
            <c:idx val="2"/>
            <c:bubble3D val="0"/>
            <c:spPr>
              <a:gradFill>
                <a:gsLst>
                  <a:gs pos="2083">
                    <a:schemeClr val="accent3">
                      <a:lumMod val="50000"/>
                    </a:schemeClr>
                  </a:gs>
                  <a:gs pos="46000">
                    <a:schemeClr val="accent3">
                      <a:lumMod val="75000"/>
                    </a:schemeClr>
                  </a:gs>
                  <a:gs pos="78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lin ang="5400000" scaled="0"/>
              </a:gradFill>
            </c:spPr>
          </c:dPt>
          <c:dPt>
            <c:idx val="4"/>
            <c:bubble3D val="0"/>
            <c:spPr>
              <a:gradFill>
                <a:gsLst>
                  <a:gs pos="0">
                    <a:srgbClr val="00B050"/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0"/>
              </a:gradFill>
            </c:spPr>
          </c:dPt>
          <c:dPt>
            <c:idx val="5"/>
            <c:bubble3D val="0"/>
            <c:spPr>
              <a:gradFill>
                <a:gsLst>
                  <a:gs pos="2083">
                    <a:srgbClr val="FFC000"/>
                  </a:gs>
                  <a:gs pos="46000">
                    <a:srgbClr val="F8F08C"/>
                  </a:gs>
                  <a:gs pos="78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</c:spPr>
          </c:dPt>
          <c:dPt>
            <c:idx val="6"/>
            <c:bubble3D val="0"/>
            <c:spPr>
              <a:gradFill>
                <a:gsLst>
                  <a:gs pos="2083">
                    <a:schemeClr val="tx2">
                      <a:lumMod val="50000"/>
                    </a:schemeClr>
                  </a:gs>
                  <a:gs pos="46000">
                    <a:schemeClr val="tx2">
                      <a:lumMod val="60000"/>
                      <a:lumOff val="40000"/>
                    </a:schemeClr>
                  </a:gs>
                  <a:gs pos="78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 scaled="0"/>
              </a:gradFill>
            </c:spPr>
          </c:dPt>
          <c:dLbls>
            <c:dLbl>
              <c:idx val="0"/>
              <c:layout>
                <c:manualLayout>
                  <c:x val="1.2229221347331584E-2"/>
                  <c:y val="-0.22236318075291558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398659230096238"/>
                  <c:y val="2.2281187873371355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4.846784776902887E-2"/>
                  <c:y val="-3.398138015503218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1442629046369204"/>
                  <c:y val="-5.321545820605613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8736001749781277E-2"/>
                  <c:y val="0.10424593460466464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5012882764654417"/>
                  <c:y val="1.771144051418627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Лист1!$A$25:$A$30</c:f>
              <c:strCache>
                <c:ptCount val="6"/>
                <c:pt idx="0">
                  <c:v>Затраты на оплату труда</c:v>
                </c:pt>
                <c:pt idx="1">
                  <c:v>Начисления на зарплату</c:v>
                </c:pt>
                <c:pt idx="2">
                  <c:v>Материалы</c:v>
                </c:pt>
                <c:pt idx="3">
                  <c:v>Амортизация</c:v>
                </c:pt>
                <c:pt idx="4">
                  <c:v>Прочие материальные затраты</c:v>
                </c:pt>
                <c:pt idx="5">
                  <c:v>Прочие затраты</c:v>
                </c:pt>
              </c:strCache>
            </c:strRef>
          </c:cat>
          <c:val>
            <c:numRef>
              <c:f>Лист1!$B$25:$B$30</c:f>
              <c:numCache>
                <c:formatCode>0.00</c:formatCode>
                <c:ptCount val="6"/>
                <c:pt idx="0">
                  <c:v>2.1285479655302413</c:v>
                </c:pt>
                <c:pt idx="1">
                  <c:v>0.64529082876380939</c:v>
                </c:pt>
                <c:pt idx="2">
                  <c:v>0.12098772593659213</c:v>
                </c:pt>
                <c:pt idx="3">
                  <c:v>4.1700271263628567E-2</c:v>
                </c:pt>
                <c:pt idx="4">
                  <c:v>0.85948724572571811</c:v>
                </c:pt>
                <c:pt idx="5">
                  <c:v>0.7917636712540489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1388888888888889"/>
          <c:y val="0.63413439819428108"/>
          <c:w val="0.88522659667541559"/>
          <c:h val="0.36327656756849314"/>
        </c:manualLayout>
      </c:layout>
      <c:overlay val="0"/>
      <c:txPr>
        <a:bodyPr/>
        <a:lstStyle/>
        <a:p>
          <a:pPr>
            <a:defRPr sz="125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rgbClr val="8A0000"/>
          </a:solidFill>
          <a:latin typeface="+mj-lt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Финансовый результат для условий 2014 года в случае отмены понижающего коэффициента 0,01 за использование </a:t>
            </a:r>
            <a:r>
              <a:rPr lang="ru-RU" dirty="0" smtClean="0"/>
              <a:t>инфраструктуры, тыс. руб.</a:t>
            </a:r>
            <a:r>
              <a:rPr lang="ru-RU" baseline="0" dirty="0" smtClean="0"/>
              <a:t> </a:t>
            </a:r>
          </a:p>
          <a:p>
            <a:pPr>
              <a:defRPr/>
            </a:pPr>
            <a:r>
              <a:rPr lang="ru-RU" dirty="0" smtClean="0"/>
              <a:t>(</a:t>
            </a:r>
            <a:r>
              <a:rPr lang="ru-RU" dirty="0"/>
              <a:t>всего 6,62 </a:t>
            </a:r>
            <a:r>
              <a:rPr lang="ru-RU" dirty="0" err="1"/>
              <a:t>млрд.руб</a:t>
            </a:r>
            <a:r>
              <a:rPr lang="ru-RU" dirty="0"/>
              <a:t>.)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Лист14!$C$21</c:f>
              <c:strCache>
                <c:ptCount val="1"/>
                <c:pt idx="0">
                  <c:v>Финансовый результат за 2012 год без учета региональных субсидий, тыс. руб.</c:v>
                </c:pt>
              </c:strCache>
            </c:strRef>
          </c:tx>
          <c:spPr>
            <a:gradFill>
              <a:gsLst>
                <a:gs pos="0">
                  <a:srgbClr val="C00000"/>
                </a:gs>
                <a:gs pos="13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Pt>
            <c:idx val="9"/>
            <c:invertIfNegative val="0"/>
            <c:bubble3D val="0"/>
            <c:spPr>
              <a:gradFill>
                <a:gsLst>
                  <a:gs pos="100000">
                    <a:srgbClr val="C00000"/>
                  </a:gs>
                  <a:gs pos="13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cat>
            <c:strRef>
              <c:f>Лист14!$B$22:$B$32</c:f>
              <c:strCache>
                <c:ptCount val="11"/>
                <c:pt idx="0">
                  <c:v>Тверская область</c:v>
                </c:pt>
                <c:pt idx="1">
                  <c:v>Курская область</c:v>
                </c:pt>
                <c:pt idx="2">
                  <c:v>Смоленская область</c:v>
                </c:pt>
                <c:pt idx="3">
                  <c:v>Владимирская область</c:v>
                </c:pt>
                <c:pt idx="4">
                  <c:v>Орловская область</c:v>
                </c:pt>
                <c:pt idx="5">
                  <c:v>Рязанская область</c:v>
                </c:pt>
                <c:pt idx="6">
                  <c:v>Тульская область</c:v>
                </c:pt>
                <c:pt idx="7">
                  <c:v>Калужская область</c:v>
                </c:pt>
                <c:pt idx="8">
                  <c:v>Брянская область</c:v>
                </c:pt>
                <c:pt idx="9">
                  <c:v>г. Москва</c:v>
                </c:pt>
                <c:pt idx="10">
                  <c:v>Московская область</c:v>
                </c:pt>
              </c:strCache>
            </c:strRef>
          </c:cat>
          <c:val>
            <c:numRef>
              <c:f>Лист14!$C$22:$C$32</c:f>
              <c:numCache>
                <c:formatCode>#,##0.00</c:formatCode>
                <c:ptCount val="11"/>
                <c:pt idx="0">
                  <c:v>-13391.921268498179</c:v>
                </c:pt>
                <c:pt idx="1">
                  <c:v>-118958.16720328761</c:v>
                </c:pt>
                <c:pt idx="2">
                  <c:v>-160012.86904092104</c:v>
                </c:pt>
                <c:pt idx="3">
                  <c:v>-257254.43473715612</c:v>
                </c:pt>
                <c:pt idx="4">
                  <c:v>-302310.30077856773</c:v>
                </c:pt>
                <c:pt idx="5">
                  <c:v>-379508.58701472171</c:v>
                </c:pt>
                <c:pt idx="6">
                  <c:v>-391089.18498449569</c:v>
                </c:pt>
                <c:pt idx="7">
                  <c:v>-395870.32720311638</c:v>
                </c:pt>
                <c:pt idx="8">
                  <c:v>-717284.20810057002</c:v>
                </c:pt>
                <c:pt idx="9">
                  <c:v>-1915157.95176846</c:v>
                </c:pt>
                <c:pt idx="10">
                  <c:v>-1969543.7759566111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1092352"/>
        <c:axId val="121114624"/>
        <c:axId val="0"/>
      </c:bar3DChart>
      <c:catAx>
        <c:axId val="12109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sz="1200" b="1">
                <a:effectLst/>
              </a:defRPr>
            </a:pPr>
            <a:endParaRPr lang="ru-RU"/>
          </a:p>
        </c:txPr>
        <c:crossAx val="121114624"/>
        <c:crosses val="autoZero"/>
        <c:auto val="1"/>
        <c:lblAlgn val="ctr"/>
        <c:lblOffset val="100"/>
        <c:noMultiLvlLbl val="0"/>
      </c:catAx>
      <c:valAx>
        <c:axId val="121114624"/>
        <c:scaling>
          <c:orientation val="minMax"/>
        </c:scaling>
        <c:delete val="0"/>
        <c:axPos val="l"/>
        <c:majorGridlines>
          <c:spPr>
            <a:ln>
              <a:solidFill>
                <a:srgbClr val="8A0000"/>
              </a:solidFill>
            </a:ln>
          </c:spPr>
        </c:majorGridlines>
        <c:numFmt formatCode="#,##0.00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210923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>
          <a:solidFill>
            <a:srgbClr val="C00000"/>
          </a:solidFill>
          <a:latin typeface="+mj-lt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/>
              <a:t>Укрупненная величина </a:t>
            </a:r>
            <a:r>
              <a:rPr lang="ru-RU" sz="1400" dirty="0" smtClean="0"/>
              <a:t>субсидий (млрд. руб. в год) </a:t>
            </a:r>
            <a:r>
              <a:rPr lang="ru-RU" sz="1400" dirty="0"/>
              <a:t>по г. Москве при 100% плате за инфраструктуру и отсутствии повышения тарифа (с учетом льготных категорий граждан) 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930446295663131"/>
          <c:y val="0.30918433733351663"/>
          <c:w val="0.82300814293271385"/>
          <c:h val="0.61091634827768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'2013'!$N$24</c:f>
              <c:strCache>
                <c:ptCount val="1"/>
                <c:pt idx="0">
                  <c:v>Укрупненная величина субсидий по г. Москве при 100% плате за инфраструктуру и отсутствии повышения тарифа (с учетом льготных категорий граждан) </c:v>
                </c:pt>
              </c:strCache>
            </c:strRef>
          </c:tx>
          <c:spPr>
            <a:gradFill>
              <a:gsLst>
                <a:gs pos="49000">
                  <a:srgbClr val="C00000"/>
                </a:gs>
                <a:gs pos="0">
                  <a:srgbClr val="8A0000"/>
                </a:gs>
                <a:gs pos="96000">
                  <a:schemeClr val="accent1">
                    <a:lumMod val="20000"/>
                    <a:lumOff val="80000"/>
                  </a:schemeClr>
                </a:gs>
              </a:gsLst>
              <a:lin ang="5400000" scaled="0"/>
            </a:gradFill>
          </c:spPr>
          <c:invertIfNegative val="0"/>
          <c:cat>
            <c:strRef>
              <c:f>'2013'!$O$23:$Q$23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'2013'!$O$24:$Q$24</c:f>
              <c:numCache>
                <c:formatCode>0.00</c:formatCode>
                <c:ptCount val="3"/>
                <c:pt idx="0">
                  <c:v>3.45</c:v>
                </c:pt>
                <c:pt idx="1">
                  <c:v>4.3600000000000003</c:v>
                </c:pt>
                <c:pt idx="2">
                  <c:v>5.04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285376"/>
        <c:axId val="5286912"/>
        <c:axId val="0"/>
      </c:bar3DChart>
      <c:catAx>
        <c:axId val="5285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5286912"/>
        <c:crosses val="autoZero"/>
        <c:auto val="1"/>
        <c:lblAlgn val="ctr"/>
        <c:lblOffset val="100"/>
        <c:noMultiLvlLbl val="0"/>
      </c:catAx>
      <c:valAx>
        <c:axId val="5286912"/>
        <c:scaling>
          <c:orientation val="minMax"/>
        </c:scaling>
        <c:delete val="0"/>
        <c:axPos val="l"/>
        <c:majorGridlines>
          <c:spPr>
            <a:ln>
              <a:solidFill>
                <a:srgbClr val="8A0000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</c:majorGridlines>
        <c:numFmt formatCode="0.00" sourceLinked="1"/>
        <c:majorTickMark val="out"/>
        <c:minorTickMark val="none"/>
        <c:tickLblPos val="nextTo"/>
        <c:spPr>
          <a:ln>
            <a:gradFill>
              <a:gsLst>
                <a:gs pos="0">
                  <a:srgbClr val="8A0000"/>
                </a:gs>
                <a:gs pos="32000">
                  <a:srgbClr val="C0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c:spPr>
        <c:txPr>
          <a:bodyPr/>
          <a:lstStyle/>
          <a:p>
            <a:pPr>
              <a:defRPr sz="1400" b="1"/>
            </a:pPr>
            <a:endParaRPr lang="ru-RU"/>
          </a:p>
        </c:txPr>
        <c:crossAx val="5285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rgbClr val="8A0000"/>
          </a:solidFill>
          <a:latin typeface="+mj-lt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588888888888888"/>
          <c:y val="0.10350456703067851"/>
          <c:w val="0.78355555555555556"/>
          <c:h val="0.583161511466046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'2013'!$N$13</c:f>
              <c:strCache>
                <c:ptCount val="1"/>
                <c:pt idx="0">
                  <c:v>Необходимый прирост тарифа при совершении поездки до 10 зоны</c:v>
                </c:pt>
              </c:strCache>
            </c:strRef>
          </c:tx>
          <c:spPr>
            <a:gradFill>
              <a:gsLst>
                <a:gs pos="1000">
                  <a:srgbClr val="FF0000"/>
                </a:gs>
                <a:gs pos="32000">
                  <a:srgbClr val="C00000"/>
                </a:gs>
                <a:gs pos="100000">
                  <a:schemeClr val="tx1"/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-1.6666666666666666E-2"/>
                  <c:y val="-2.199568943867934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888888888888888E-2"/>
                  <c:y val="-2.199568943867934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111111111111009E-2"/>
                  <c:y val="-4.084913752897604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'2013'!$O$12:$Q$12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'2013'!$O$13:$Q$13</c:f>
              <c:numCache>
                <c:formatCode>0.00</c:formatCode>
                <c:ptCount val="3"/>
                <c:pt idx="0">
                  <c:v>55</c:v>
                </c:pt>
                <c:pt idx="1">
                  <c:v>75</c:v>
                </c:pt>
                <c:pt idx="2">
                  <c:v>95</c:v>
                </c:pt>
              </c:numCache>
            </c:numRef>
          </c:val>
        </c:ser>
        <c:ser>
          <c:idx val="1"/>
          <c:order val="1"/>
          <c:tx>
            <c:strRef>
              <c:f>'2013'!$N$14</c:f>
              <c:strCache>
                <c:ptCount val="1"/>
                <c:pt idx="0">
                  <c:v>Существующий тариф при совершении поездки до 10 зоны</c:v>
                </c:pt>
              </c:strCache>
            </c:strRef>
          </c:tx>
          <c:spPr>
            <a:gradFill>
              <a:gsLst>
                <a:gs pos="0">
                  <a:srgbClr val="8A0000"/>
                </a:gs>
                <a:gs pos="21000">
                  <a:srgbClr val="C00000"/>
                </a:gs>
                <a:gs pos="63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2.5000000000000001E-2"/>
                  <c:y val="-3.14224134838277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555555555555555E-2"/>
                  <c:y val="-3.14224134838277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666666666666666E-2"/>
                  <c:y val="-3.14224134838277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'2013'!$O$12:$Q$12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'2013'!$O$14:$Q$14</c:f>
              <c:numCache>
                <c:formatCode>General</c:formatCode>
                <c:ptCount val="3"/>
                <c:pt idx="0">
                  <c:v>165</c:v>
                </c:pt>
                <c:pt idx="1">
                  <c:v>165</c:v>
                </c:pt>
                <c:pt idx="2">
                  <c:v>165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424128"/>
        <c:axId val="35425664"/>
        <c:axId val="0"/>
      </c:bar3DChart>
      <c:catAx>
        <c:axId val="354241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5425664"/>
        <c:crosses val="autoZero"/>
        <c:auto val="1"/>
        <c:lblAlgn val="ctr"/>
        <c:lblOffset val="100"/>
        <c:noMultiLvlLbl val="0"/>
      </c:catAx>
      <c:valAx>
        <c:axId val="35425664"/>
        <c:scaling>
          <c:orientation val="minMax"/>
        </c:scaling>
        <c:delete val="0"/>
        <c:axPos val="l"/>
        <c:majorGridlines>
          <c:spPr>
            <a:ln>
              <a:solidFill>
                <a:srgbClr val="8A0000"/>
              </a:solidFill>
            </a:ln>
          </c:spPr>
        </c:majorGridlines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354241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6034558180227471E-3"/>
          <c:y val="0.76786011632231099"/>
          <c:w val="0.98912642169728782"/>
          <c:h val="0.21328643558739258"/>
        </c:manualLayout>
      </c:layout>
      <c:overlay val="0"/>
      <c:txPr>
        <a:bodyPr/>
        <a:lstStyle/>
        <a:p>
          <a:pPr>
            <a:defRPr sz="1200" b="1">
              <a:solidFill>
                <a:srgbClr val="8A000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rgbClr val="8A0000"/>
          </a:solidFill>
          <a:latin typeface="+mj-lt"/>
        </a:defRPr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0.13272</cdr:x>
      <cdr:y>0</cdr:y>
    </cdr:from>
    <cdr:to>
      <cdr:x>0.86024</cdr:x>
      <cdr:y>0.13176</cdr:y>
    </cdr:to>
    <cdr:sp macro="" textlink="">
      <cdr:nvSpPr>
        <cdr:cNvPr id="2" name="TextBox 16"/>
        <cdr:cNvSpPr txBox="1"/>
      </cdr:nvSpPr>
      <cdr:spPr>
        <a:xfrm xmlns:a="http://schemas.openxmlformats.org/drawingml/2006/main">
          <a:off x="606809" y="0"/>
          <a:ext cx="3326196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rgbClr val="8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Структура собственных  затрат, млрд. </a:t>
          </a:r>
          <a:r>
            <a:rPr lang="ru-RU" sz="1800" b="1" dirty="0" err="1" smtClean="0">
              <a:solidFill>
                <a:srgbClr val="8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руб</a:t>
          </a:r>
          <a:r>
            <a:rPr lang="en-US" sz="1800" b="1" dirty="0" smtClean="0">
              <a:solidFill>
                <a:srgbClr val="8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</a:t>
          </a:r>
          <a:r>
            <a:rPr lang="ru-RU" sz="1800" b="1" dirty="0" smtClean="0">
              <a:solidFill>
                <a:srgbClr val="8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%</a:t>
          </a:r>
          <a:endParaRPr lang="ru-RU" sz="1800" b="1" dirty="0">
            <a:solidFill>
              <a:srgbClr val="8A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553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532" y="0"/>
            <a:ext cx="2945553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8E267-A1EF-40FE-A97B-57EDBEA198B5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61975" y="744538"/>
            <a:ext cx="56737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32" y="4714955"/>
            <a:ext cx="5439412" cy="446738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324"/>
            <a:ext cx="2945553" cy="4967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532" y="9428324"/>
            <a:ext cx="2945553" cy="4967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BDE60-79C6-440F-BF3C-EA1CF8183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155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138BCC-815F-4CDF-A182-754434E5F769}" type="slidenum">
              <a:rPr lang="ru-RU" smtClean="0">
                <a:latin typeface="Arial" charset="0"/>
              </a:rPr>
              <a:pPr/>
              <a:t>3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199" y="1299845"/>
            <a:ext cx="8915400" cy="1733127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13.03.2013</a:t>
            </a: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1CD-D57F-4520-B72D-A082606E5182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485900" y="3157400"/>
            <a:ext cx="6934200" cy="166091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19784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13.03.2013</a:t>
            </a: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1CD-D57F-4520-B72D-A082606E5182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041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60271"/>
            <a:ext cx="2228850" cy="554540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60271"/>
            <a:ext cx="6521450" cy="554540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13.03.2013</a:t>
            </a: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1CD-D57F-4520-B72D-A082606E5182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0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199" y="1299845"/>
            <a:ext cx="8915400" cy="1733127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13.03.2013</a:t>
            </a: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1CD-D57F-4520-B72D-A082606E5182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485900" y="3157400"/>
            <a:ext cx="6934200" cy="166091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23205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13.03.2013</a:t>
            </a: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1CD-D57F-4520-B72D-A082606E5182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87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550" y="577709"/>
            <a:ext cx="7677150" cy="1733127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33550" y="2376592"/>
            <a:ext cx="7677150" cy="143073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13.03.2013</a:t>
            </a: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85200" y="6080988"/>
            <a:ext cx="825500" cy="346024"/>
          </a:xfrm>
        </p:spPr>
        <p:txBody>
          <a:bodyPr/>
          <a:lstStyle/>
          <a:p>
            <a:fld id="{F72C81CD-D57F-4520-B72D-A082606E5182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80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516487"/>
            <a:ext cx="4375150" cy="4289188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516487"/>
            <a:ext cx="4375150" cy="4289188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13.03.2013</a:t>
            </a: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1CD-D57F-4520-B72D-A082606E5182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655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58766"/>
            <a:ext cx="8915400" cy="1083204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454803"/>
            <a:ext cx="4376870" cy="711604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2111" y="1454803"/>
            <a:ext cx="4378590" cy="711604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95300" y="2238623"/>
            <a:ext cx="4376870" cy="35670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238623"/>
            <a:ext cx="4378590" cy="35670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13.03.2013</a:t>
            </a: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1CD-D57F-4520-B72D-A082606E5182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63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13.03.2013</a:t>
            </a: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1CD-D57F-4520-B72D-A082606E5182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018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13.03.2013</a:t>
            </a: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1CD-D57F-4520-B72D-A082606E5182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032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58766"/>
            <a:ext cx="3259006" cy="1101257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5300" y="1444273"/>
            <a:ext cx="3259006" cy="4361401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872972" y="258766"/>
            <a:ext cx="5537729" cy="5546908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13.03.2013</a:t>
            </a: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1CD-D57F-4520-B72D-A082606E5182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870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13.03.2013</a:t>
            </a: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1CD-D57F-4520-B72D-A082606E5182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26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577709"/>
            <a:ext cx="5943600" cy="494964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81200" y="1736136"/>
            <a:ext cx="5943600" cy="3755108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81200" y="1105747"/>
            <a:ext cx="5943600" cy="502607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13.03.2013</a:t>
            </a: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1CD-D57F-4520-B72D-A082606E5182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24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13.03.2013</a:t>
            </a: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1CD-D57F-4520-B72D-A082606E5182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660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60271"/>
            <a:ext cx="2228850" cy="554540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60271"/>
            <a:ext cx="6521450" cy="554540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13.03.2013</a:t>
            </a: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1CD-D57F-4520-B72D-A082606E5182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262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199" y="1299845"/>
            <a:ext cx="8915400" cy="1733127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13.03.2013</a:t>
            </a: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1CD-D57F-4520-B72D-A082606E5182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485900" y="3157400"/>
            <a:ext cx="6934200" cy="166091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27696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13.03.2013</a:t>
            </a: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1CD-D57F-4520-B72D-A082606E5182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532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550" y="577709"/>
            <a:ext cx="7677150" cy="1733127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33550" y="2376592"/>
            <a:ext cx="7677150" cy="143073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13.03.2013</a:t>
            </a: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85200" y="6080988"/>
            <a:ext cx="825500" cy="346024"/>
          </a:xfrm>
        </p:spPr>
        <p:txBody>
          <a:bodyPr/>
          <a:lstStyle/>
          <a:p>
            <a:fld id="{F72C81CD-D57F-4520-B72D-A082606E5182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971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516487"/>
            <a:ext cx="4375150" cy="4289188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516487"/>
            <a:ext cx="4375150" cy="4289188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13.03.2013</a:t>
            </a: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1CD-D57F-4520-B72D-A082606E5182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1293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58766"/>
            <a:ext cx="8915400" cy="1083204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454803"/>
            <a:ext cx="4376870" cy="711604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2111" y="1454803"/>
            <a:ext cx="4378590" cy="711604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95300" y="2238623"/>
            <a:ext cx="4376870" cy="35670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238623"/>
            <a:ext cx="4378590" cy="35670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13.03.2013</a:t>
            </a: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1CD-D57F-4520-B72D-A082606E5182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417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13.03.2013</a:t>
            </a: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1CD-D57F-4520-B72D-A082606E5182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2745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13.03.2013</a:t>
            </a: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1CD-D57F-4520-B72D-A082606E5182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3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550" y="577709"/>
            <a:ext cx="7677150" cy="1733127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33550" y="2376592"/>
            <a:ext cx="7677150" cy="143073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13.03.2013</a:t>
            </a: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85200" y="6080988"/>
            <a:ext cx="825500" cy="346024"/>
          </a:xfrm>
        </p:spPr>
        <p:txBody>
          <a:bodyPr/>
          <a:lstStyle/>
          <a:p>
            <a:fld id="{F72C81CD-D57F-4520-B72D-A082606E5182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38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58766"/>
            <a:ext cx="3259006" cy="1101257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5300" y="1444273"/>
            <a:ext cx="3259006" cy="4361401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872972" y="258766"/>
            <a:ext cx="5537729" cy="5546908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13.03.2013</a:t>
            </a: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1CD-D57F-4520-B72D-A082606E5182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4174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577709"/>
            <a:ext cx="5943600" cy="494964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81200" y="1736136"/>
            <a:ext cx="5943600" cy="3755108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81200" y="1105747"/>
            <a:ext cx="5943600" cy="502607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13.03.2013</a:t>
            </a: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1CD-D57F-4520-B72D-A082606E5182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495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13.03.2013</a:t>
            </a: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1CD-D57F-4520-B72D-A082606E5182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0310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60271"/>
            <a:ext cx="2228850" cy="554540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60271"/>
            <a:ext cx="6521450" cy="554540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13.03.2013</a:t>
            </a: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1CD-D57F-4520-B72D-A082606E5182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54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516487"/>
            <a:ext cx="4375150" cy="4289188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516487"/>
            <a:ext cx="4375150" cy="4289188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13.03.2013</a:t>
            </a: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1CD-D57F-4520-B72D-A082606E5182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600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58766"/>
            <a:ext cx="8915400" cy="1083204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454803"/>
            <a:ext cx="4376870" cy="711604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2111" y="1454803"/>
            <a:ext cx="4378590" cy="711604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95300" y="2238623"/>
            <a:ext cx="4376870" cy="35670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238623"/>
            <a:ext cx="4378590" cy="35670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13.03.2013</a:t>
            </a: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1CD-D57F-4520-B72D-A082606E5182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84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13.03.2013</a:t>
            </a: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1CD-D57F-4520-B72D-A082606E5182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257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13.03.2013</a:t>
            </a: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1CD-D57F-4520-B72D-A082606E5182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467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58766"/>
            <a:ext cx="3259006" cy="1101257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5300" y="1444273"/>
            <a:ext cx="3259006" cy="4361401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872972" y="258766"/>
            <a:ext cx="5537729" cy="5546908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13.03.2013</a:t>
            </a: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1CD-D57F-4520-B72D-A082606E5182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23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577709"/>
            <a:ext cx="5943600" cy="494964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81200" y="1736136"/>
            <a:ext cx="5943600" cy="3755108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81200" y="1105747"/>
            <a:ext cx="5943600" cy="502607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13.03.2013</a:t>
            </a: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1CD-D57F-4520-B72D-A082606E5182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38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A0000"/>
            </a:gs>
            <a:gs pos="9000">
              <a:schemeClr val="accent1">
                <a:lumMod val="40000"/>
                <a:lumOff val="60000"/>
              </a:schemeClr>
            </a:gs>
            <a:gs pos="12000">
              <a:schemeClr val="tx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95300" y="260270"/>
            <a:ext cx="8915400" cy="1083204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95300" y="1516486"/>
            <a:ext cx="8915400" cy="446280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95300" y="6080988"/>
            <a:ext cx="2311400" cy="34602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mtClean="0">
                <a:solidFill>
                  <a:prstClr val="white">
                    <a:shade val="50000"/>
                  </a:prstClr>
                </a:solidFill>
                <a:latin typeface="Times New Roman"/>
                <a:cs typeface="+mn-cs"/>
              </a:rPr>
              <a:t>13.03.2013</a:t>
            </a:r>
            <a:endParaRPr lang="ru-RU">
              <a:solidFill>
                <a:prstClr val="white">
                  <a:shade val="50000"/>
                </a:prstClr>
              </a:solidFill>
              <a:latin typeface="Times New Roman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384550" y="6080988"/>
            <a:ext cx="3136900" cy="34602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>
                  <a:shade val="50000"/>
                </a:prstClr>
              </a:solidFill>
              <a:latin typeface="Times New Roman"/>
              <a:cs typeface="+mn-cs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585200" y="6080988"/>
            <a:ext cx="825500" cy="34602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2C81CD-D57F-4520-B72D-A082606E5182}" type="slidenum">
              <a:rPr lang="ru-RU" smtClean="0">
                <a:solidFill>
                  <a:prstClr val="white">
                    <a:shade val="50000"/>
                  </a:prstClr>
                </a:solidFill>
                <a:latin typeface="Times New Roman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4390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A0000"/>
            </a:gs>
            <a:gs pos="9000">
              <a:schemeClr val="accent1">
                <a:lumMod val="40000"/>
                <a:lumOff val="60000"/>
              </a:schemeClr>
            </a:gs>
            <a:gs pos="12000">
              <a:schemeClr val="tx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95300" y="260270"/>
            <a:ext cx="8915400" cy="1083204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95300" y="1516486"/>
            <a:ext cx="8915400" cy="446280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95300" y="6080988"/>
            <a:ext cx="2311400" cy="34602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mtClean="0">
                <a:solidFill>
                  <a:prstClr val="white">
                    <a:shade val="50000"/>
                  </a:prstClr>
                </a:solidFill>
                <a:latin typeface="Times New Roman"/>
              </a:rPr>
              <a:t>13.03.2013</a:t>
            </a:r>
            <a:endParaRPr lang="ru-RU">
              <a:solidFill>
                <a:prstClr val="white">
                  <a:shade val="50000"/>
                </a:prstClr>
              </a:solidFill>
              <a:latin typeface="Times New Roman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384550" y="6080988"/>
            <a:ext cx="3136900" cy="34602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>
                  <a:shade val="50000"/>
                </a:prstClr>
              </a:solidFill>
              <a:latin typeface="Times New Roman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585200" y="6080988"/>
            <a:ext cx="825500" cy="34602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2C81CD-D57F-4520-B72D-A082606E5182}" type="slidenum">
              <a:rPr lang="ru-RU" smtClean="0">
                <a:solidFill>
                  <a:prstClr val="white">
                    <a:shade val="50000"/>
                  </a:prstClr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11831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A0000"/>
            </a:gs>
            <a:gs pos="9000">
              <a:schemeClr val="accent1">
                <a:lumMod val="40000"/>
                <a:lumOff val="60000"/>
              </a:schemeClr>
            </a:gs>
            <a:gs pos="12000">
              <a:schemeClr val="tx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95300" y="260270"/>
            <a:ext cx="8915400" cy="1083204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95300" y="1516486"/>
            <a:ext cx="8915400" cy="446280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95300" y="6080988"/>
            <a:ext cx="2311400" cy="34602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mtClean="0">
                <a:solidFill>
                  <a:prstClr val="white">
                    <a:shade val="50000"/>
                  </a:prstClr>
                </a:solidFill>
                <a:latin typeface="Times New Roman"/>
              </a:rPr>
              <a:t>13.03.2013</a:t>
            </a:r>
            <a:endParaRPr lang="ru-RU">
              <a:solidFill>
                <a:prstClr val="white">
                  <a:shade val="50000"/>
                </a:prstClr>
              </a:solidFill>
              <a:latin typeface="Times New Roman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384550" y="6080988"/>
            <a:ext cx="3136900" cy="34602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>
                  <a:shade val="50000"/>
                </a:prstClr>
              </a:solidFill>
              <a:latin typeface="Times New Roman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585200" y="6080988"/>
            <a:ext cx="825500" cy="34602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2C81CD-D57F-4520-B72D-A082606E5182}" type="slidenum">
              <a:rPr lang="ru-RU" smtClean="0">
                <a:solidFill>
                  <a:prstClr val="white">
                    <a:shade val="50000"/>
                  </a:prstClr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73576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" descr="C:\Users\User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14" y="11398"/>
            <a:ext cx="920786" cy="106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920552" y="1737444"/>
            <a:ext cx="8549777" cy="252028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700" b="1" dirty="0" smtClean="0">
                <a:solidFill>
                  <a:srgbClr val="8A0000"/>
                </a:solidFill>
              </a:rPr>
              <a:t>О некоторых вопросах организации </a:t>
            </a:r>
            <a:br>
              <a:rPr lang="ru-RU" sz="2700" b="1" dirty="0" smtClean="0">
                <a:solidFill>
                  <a:srgbClr val="8A0000"/>
                </a:solidFill>
              </a:rPr>
            </a:br>
            <a:r>
              <a:rPr lang="ru-RU" sz="2700" b="1" dirty="0" smtClean="0">
                <a:solidFill>
                  <a:srgbClr val="8A0000"/>
                </a:solidFill>
              </a:rPr>
              <a:t>пассажирских пригородных </a:t>
            </a:r>
            <a:br>
              <a:rPr lang="ru-RU" sz="2700" b="1" dirty="0" smtClean="0">
                <a:solidFill>
                  <a:srgbClr val="8A0000"/>
                </a:solidFill>
              </a:rPr>
            </a:br>
            <a:r>
              <a:rPr lang="ru-RU" sz="2700" b="1" dirty="0" smtClean="0">
                <a:solidFill>
                  <a:srgbClr val="8A0000"/>
                </a:solidFill>
              </a:rPr>
              <a:t>железнодорожных перевозок </a:t>
            </a:r>
            <a:br>
              <a:rPr lang="ru-RU" sz="2700" b="1" dirty="0" smtClean="0">
                <a:solidFill>
                  <a:srgbClr val="8A0000"/>
                </a:solidFill>
              </a:rPr>
            </a:br>
            <a:r>
              <a:rPr lang="ru-RU" sz="2700" b="1" dirty="0" smtClean="0">
                <a:solidFill>
                  <a:srgbClr val="8A0000"/>
                </a:solidFill>
              </a:rPr>
              <a:t>в городе Москве</a:t>
            </a:r>
            <a:endParaRPr lang="ru-RU" sz="2700" dirty="0" smtClean="0">
              <a:solidFill>
                <a:srgbClr val="8A0000"/>
              </a:solidFill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4536281" y="1053576"/>
            <a:ext cx="429046" cy="8787"/>
          </a:xfrm>
          <a:prstGeom prst="straightConnector1">
            <a:avLst/>
          </a:prstGeom>
          <a:ln>
            <a:noFill/>
            <a:tailEnd type="arrow" w="med" len="med"/>
          </a:ln>
          <a:effectLst>
            <a:glow rad="25400">
              <a:srgbClr val="FF0000">
                <a:alpha val="24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reflection blurRad="1181100" stA="45000" endPos="65000" dist="673100" dir="5400000" sy="-100000" algn="bl" rotWithShape="0"/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0" y="0"/>
            <a:ext cx="9037562" cy="332656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24000">
                <a:srgbClr val="C00000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5" descr="D:\RADUGA_DESIGN\Sohi_economy_forum\logo_Pravitelstvo_MS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70071" cy="10304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37" name="Picture 3" descr="C:\Users\User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14" y="0"/>
            <a:ext cx="920786" cy="106388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D:\RADUGA_DESIGN\Sohi_economy_forum\logo_Pravitelstvo_MS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1171" y="35046"/>
            <a:ext cx="388629" cy="4602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9037562" y="452804"/>
            <a:ext cx="888385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 Э К </a:t>
            </a:r>
          </a:p>
          <a:p>
            <a:pPr algn="ctr"/>
            <a:r>
              <a:rPr lang="ru-RU" sz="1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 о с к в ы</a:t>
            </a:r>
            <a:endParaRPr lang="ru-RU" sz="1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376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1CD-D57F-4520-B72D-A082606E5182}" type="slidenum">
              <a:rPr lang="ru-RU" smtClean="0">
                <a:solidFill>
                  <a:srgbClr val="CC0000"/>
                </a:solidFill>
              </a:rPr>
              <a:pPr/>
              <a:t>10</a:t>
            </a:fld>
            <a:endParaRPr lang="ru-RU">
              <a:solidFill>
                <a:srgbClr val="CC0000"/>
              </a:solidFill>
            </a:endParaRPr>
          </a:p>
        </p:txBody>
      </p:sp>
      <p:pic>
        <p:nvPicPr>
          <p:cNvPr id="8" name="Picture 3" descr="C:\Users\User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14" y="11398"/>
            <a:ext cx="920786" cy="106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4536281" y="1053576"/>
            <a:ext cx="429046" cy="8787"/>
          </a:xfrm>
          <a:prstGeom prst="straightConnector1">
            <a:avLst/>
          </a:prstGeom>
          <a:ln>
            <a:noFill/>
            <a:tailEnd type="arrow" w="med" len="med"/>
          </a:ln>
          <a:effectLst>
            <a:glow rad="25400">
              <a:srgbClr val="FF0000">
                <a:alpha val="24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reflection blurRad="1181100" stA="45000" endPos="65000" dist="673100" dir="5400000" sy="-100000" algn="bl" rotWithShape="0"/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0"/>
            <a:ext cx="9037562" cy="332656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24000">
                <a:srgbClr val="C00000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5" descr="D:\RADUGA_DESIGN\Sohi_economy_forum\logo_Pravitelstvo_MS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70071" cy="10304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3" name="Picture 3" descr="C:\Users\User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14" y="0"/>
            <a:ext cx="920786" cy="106388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ADUGA_DESIGN\Sohi_economy_forum\logo_Pravitelstvo_MS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1171" y="35046"/>
            <a:ext cx="388629" cy="4602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9037562" y="452804"/>
            <a:ext cx="888385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 Э К </a:t>
            </a:r>
          </a:p>
          <a:p>
            <a:pPr algn="ctr"/>
            <a:r>
              <a:rPr lang="ru-RU" sz="1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 о с к в ы</a:t>
            </a:r>
            <a:endParaRPr lang="ru-RU" sz="1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4887" y="33265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ПРЕДЛОЖЕНИЯ ПО СИСТЕМЕ ОРГАНИЗАЦИИ И СУБСИДИРОВАНИЯ ПРИГОРОДНЫХ ПЕРЕВОЗОК</a:t>
            </a:r>
            <a:endParaRPr lang="ru-RU" b="1" dirty="0">
              <a:solidFill>
                <a:srgbClr val="8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632521" y="2851525"/>
            <a:ext cx="2520278" cy="1692771"/>
          </a:xfrm>
          <a:prstGeom prst="homePlate">
            <a:avLst/>
          </a:prstGeom>
          <a:gradFill>
            <a:gsLst>
              <a:gs pos="0">
                <a:srgbClr val="C00000"/>
              </a:gs>
              <a:gs pos="100000">
                <a:schemeClr val="accent1">
                  <a:lumMod val="40000"/>
                  <a:lumOff val="60000"/>
                </a:schemeClr>
              </a:gs>
              <a:gs pos="64000">
                <a:srgbClr val="C0000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scene3d>
            <a:camera prst="perspectiveHeroicExtremeRightFacing"/>
            <a:lightRig rig="threePt" dir="t">
              <a:rot lat="0" lon="0" rev="18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>
            <a:spAutoFit/>
          </a:bodyPr>
          <a:lstStyle/>
          <a:p>
            <a:pPr algn="ctr"/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Задачи и механизмы  регионального уровня</a:t>
            </a:r>
          </a:p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645587" y="2713025"/>
            <a:ext cx="6939880" cy="2840844"/>
          </a:xfrm>
          <a:prstGeom prst="roundRect">
            <a:avLst/>
          </a:prstGeom>
          <a:gradFill>
            <a:gsLst>
              <a:gs pos="0">
                <a:srgbClr val="8A0000"/>
              </a:gs>
              <a:gs pos="95417">
                <a:schemeClr val="tx1"/>
              </a:gs>
              <a:gs pos="44000">
                <a:schemeClr val="accent1">
                  <a:lumMod val="20000"/>
                  <a:lumOff val="80000"/>
                </a:schemeClr>
              </a:gs>
              <a:gs pos="26000">
                <a:srgbClr val="C00000"/>
              </a:gs>
              <a:gs pos="43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rgbClr val="FF5050"/>
            </a:solidFill>
          </a:ln>
          <a:scene3d>
            <a:camera prst="perspectiveHeroicExtremeLeftFacing"/>
            <a:lightRig rig="threePt" dir="t"/>
          </a:scene3d>
          <a:sp3d>
            <a:bevelT w="114300" h="114300"/>
            <a:bevelB w="1143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Оптимизация тарифной политики (система зонирования,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уход от плоской шкалы тарификации, развитие услуг повышенной комфортности)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;</a:t>
            </a:r>
            <a:endPara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Поэтапное замещение подвижного состава ОАО «РЖД» </a:t>
            </a:r>
            <a:r>
              <a:rPr lang="ru-RU" sz="1600" b="1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собственным </a:t>
            </a:r>
            <a:r>
              <a:rPr lang="ru-RU" sz="1600" b="1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подвижным составом ППК</a:t>
            </a:r>
            <a:r>
              <a:rPr lang="en-US" sz="1600" b="1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;</a:t>
            </a:r>
            <a:r>
              <a:rPr lang="ru-RU" sz="1600" b="1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Замещение элементов услуг инфраструктуры ОАО «РЖД» услугами ППК (пригородные пассажирские платформы, кассовые залы, устройства </a:t>
            </a:r>
            <a:r>
              <a:rPr lang="ru-RU" sz="1600" b="1" dirty="0" err="1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валидации</a:t>
            </a:r>
            <a:r>
              <a:rPr lang="ru-RU" sz="1600" b="1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en-US" sz="1600" b="1" dirty="0" smtClean="0">
              <a:solidFill>
                <a:srgbClr val="8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99883" y="1075279"/>
            <a:ext cx="8231288" cy="1486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До 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возложения на субъекты Российской Федерации полной ответственности за </a:t>
            </a:r>
            <a:r>
              <a:rPr lang="ru-RU" sz="1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регулирование, финансирование и </a:t>
            </a:r>
            <a:r>
              <a:rPr lang="ru-RU" sz="1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функционирование пригородного пассажирского комплекса необходимо обеспечить влияние региона на данную сферу. </a:t>
            </a:r>
          </a:p>
          <a:p>
            <a:pPr marL="285750" indent="-285750" algn="just"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Эта 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комплексная задача требует реализации паритетной регуляторной политики на федеральном и региональном уровне</a:t>
            </a:r>
            <a:r>
              <a:rPr lang="ru-RU" sz="1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.</a:t>
            </a:r>
            <a:endParaRPr lang="ru-RU" sz="16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51634" y="1075279"/>
            <a:ext cx="8530120" cy="1486665"/>
          </a:xfrm>
          <a:prstGeom prst="roundRect">
            <a:avLst/>
          </a:prstGeom>
          <a:noFill/>
          <a:ln w="88900" cmpd="sng">
            <a:solidFill>
              <a:srgbClr val="C00000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43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1CD-D57F-4520-B72D-A082606E5182}" type="slidenum">
              <a:rPr lang="ru-RU" smtClean="0">
                <a:solidFill>
                  <a:srgbClr val="CC0000"/>
                </a:solidFill>
              </a:rPr>
              <a:pPr/>
              <a:t>11</a:t>
            </a:fld>
            <a:endParaRPr lang="ru-RU">
              <a:solidFill>
                <a:srgbClr val="CC0000"/>
              </a:solidFill>
            </a:endParaRPr>
          </a:p>
        </p:txBody>
      </p:sp>
      <p:pic>
        <p:nvPicPr>
          <p:cNvPr id="8" name="Picture 3" descr="C:\Users\User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14" y="11398"/>
            <a:ext cx="920786" cy="106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037562" cy="332656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24000">
                <a:srgbClr val="C00000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5" descr="D:\RADUGA_DESIGN\Sohi_economy_forum\logo_Pravitelstvo_MS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70071" cy="10304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3" name="Picture 3" descr="C:\Users\User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14" y="0"/>
            <a:ext cx="920786" cy="106388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ADUGA_DESIGN\Sohi_economy_forum\logo_Pravitelstvo_MS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1171" y="35046"/>
            <a:ext cx="388629" cy="4602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9037562" y="452804"/>
            <a:ext cx="888385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 Э К </a:t>
            </a:r>
          </a:p>
          <a:p>
            <a:pPr algn="ctr"/>
            <a:r>
              <a:rPr lang="ru-RU" sz="1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 о с к в ы</a:t>
            </a:r>
            <a:endParaRPr lang="ru-RU" sz="1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4887" y="33265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</a:t>
            </a:r>
            <a:r>
              <a:rPr lang="ru-RU" b="1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СОВЕРШЕНСТВОВАНИЯ ТАРИФНОЙ ПОЛИТИКИ В СФЕРЕ </a:t>
            </a:r>
            <a:r>
              <a:rPr lang="ru-RU" b="1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ПРИГОРОДНЫХ ПЕРЕВОЗОК</a:t>
            </a:r>
            <a:endParaRPr lang="ru-RU" b="1" dirty="0">
              <a:solidFill>
                <a:srgbClr val="8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6500" y="1366733"/>
            <a:ext cx="8934506" cy="89587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h="114300"/>
            <a:bevelB w="1143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Clr>
                <a:srgbClr val="C00000"/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sz="15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Разработка </a:t>
            </a:r>
            <a:r>
              <a:rPr lang="en-US" sz="15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KPI</a:t>
            </a:r>
            <a:r>
              <a:rPr lang="ru-RU" sz="15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реализации </a:t>
            </a:r>
            <a:r>
              <a:rPr lang="ru-RU" sz="1500" b="1" dirty="0">
                <a:solidFill>
                  <a:srgbClr val="C00000"/>
                </a:solidFill>
                <a:latin typeface="Calibri" panose="020F0502020204030204" pitchFamily="34" charset="0"/>
              </a:rPr>
              <a:t>тарифной </a:t>
            </a:r>
            <a:r>
              <a:rPr lang="ru-RU" sz="15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политики, отражающих </a:t>
            </a:r>
            <a:r>
              <a:rPr lang="ru-RU" sz="1500" b="1" dirty="0">
                <a:solidFill>
                  <a:srgbClr val="C00000"/>
                </a:solidFill>
                <a:latin typeface="Calibri" panose="020F0502020204030204" pitchFamily="34" charset="0"/>
              </a:rPr>
              <a:t>ее макроэкономические аспекты - влияние на динамику подвижности населения, соответствие тарифов платежеспособному спросу, обеспечение транспортной доступности, инвестиционная активность в регулируемой сфере и пр</a:t>
            </a:r>
            <a:r>
              <a:rPr lang="ru-RU" sz="15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.</a:t>
            </a:r>
            <a:r>
              <a:rPr lang="en-US" sz="15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:</a:t>
            </a:r>
            <a:endParaRPr lang="ru-RU" sz="15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just">
              <a:buClr>
                <a:srgbClr val="C00000"/>
              </a:buClr>
              <a:buSzPct val="110000"/>
            </a:pPr>
            <a:r>
              <a:rPr lang="ru-RU" sz="15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ru-RU" sz="15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     </a:t>
            </a:r>
            <a:endParaRPr lang="en-US" sz="15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97037" y="2400798"/>
            <a:ext cx="1497360" cy="1483331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kern="0" dirty="0" smtClean="0">
                <a:solidFill>
                  <a:srgbClr val="C00000"/>
                </a:solidFill>
                <a:latin typeface="Calibri"/>
              </a:rPr>
              <a:t>Отношение </a:t>
            </a:r>
            <a:r>
              <a:rPr lang="ru-RU" sz="1000" b="1" kern="0" dirty="0">
                <a:solidFill>
                  <a:srgbClr val="C00000"/>
                </a:solidFill>
                <a:latin typeface="Calibri"/>
              </a:rPr>
              <a:t>доходной ставки на перевозки за </a:t>
            </a:r>
            <a:r>
              <a:rPr lang="ru-RU" sz="1000" b="1" kern="0" dirty="0" smtClean="0">
                <a:solidFill>
                  <a:srgbClr val="C00000"/>
                </a:solidFill>
                <a:latin typeface="Calibri"/>
              </a:rPr>
              <a:t>пасс-км к </a:t>
            </a:r>
            <a:r>
              <a:rPr lang="ru-RU" sz="1000" b="1" kern="0" dirty="0">
                <a:solidFill>
                  <a:srgbClr val="C00000"/>
                </a:solidFill>
                <a:latin typeface="Calibri"/>
              </a:rPr>
              <a:t>среднедушевому доходу населения в Москве по сравнению с крупнейшими городами </a:t>
            </a:r>
            <a:r>
              <a:rPr lang="ru-RU" sz="1000" b="1" kern="0" dirty="0" smtClean="0">
                <a:solidFill>
                  <a:srgbClr val="C00000"/>
                </a:solidFill>
                <a:latin typeface="Calibri"/>
              </a:rPr>
              <a:t>(≥1 </a:t>
            </a:r>
            <a:r>
              <a:rPr lang="ru-RU" sz="1000" b="1" kern="0" dirty="0">
                <a:solidFill>
                  <a:srgbClr val="C00000"/>
                </a:solidFill>
                <a:latin typeface="Calibri"/>
              </a:rPr>
              <a:t>млн. чел.) </a:t>
            </a:r>
            <a:r>
              <a:rPr lang="ru-RU" sz="1000" b="1" kern="0" dirty="0" smtClean="0">
                <a:solidFill>
                  <a:srgbClr val="C00000"/>
                </a:solidFill>
                <a:latin typeface="Calibri"/>
              </a:rPr>
              <a:t>России  </a:t>
            </a:r>
            <a:r>
              <a:rPr lang="ru-RU" sz="1000" b="1" kern="0" dirty="0">
                <a:solidFill>
                  <a:srgbClr val="C00000"/>
                </a:solidFill>
                <a:latin typeface="Calibri"/>
              </a:rPr>
              <a:t>и мира</a:t>
            </a:r>
            <a:endParaRPr kumimoji="0" lang="ru-RU" sz="1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749339" y="2385516"/>
            <a:ext cx="1497600" cy="1483166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kern="0" dirty="0" smtClean="0">
                <a:solidFill>
                  <a:srgbClr val="C00000"/>
                </a:solidFill>
                <a:latin typeface="Calibri"/>
              </a:rPr>
              <a:t>Отношение </a:t>
            </a:r>
            <a:r>
              <a:rPr lang="ru-RU" sz="1000" b="1" kern="0" dirty="0">
                <a:solidFill>
                  <a:srgbClr val="C00000"/>
                </a:solidFill>
                <a:latin typeface="Calibri"/>
              </a:rPr>
              <a:t>стоимости «медианной» поездки к реальным располагаемым доходам населения в Москве по сравнению с крупнейшими городами России и мира</a:t>
            </a:r>
            <a:endParaRPr kumimoji="0" lang="ru-RU" sz="1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01881" y="2385516"/>
            <a:ext cx="1497600" cy="1483166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kern="0" dirty="0" smtClean="0">
                <a:solidFill>
                  <a:srgbClr val="C00000"/>
                </a:solidFill>
                <a:latin typeface="Calibri"/>
              </a:rPr>
              <a:t>Отношение </a:t>
            </a:r>
            <a:r>
              <a:rPr lang="ru-RU" sz="1000" b="1" kern="0" dirty="0">
                <a:solidFill>
                  <a:srgbClr val="C00000"/>
                </a:solidFill>
                <a:latin typeface="Calibri"/>
              </a:rPr>
              <a:t>доходной ставки на перевозки за </a:t>
            </a:r>
            <a:r>
              <a:rPr lang="ru-RU" sz="1000" b="1" kern="0" dirty="0" smtClean="0">
                <a:solidFill>
                  <a:srgbClr val="C00000"/>
                </a:solidFill>
                <a:latin typeface="Calibri"/>
              </a:rPr>
              <a:t>пасс-км к </a:t>
            </a:r>
            <a:r>
              <a:rPr lang="ru-RU" sz="1000" b="1" kern="0" dirty="0">
                <a:solidFill>
                  <a:srgbClr val="C00000"/>
                </a:solidFill>
                <a:latin typeface="Calibri"/>
              </a:rPr>
              <a:t>стоимости потребительской корзины</a:t>
            </a:r>
            <a:endParaRPr kumimoji="0" lang="ru-RU" sz="1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54423" y="2385516"/>
            <a:ext cx="1497600" cy="1483166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kern="0" dirty="0" smtClean="0">
                <a:solidFill>
                  <a:srgbClr val="C00000"/>
                </a:solidFill>
                <a:latin typeface="Calibri"/>
              </a:rPr>
              <a:t>Динамика </a:t>
            </a:r>
            <a:r>
              <a:rPr lang="ru-RU" sz="1000" b="1" kern="0" dirty="0">
                <a:solidFill>
                  <a:srgbClr val="C00000"/>
                </a:solidFill>
                <a:latin typeface="Calibri"/>
              </a:rPr>
              <a:t>подвижности населения при использовании различных видов транспорта в регионе и в целом по стране</a:t>
            </a:r>
            <a:endParaRPr kumimoji="0" lang="ru-RU" sz="1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706964" y="2385516"/>
            <a:ext cx="1497600" cy="1483166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kern="0" dirty="0" smtClean="0">
                <a:solidFill>
                  <a:srgbClr val="C00000"/>
                </a:solidFill>
                <a:latin typeface="Calibri"/>
              </a:rPr>
              <a:t>Динамика </a:t>
            </a:r>
            <a:r>
              <a:rPr lang="ru-RU" sz="1000" b="1" kern="0" dirty="0">
                <a:solidFill>
                  <a:srgbClr val="C00000"/>
                </a:solidFill>
                <a:latin typeface="Calibri"/>
              </a:rPr>
              <a:t>индекса доходной ставки в сфере услуг повышенной комфортности и динамика индекса инвестиционной активности в регулируемой сфере</a:t>
            </a:r>
            <a:endParaRPr kumimoji="0" lang="ru-RU" sz="1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26500" y="4279442"/>
            <a:ext cx="8934506" cy="64807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h="114300"/>
            <a:bevelB w="1143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Clr>
                <a:srgbClr val="C00000"/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sz="15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Учет опции </a:t>
            </a:r>
            <a:r>
              <a:rPr lang="ru-RU" sz="1500" b="1" dirty="0">
                <a:solidFill>
                  <a:srgbClr val="C00000"/>
                </a:solidFill>
                <a:latin typeface="Calibri" panose="020F0502020204030204" pitchFamily="34" charset="0"/>
              </a:rPr>
              <a:t>методологии оценки платежеспособного спроса на </a:t>
            </a:r>
            <a:r>
              <a:rPr lang="ru-RU" sz="15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перевозки при </a:t>
            </a:r>
            <a:r>
              <a:rPr lang="ru-RU" sz="1500" b="1" dirty="0">
                <a:solidFill>
                  <a:srgbClr val="C00000"/>
                </a:solidFill>
                <a:latin typeface="Calibri" panose="020F0502020204030204" pitchFamily="34" charset="0"/>
              </a:rPr>
              <a:t>разработке новых (совершенствовании существующих) нормативно-методологических </a:t>
            </a:r>
            <a:r>
              <a:rPr lang="ru-RU" sz="15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документов. В </a:t>
            </a:r>
            <a:r>
              <a:rPr lang="ru-RU" sz="1500" b="1" dirty="0">
                <a:solidFill>
                  <a:srgbClr val="C00000"/>
                </a:solidFill>
                <a:latin typeface="Calibri" panose="020F0502020204030204" pitchFamily="34" charset="0"/>
              </a:rPr>
              <a:t>планово-убыточных сегментах деятельности данная опция должна быть основной в методике установлении тарифов.</a:t>
            </a:r>
            <a:endParaRPr lang="en-US" sz="15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26500" y="5079373"/>
            <a:ext cx="8934506" cy="64807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h="114300"/>
            <a:bevelB w="1143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Clr>
                <a:srgbClr val="C00000"/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sz="15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Развитие </a:t>
            </a:r>
            <a:r>
              <a:rPr lang="ru-RU" sz="1500" b="1" dirty="0">
                <a:solidFill>
                  <a:srgbClr val="C00000"/>
                </a:solidFill>
                <a:latin typeface="Calibri" panose="020F0502020204030204" pitchFamily="34" charset="0"/>
              </a:rPr>
              <a:t>конкуренции на отдельных, локализуемых сегментах рынка перевозок по модели конкуренции «за маршрут». </a:t>
            </a:r>
            <a:endParaRPr lang="en-US" sz="15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39972" y="5083214"/>
            <a:ext cx="8934506" cy="64807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h="114300"/>
            <a:bevelB w="1143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C00000"/>
              </a:buClr>
              <a:buSzPct val="110000"/>
            </a:pPr>
            <a:endParaRPr lang="en-US" sz="15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1152" y="1428566"/>
            <a:ext cx="2910019" cy="2031325"/>
          </a:xfrm>
          <a:prstGeom prst="rect">
            <a:avLst/>
          </a:prstGeom>
          <a:solidFill>
            <a:srgbClr val="8A0000">
              <a:alpha val="10000"/>
            </a:srgbClr>
          </a:solidFill>
          <a:ln>
            <a:solidFill>
              <a:schemeClr val="tx1"/>
            </a:solidFill>
            <a:round/>
          </a:ln>
          <a:effectLst>
            <a:glow rad="101600">
              <a:srgbClr val="8A0000">
                <a:alpha val="14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8A0000"/>
                </a:solidFill>
              </a:rPr>
              <a:t>Регулируемый сегмент</a:t>
            </a:r>
          </a:p>
          <a:p>
            <a:pPr algn="ctr"/>
            <a:endParaRPr lang="ru-RU" dirty="0">
              <a:solidFill>
                <a:srgbClr val="8A0000"/>
              </a:solidFill>
            </a:endParaRPr>
          </a:p>
          <a:p>
            <a:pPr algn="ctr"/>
            <a:endParaRPr lang="ru-RU" dirty="0" smtClean="0">
              <a:solidFill>
                <a:srgbClr val="8A0000"/>
              </a:solidFill>
            </a:endParaRPr>
          </a:p>
          <a:p>
            <a:pPr algn="ctr"/>
            <a:endParaRPr lang="ru-RU" dirty="0">
              <a:solidFill>
                <a:srgbClr val="8A0000"/>
              </a:solidFill>
            </a:endParaRPr>
          </a:p>
          <a:p>
            <a:pPr algn="ctr"/>
            <a:endParaRPr lang="ru-RU" dirty="0" smtClean="0">
              <a:solidFill>
                <a:srgbClr val="8A0000"/>
              </a:solidFill>
            </a:endParaRPr>
          </a:p>
          <a:p>
            <a:pPr algn="ctr"/>
            <a:endParaRPr lang="ru-RU" dirty="0">
              <a:solidFill>
                <a:srgbClr val="8A0000"/>
              </a:solidFill>
            </a:endParaRPr>
          </a:p>
          <a:p>
            <a:pPr algn="ctr"/>
            <a:endParaRPr lang="ru-RU" dirty="0">
              <a:solidFill>
                <a:srgbClr val="8A0000"/>
              </a:solidFill>
            </a:endParaRPr>
          </a:p>
        </p:txBody>
      </p:sp>
      <p:pic>
        <p:nvPicPr>
          <p:cNvPr id="31" name="Picture 3" descr="C:\Users\User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14" y="11398"/>
            <a:ext cx="920786" cy="106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 стрелкой 32"/>
          <p:cNvCxnSpPr/>
          <p:nvPr/>
        </p:nvCxnSpPr>
        <p:spPr>
          <a:xfrm>
            <a:off x="4536281" y="1053576"/>
            <a:ext cx="429046" cy="8787"/>
          </a:xfrm>
          <a:prstGeom prst="straightConnector1">
            <a:avLst/>
          </a:prstGeom>
          <a:ln>
            <a:noFill/>
            <a:tailEnd type="arrow" w="med" len="med"/>
          </a:ln>
          <a:effectLst>
            <a:glow rad="25400">
              <a:srgbClr val="FF0000">
                <a:alpha val="24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reflection blurRad="1181100" stA="45000" endPos="65000" dist="673100" dir="5400000" sy="-100000" algn="bl" rotWithShape="0"/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0" y="0"/>
            <a:ext cx="9037562" cy="332656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24000">
                <a:srgbClr val="C00000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5" descr="D:\RADUGA_DESIGN\Sohi_economy_forum\logo_Pravitelstvo_MS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70071" cy="10304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37" name="Picture 3" descr="C:\Users\User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14" y="0"/>
            <a:ext cx="920786" cy="106388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D:\RADUGA_DESIGN\Sohi_economy_forum\logo_Pravitelstvo_MS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1171" y="35046"/>
            <a:ext cx="388629" cy="4602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9037562" y="452804"/>
            <a:ext cx="888385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 Э К </a:t>
            </a:r>
          </a:p>
          <a:p>
            <a:pPr algn="ctr"/>
            <a:r>
              <a:rPr lang="ru-RU" sz="1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 о с к в ы</a:t>
            </a:r>
            <a:endParaRPr lang="ru-RU" sz="1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219075" y="6408738"/>
            <a:ext cx="1343025" cy="247650"/>
          </a:xfrm>
        </p:spPr>
        <p:txBody>
          <a:bodyPr/>
          <a:lstStyle/>
          <a:p>
            <a:r>
              <a:rPr lang="de-DE" smtClean="0">
                <a:solidFill>
                  <a:srgbClr val="8A0000"/>
                </a:solidFill>
              </a:rPr>
              <a:t>Page </a:t>
            </a:r>
            <a:r>
              <a:rPr lang="de-DE" smtClean="0">
                <a:solidFill>
                  <a:srgbClr val="8A0000"/>
                </a:solidFill>
                <a:sym typeface="Wingdings" pitchFamily="-65" charset="2"/>
              </a:rPr>
              <a:t></a:t>
            </a:r>
            <a:r>
              <a:rPr lang="de-DE" smtClean="0">
                <a:solidFill>
                  <a:srgbClr val="8A0000"/>
                </a:solidFill>
              </a:rPr>
              <a:t> </a:t>
            </a:r>
            <a:fld id="{D8B6CA00-7ADE-4E15-B2C7-F94EBB5DC71F}" type="slidenum">
              <a:rPr lang="de-DE" smtClean="0">
                <a:solidFill>
                  <a:srgbClr val="8A0000"/>
                </a:solidFill>
              </a:rPr>
              <a:pPr/>
              <a:t>2</a:t>
            </a:fld>
            <a:endParaRPr lang="de-DE">
              <a:solidFill>
                <a:srgbClr val="8A0000"/>
              </a:solidFill>
            </a:endParaRPr>
          </a:p>
        </p:txBody>
      </p:sp>
      <p:pic>
        <p:nvPicPr>
          <p:cNvPr id="11" name="Рисунок 10" descr="karta-moskvi-21.jpg"/>
          <p:cNvPicPr>
            <a:picLocks noChangeAspect="1"/>
          </p:cNvPicPr>
          <p:nvPr/>
        </p:nvPicPr>
        <p:blipFill>
          <a:blip r:embed="rId4" cstate="print">
            <a:lum bright="30000"/>
          </a:blip>
          <a:srcRect l="11237" r="10759" b="-164"/>
          <a:stretch>
            <a:fillRect/>
          </a:stretch>
        </p:blipFill>
        <p:spPr>
          <a:xfrm>
            <a:off x="342528" y="1298808"/>
            <a:ext cx="5645675" cy="4821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Прямая со стрелкой 11"/>
          <p:cNvCxnSpPr/>
          <p:nvPr/>
        </p:nvCxnSpPr>
        <p:spPr bwMode="auto">
          <a:xfrm flipV="1">
            <a:off x="3207834" y="1973765"/>
            <a:ext cx="973873" cy="13567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 bwMode="auto">
          <a:xfrm flipH="1" flipV="1">
            <a:off x="468351" y="2776654"/>
            <a:ext cx="2624254" cy="66164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 bwMode="auto">
          <a:xfrm flipH="1">
            <a:off x="2932771" y="3560957"/>
            <a:ext cx="226741" cy="209271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 bwMode="auto">
          <a:xfrm>
            <a:off x="3200399" y="3512634"/>
            <a:ext cx="691377" cy="273204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 bwMode="auto">
          <a:xfrm flipV="1">
            <a:off x="3256156" y="3245005"/>
            <a:ext cx="2877015" cy="2230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15009" y="1765379"/>
            <a:ext cx="2587083" cy="830997"/>
          </a:xfrm>
          <a:prstGeom prst="rect">
            <a:avLst/>
          </a:prstGeom>
          <a:gradFill>
            <a:gsLst>
              <a:gs pos="9000">
                <a:schemeClr val="accent6">
                  <a:tint val="9000"/>
                </a:schemeClr>
              </a:gs>
              <a:gs pos="49000">
                <a:srgbClr val="8A0000"/>
              </a:gs>
            </a:gsLst>
            <a:path path="circle">
              <a:fillToRect l="-15000" t="-15000" r="115000" b="115000"/>
            </a:path>
          </a:gradFill>
          <a:ln w="31750">
            <a:solidFill>
              <a:srgbClr val="8A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ОАО «Центральная пригородная пассажирская компания»</a:t>
            </a:r>
            <a:endParaRPr lang="ru-RU" sz="1600" b="1" dirty="0"/>
          </a:p>
        </p:txBody>
      </p:sp>
      <p:cxnSp>
        <p:nvCxnSpPr>
          <p:cNvPr id="18" name="Прямая со стрелкой 17"/>
          <p:cNvCxnSpPr/>
          <p:nvPr/>
        </p:nvCxnSpPr>
        <p:spPr bwMode="auto">
          <a:xfrm flipH="1">
            <a:off x="2698596" y="3512634"/>
            <a:ext cx="367989" cy="223025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15009" y="2718441"/>
            <a:ext cx="2587083" cy="584775"/>
          </a:xfrm>
          <a:prstGeom prst="rect">
            <a:avLst/>
          </a:prstGeom>
          <a:gradFill>
            <a:gsLst>
              <a:gs pos="20000">
                <a:srgbClr val="FF0000"/>
              </a:gs>
              <a:gs pos="86000">
                <a:srgbClr val="C00000"/>
              </a:gs>
            </a:gsLst>
            <a:path path="circle">
              <a:fillToRect l="-15000" t="-15000" r="115000" b="115000"/>
            </a:path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ОАО «Московско-Тверская ППК»</a:t>
            </a:r>
            <a:endParaRPr lang="ru-RU" sz="1600" b="1" dirty="0"/>
          </a:p>
        </p:txBody>
      </p:sp>
      <p:pic>
        <p:nvPicPr>
          <p:cNvPr id="20" name="Picture 4" descr="http://www.psylive.ru/userfiles/19763/images/%F1%E0%EC%EE%EB%E5%F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56697" y="4226312"/>
            <a:ext cx="503269" cy="278782"/>
          </a:xfrm>
          <a:prstGeom prst="rect">
            <a:avLst/>
          </a:prstGeom>
          <a:noFill/>
        </p:spPr>
      </p:pic>
      <p:pic>
        <p:nvPicPr>
          <p:cNvPr id="21" name="Picture 4" descr="http://www.psylive.ru/userfiles/19763/images/%F1%E0%EC%EE%EB%E5%F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03324" y="3720788"/>
            <a:ext cx="598469" cy="331517"/>
          </a:xfrm>
          <a:prstGeom prst="rect">
            <a:avLst/>
          </a:prstGeom>
          <a:noFill/>
        </p:spPr>
      </p:pic>
      <p:pic>
        <p:nvPicPr>
          <p:cNvPr id="22" name="Picture 4" descr="http://www.psylive.ru/userfiles/19763/images/%F1%E0%EC%EE%EB%E5%F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67956" y="2791519"/>
            <a:ext cx="598469" cy="331517"/>
          </a:xfrm>
          <a:prstGeom prst="rect">
            <a:avLst/>
          </a:prstGeom>
          <a:noFill/>
        </p:spPr>
      </p:pic>
      <p:cxnSp>
        <p:nvCxnSpPr>
          <p:cNvPr id="23" name="Прямая со стрелкой 22"/>
          <p:cNvCxnSpPr/>
          <p:nvPr/>
        </p:nvCxnSpPr>
        <p:spPr bwMode="auto">
          <a:xfrm flipH="1" flipV="1">
            <a:off x="2943922" y="3010829"/>
            <a:ext cx="178419" cy="379142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 bwMode="auto">
          <a:xfrm>
            <a:off x="3218989" y="3497768"/>
            <a:ext cx="382855" cy="661637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 bwMode="auto">
          <a:xfrm flipH="1">
            <a:off x="1438507" y="3612995"/>
            <a:ext cx="1650381" cy="136044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 bwMode="auto">
          <a:xfrm>
            <a:off x="3245005" y="3479181"/>
            <a:ext cx="2174488" cy="201837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 bwMode="auto">
          <a:xfrm flipH="1" flipV="1">
            <a:off x="1672684" y="1784195"/>
            <a:ext cx="1423641" cy="162436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 bwMode="auto">
          <a:xfrm flipH="1" flipV="1">
            <a:off x="2999678" y="1237785"/>
            <a:ext cx="144967" cy="210758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 bwMode="auto">
          <a:xfrm flipH="1">
            <a:off x="412595" y="3468029"/>
            <a:ext cx="2676291" cy="44604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515009" y="3624146"/>
            <a:ext cx="2587083" cy="338554"/>
          </a:xfrm>
          <a:prstGeom prst="rect">
            <a:avLst/>
          </a:prstGeom>
          <a:gradFill>
            <a:gsLst>
              <a:gs pos="21000">
                <a:srgbClr val="00B050"/>
              </a:gs>
              <a:gs pos="75000">
                <a:schemeClr val="accent2">
                  <a:lumMod val="75000"/>
                </a:schemeClr>
              </a:gs>
            </a:gsLst>
            <a:path path="circle">
              <a:fillToRect l="-15000" t="-15000" r="115000" b="115000"/>
            </a:path>
          </a:gradFill>
          <a:ln w="317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ООО «</a:t>
            </a:r>
            <a:r>
              <a:rPr lang="ru-RU" sz="1600" b="1" dirty="0" err="1" smtClean="0"/>
              <a:t>Аэроэкспресс</a:t>
            </a:r>
            <a:r>
              <a:rPr lang="ru-RU" sz="1600" b="1" dirty="0" smtClean="0"/>
              <a:t>»</a:t>
            </a:r>
            <a:endParaRPr lang="ru-RU" sz="1600" b="1" dirty="0"/>
          </a:p>
        </p:txBody>
      </p:sp>
      <p:cxnSp>
        <p:nvCxnSpPr>
          <p:cNvPr id="36" name="Прямая со стрелкой 35"/>
          <p:cNvCxnSpPr/>
          <p:nvPr/>
        </p:nvCxnSpPr>
        <p:spPr bwMode="auto">
          <a:xfrm flipH="1" flipV="1">
            <a:off x="3166946" y="2832410"/>
            <a:ext cx="22304" cy="490654"/>
          </a:xfrm>
          <a:prstGeom prst="straightConnector1">
            <a:avLst/>
          </a:prstGeom>
          <a:ln>
            <a:solidFill>
              <a:srgbClr val="7030A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 bwMode="auto">
          <a:xfrm flipH="1">
            <a:off x="1527718" y="3523785"/>
            <a:ext cx="1561170" cy="256478"/>
          </a:xfrm>
          <a:prstGeom prst="straightConnector1">
            <a:avLst/>
          </a:prstGeom>
          <a:ln>
            <a:solidFill>
              <a:srgbClr val="7030A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 bwMode="auto">
          <a:xfrm>
            <a:off x="3256156" y="3579541"/>
            <a:ext cx="434898" cy="1527718"/>
          </a:xfrm>
          <a:prstGeom prst="straightConnector1">
            <a:avLst/>
          </a:prstGeom>
          <a:ln>
            <a:solidFill>
              <a:srgbClr val="7030A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541311" y="4159405"/>
            <a:ext cx="2587083" cy="584775"/>
          </a:xfrm>
          <a:prstGeom prst="rect">
            <a:avLst/>
          </a:prstGeom>
          <a:gradFill>
            <a:gsLst>
              <a:gs pos="21000">
                <a:schemeClr val="accent6">
                  <a:lumMod val="50000"/>
                </a:schemeClr>
              </a:gs>
              <a:gs pos="75000">
                <a:schemeClr val="accent5">
                  <a:lumMod val="60000"/>
                  <a:lumOff val="40000"/>
                </a:schemeClr>
              </a:gs>
            </a:gsLst>
            <a:path path="circle">
              <a:fillToRect l="-15000" t="-15000" r="115000" b="115000"/>
            </a:path>
          </a:gradFill>
          <a:ln w="3492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ООО «Региональный экспресс»</a:t>
            </a:r>
            <a:endParaRPr lang="ru-RU" sz="16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2474015" y="975084"/>
            <a:ext cx="1072072" cy="230832"/>
          </a:xfrm>
          <a:prstGeom prst="rect">
            <a:avLst/>
          </a:prstGeom>
          <a:gradFill>
            <a:gsLst>
              <a:gs pos="9000">
                <a:schemeClr val="accent6">
                  <a:tint val="9000"/>
                </a:schemeClr>
              </a:gs>
              <a:gs pos="49000">
                <a:srgbClr val="8A000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b="1" dirty="0" err="1" smtClean="0">
                <a:solidFill>
                  <a:schemeClr val="tx1"/>
                </a:solidFill>
                <a:latin typeface="+mj-lt"/>
              </a:rPr>
              <a:t>Савёловское</a:t>
            </a:r>
            <a:endParaRPr lang="ru-RU" sz="9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23612" y="2966224"/>
            <a:ext cx="1030517" cy="230832"/>
          </a:xfrm>
          <a:prstGeom prst="rect">
            <a:avLst/>
          </a:prstGeom>
          <a:gradFill>
            <a:gsLst>
              <a:gs pos="9000">
                <a:schemeClr val="accent6">
                  <a:tint val="9000"/>
                </a:schemeClr>
              </a:gs>
              <a:gs pos="49000">
                <a:srgbClr val="8A000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+mj-lt"/>
              </a:rPr>
              <a:t>Горьковское</a:t>
            </a:r>
            <a:endParaRPr lang="ru-RU" sz="9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28924" y="5559099"/>
            <a:ext cx="901705" cy="230832"/>
          </a:xfrm>
          <a:prstGeom prst="rect">
            <a:avLst/>
          </a:prstGeom>
          <a:gradFill>
            <a:gsLst>
              <a:gs pos="9000">
                <a:schemeClr val="accent6">
                  <a:tint val="9000"/>
                </a:schemeClr>
              </a:gs>
              <a:gs pos="49000">
                <a:srgbClr val="8A000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+mj-lt"/>
              </a:rPr>
              <a:t>Казанское</a:t>
            </a:r>
            <a:endParaRPr lang="ru-RU" sz="9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00833" y="6004789"/>
            <a:ext cx="893135" cy="230832"/>
          </a:xfrm>
          <a:prstGeom prst="rect">
            <a:avLst/>
          </a:prstGeom>
          <a:gradFill>
            <a:gsLst>
              <a:gs pos="20000">
                <a:schemeClr val="accent6">
                  <a:tint val="9000"/>
                </a:schemeClr>
              </a:gs>
              <a:gs pos="41000">
                <a:srgbClr val="8A000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+mj-lt"/>
              </a:rPr>
              <a:t>Павелецкое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537204" y="5687640"/>
            <a:ext cx="806132" cy="230832"/>
          </a:xfrm>
          <a:prstGeom prst="rect">
            <a:avLst/>
          </a:prstGeom>
          <a:gradFill>
            <a:gsLst>
              <a:gs pos="9000">
                <a:schemeClr val="accent6">
                  <a:tint val="9000"/>
                </a:schemeClr>
              </a:gs>
              <a:gs pos="49000">
                <a:srgbClr val="8A000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+mj-lt"/>
              </a:rPr>
              <a:t>Курское</a:t>
            </a:r>
            <a:endParaRPr lang="ru-RU" sz="9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68272" y="5121609"/>
            <a:ext cx="926633" cy="230832"/>
          </a:xfrm>
          <a:prstGeom prst="rect">
            <a:avLst/>
          </a:prstGeom>
          <a:gradFill>
            <a:gsLst>
              <a:gs pos="9000">
                <a:schemeClr val="accent6">
                  <a:tint val="9000"/>
                </a:schemeClr>
              </a:gs>
              <a:gs pos="49000">
                <a:srgbClr val="8A000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+mj-lt"/>
              </a:rPr>
              <a:t>Киевское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23545" y="4002768"/>
            <a:ext cx="1072072" cy="230832"/>
          </a:xfrm>
          <a:prstGeom prst="rect">
            <a:avLst/>
          </a:prstGeom>
          <a:gradFill>
            <a:gsLst>
              <a:gs pos="9000">
                <a:schemeClr val="accent6">
                  <a:tint val="9000"/>
                </a:schemeClr>
              </a:gs>
              <a:gs pos="49000">
                <a:srgbClr val="8A000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+mj-lt"/>
              </a:rPr>
              <a:t>Белорусское</a:t>
            </a:r>
            <a:endParaRPr lang="ru-RU" sz="9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2598" y="2934498"/>
            <a:ext cx="831062" cy="230832"/>
          </a:xfrm>
          <a:prstGeom prst="rect">
            <a:avLst/>
          </a:prstGeom>
          <a:gradFill>
            <a:gsLst>
              <a:gs pos="9000">
                <a:schemeClr val="accent6">
                  <a:tint val="9000"/>
                </a:schemeClr>
              </a:gs>
              <a:gs pos="49000">
                <a:srgbClr val="8A000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+mj-lt"/>
              </a:rPr>
              <a:t>Рижское</a:t>
            </a:r>
            <a:endParaRPr lang="ru-RU" sz="9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86938" y="1677176"/>
            <a:ext cx="1072072" cy="230832"/>
          </a:xfrm>
          <a:prstGeom prst="rect">
            <a:avLst/>
          </a:prstGeom>
          <a:gradFill>
            <a:gsLst>
              <a:gs pos="9000">
                <a:schemeClr val="accent6">
                  <a:tint val="9000"/>
                </a:schemeClr>
              </a:gs>
              <a:gs pos="49000">
                <a:srgbClr val="8A000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+mj-lt"/>
              </a:rPr>
              <a:t>Ярославское</a:t>
            </a:r>
            <a:endParaRPr lang="ru-RU" sz="9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23660" y="1428566"/>
            <a:ext cx="1095072" cy="230832"/>
          </a:xfrm>
          <a:prstGeom prst="rect">
            <a:avLst/>
          </a:prstGeom>
          <a:gradFill>
            <a:gsLst>
              <a:gs pos="20000">
                <a:srgbClr val="FF0000"/>
              </a:gs>
              <a:gs pos="86000">
                <a:srgbClr val="C00000"/>
              </a:gs>
            </a:gsLst>
            <a:path path="circle">
              <a:fillToRect l="-15000" t="-15000" r="115000" b="115000"/>
            </a:path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chemeClr val="tx1"/>
                </a:solidFill>
                <a:latin typeface="+mj-lt"/>
              </a:rPr>
              <a:t>Ленинградское</a:t>
            </a:r>
            <a:endParaRPr lang="ru-RU" sz="9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61632" y="4748142"/>
            <a:ext cx="26860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8A0000"/>
                </a:solidFill>
              </a:rPr>
              <a:t>Перевозки осуществляются на территории 1</a:t>
            </a:r>
            <a:r>
              <a:rPr lang="en-US" dirty="0" smtClean="0">
                <a:solidFill>
                  <a:srgbClr val="8A0000"/>
                </a:solidFill>
              </a:rPr>
              <a:t>3</a:t>
            </a:r>
            <a:r>
              <a:rPr lang="ru-RU" dirty="0" smtClean="0">
                <a:solidFill>
                  <a:srgbClr val="8A0000"/>
                </a:solidFill>
              </a:rPr>
              <a:t> субъектов РФ на расстояние до</a:t>
            </a:r>
            <a:r>
              <a:rPr lang="en-US" dirty="0" smtClean="0">
                <a:solidFill>
                  <a:srgbClr val="8A0000"/>
                </a:solidFill>
              </a:rPr>
              <a:t> 282 </a:t>
            </a:r>
            <a:r>
              <a:rPr lang="ru-RU" dirty="0" smtClean="0">
                <a:solidFill>
                  <a:srgbClr val="8A0000"/>
                </a:solidFill>
              </a:rPr>
              <a:t>км от Москвы</a:t>
            </a:r>
            <a:endParaRPr lang="ru-RU" dirty="0">
              <a:solidFill>
                <a:srgbClr val="8A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9462" y="35046"/>
            <a:ext cx="8058100" cy="1083204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rgbClr val="8A0000"/>
                </a:solidFill>
              </a:rPr>
              <a:t>Конфигурация рынка</a:t>
            </a:r>
            <a:endParaRPr lang="ru-RU" sz="2700" dirty="0">
              <a:solidFill>
                <a:srgbClr val="8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3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3440831" y="1748313"/>
            <a:ext cx="2736305" cy="4026213"/>
          </a:xfrm>
          <a:prstGeom prst="roundRect">
            <a:avLst/>
          </a:prstGeom>
          <a:solidFill>
            <a:srgbClr val="A22828">
              <a:alpha val="17000"/>
            </a:srgbClr>
          </a:solidFill>
          <a:ln>
            <a:solidFill>
              <a:srgbClr val="A22828"/>
            </a:solidFill>
          </a:ln>
          <a:effectLst>
            <a:reflection blurRad="6350" stA="80000" endPos="10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1262615" y="582756"/>
            <a:ext cx="7405423" cy="41673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000" dirty="0">
                <a:solidFill>
                  <a:srgbClr val="8A0000"/>
                </a:solidFill>
              </a:rPr>
              <a:t>О</a:t>
            </a:r>
            <a:r>
              <a:rPr lang="ru-RU" sz="2000" b="1" dirty="0" smtClean="0">
                <a:solidFill>
                  <a:srgbClr val="8A0000"/>
                </a:solidFill>
              </a:rPr>
              <a:t>собенности регулирования тарифов на </a:t>
            </a:r>
            <a:r>
              <a:rPr lang="ru-RU" sz="2000" dirty="0" smtClean="0">
                <a:solidFill>
                  <a:srgbClr val="8A0000"/>
                </a:solidFill>
              </a:rPr>
              <a:t>пассажирские пригородные железнодорожные перевозки в системе ФОИВ и РОИВ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914304" y="998459"/>
            <a:ext cx="464800" cy="8327"/>
          </a:xfrm>
          <a:prstGeom prst="straightConnector1">
            <a:avLst/>
          </a:prstGeom>
          <a:ln>
            <a:noFill/>
            <a:tailEnd type="arrow" w="med" len="med"/>
          </a:ln>
          <a:effectLst>
            <a:glow rad="25400">
              <a:srgbClr val="FF0000">
                <a:alpha val="24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reflection blurRad="1181100" stA="45000" endPos="65000" dist="673100" dir="5400000" sy="-100000" algn="bl" rotWithShape="0"/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428498" y="1232341"/>
            <a:ext cx="2262251" cy="606506"/>
          </a:xfrm>
          <a:prstGeom prst="rect">
            <a:avLst/>
          </a:prstGeom>
          <a:solidFill>
            <a:srgbClr val="A22828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Правительство Москвы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546053" y="3979346"/>
            <a:ext cx="2118054" cy="1044530"/>
          </a:xfrm>
          <a:prstGeom prst="rect">
            <a:avLst/>
          </a:prstGeom>
          <a:solidFill>
            <a:srgbClr val="A22828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+mj-lt"/>
              </a:rPr>
              <a:t>Департамент транспорта и развития дорожно-транспортной инфраструктуры </a:t>
            </a:r>
            <a:r>
              <a:rPr lang="ru-RU" sz="1200" b="1" dirty="0" err="1" smtClean="0">
                <a:solidFill>
                  <a:schemeClr val="tx1"/>
                </a:solidFill>
                <a:latin typeface="+mj-lt"/>
              </a:rPr>
              <a:t>г.Москвы</a:t>
            </a:r>
            <a:r>
              <a:rPr lang="ru-RU" sz="1200" b="1" dirty="0" smtClean="0">
                <a:solidFill>
                  <a:schemeClr val="tx1"/>
                </a:solidFill>
                <a:latin typeface="+mj-lt"/>
              </a:rPr>
              <a:t> (</a:t>
            </a:r>
            <a:r>
              <a:rPr lang="ru-RU" sz="1200" b="1" dirty="0" err="1" smtClean="0">
                <a:solidFill>
                  <a:schemeClr val="tx1"/>
                </a:solidFill>
                <a:latin typeface="+mj-lt"/>
              </a:rPr>
              <a:t>Дептранс</a:t>
            </a:r>
            <a:r>
              <a:rPr lang="ru-RU" sz="1200" b="1" dirty="0" smtClean="0">
                <a:solidFill>
                  <a:schemeClr val="tx1"/>
                </a:solidFill>
                <a:latin typeface="+mj-lt"/>
              </a:rPr>
              <a:t>)</a:t>
            </a:r>
            <a:endParaRPr lang="ru-RU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28498" y="1841025"/>
            <a:ext cx="2262252" cy="8243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1400" i="1" dirty="0" smtClean="0"/>
              <a:t> </a:t>
            </a:r>
            <a:r>
              <a:rPr lang="ru-RU" sz="1400" b="1" dirty="0" smtClean="0">
                <a:solidFill>
                  <a:srgbClr val="A22828"/>
                </a:solidFill>
              </a:rPr>
              <a:t>Утверждение   тарифов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56942" y="5030140"/>
            <a:ext cx="2496277" cy="12023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1100" b="1" dirty="0" smtClean="0">
                <a:solidFill>
                  <a:srgbClr val="A22828"/>
                </a:solidFill>
              </a:rPr>
              <a:t>Определение</a:t>
            </a:r>
            <a:r>
              <a:rPr lang="en-US" sz="1100" b="1" dirty="0" smtClean="0">
                <a:solidFill>
                  <a:srgbClr val="A22828"/>
                </a:solidFill>
              </a:rPr>
              <a:t>:</a:t>
            </a:r>
            <a:endParaRPr lang="ru-RU" sz="1100" b="1" dirty="0" smtClean="0">
              <a:solidFill>
                <a:srgbClr val="A22828"/>
              </a:solidFill>
            </a:endParaRPr>
          </a:p>
          <a:p>
            <a:pPr marL="171450" indent="-171450" algn="ctr">
              <a:buFont typeface="Wingdings" pitchFamily="2" charset="2"/>
              <a:buChar char="ü"/>
            </a:pPr>
            <a:r>
              <a:rPr lang="ru-RU" sz="1100" b="1" dirty="0" smtClean="0">
                <a:solidFill>
                  <a:srgbClr val="A22828"/>
                </a:solidFill>
              </a:rPr>
              <a:t>параметров производственной деятельности организаций, включая </a:t>
            </a:r>
            <a:r>
              <a:rPr lang="ru-RU" sz="1100" b="1" dirty="0" err="1" smtClean="0">
                <a:solidFill>
                  <a:srgbClr val="A22828"/>
                </a:solidFill>
              </a:rPr>
              <a:t>инвест.программы</a:t>
            </a:r>
            <a:endParaRPr lang="ru-RU" sz="1100" b="1" dirty="0" smtClean="0">
              <a:solidFill>
                <a:srgbClr val="A22828"/>
              </a:solidFill>
            </a:endParaRPr>
          </a:p>
          <a:p>
            <a:pPr marL="171450" indent="-171450" algn="ctr">
              <a:buFont typeface="Wingdings" pitchFamily="2" charset="2"/>
              <a:buChar char="ü"/>
            </a:pPr>
            <a:r>
              <a:rPr lang="ru-RU" sz="1100" b="1" dirty="0" smtClean="0">
                <a:solidFill>
                  <a:srgbClr val="A22828"/>
                </a:solidFill>
              </a:rPr>
              <a:t>совместно с </a:t>
            </a:r>
            <a:r>
              <a:rPr lang="ru-RU" sz="1100" b="1" dirty="0" err="1" smtClean="0">
                <a:solidFill>
                  <a:srgbClr val="A22828"/>
                </a:solidFill>
              </a:rPr>
              <a:t>ДЭПиР</a:t>
            </a:r>
            <a:r>
              <a:rPr lang="ru-RU" sz="1100" b="1" dirty="0" smtClean="0">
                <a:solidFill>
                  <a:srgbClr val="A22828"/>
                </a:solidFill>
              </a:rPr>
              <a:t> - размера </a:t>
            </a:r>
            <a:r>
              <a:rPr lang="ru-RU" sz="1100" b="1" dirty="0">
                <a:solidFill>
                  <a:srgbClr val="A22828"/>
                </a:solidFill>
              </a:rPr>
              <a:t>бюджетных субсидий транспортным организациям </a:t>
            </a:r>
          </a:p>
          <a:p>
            <a:pPr algn="ctr"/>
            <a:endParaRPr lang="ru-RU" sz="1100" b="1" dirty="0" smtClean="0">
              <a:solidFill>
                <a:srgbClr val="A22828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ru-RU" sz="1100" b="1" dirty="0" smtClean="0">
              <a:solidFill>
                <a:srgbClr val="A22828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989145" y="5288030"/>
            <a:ext cx="2174904" cy="6234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1100" b="1" dirty="0" smtClean="0">
                <a:solidFill>
                  <a:srgbClr val="A22828"/>
                </a:solidFill>
              </a:rPr>
              <a:t>Антимонопольный контроль деятельности регулируемых организаций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503769" y="2169313"/>
            <a:ext cx="2083679" cy="850039"/>
          </a:xfrm>
          <a:prstGeom prst="rect">
            <a:avLst/>
          </a:prstGeom>
          <a:solidFill>
            <a:srgbClr val="A22828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+mj-lt"/>
              </a:rPr>
              <a:t>Департамент экономической политики и развития </a:t>
            </a:r>
            <a:r>
              <a:rPr lang="ru-RU" sz="1200" b="1" dirty="0" err="1" smtClean="0">
                <a:solidFill>
                  <a:schemeClr val="tx1"/>
                </a:solidFill>
                <a:latin typeface="+mj-lt"/>
              </a:rPr>
              <a:t>г.Москвы</a:t>
            </a: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 (</a:t>
            </a:r>
            <a:r>
              <a:rPr lang="ru-RU" sz="1200" b="1" dirty="0" err="1" smtClean="0">
                <a:solidFill>
                  <a:schemeClr val="tx1"/>
                </a:solidFill>
                <a:latin typeface="+mj-lt"/>
              </a:rPr>
              <a:t>ДЭПиР</a:t>
            </a:r>
            <a:r>
              <a:rPr lang="ru-RU" sz="1200" b="1" dirty="0" smtClean="0">
                <a:solidFill>
                  <a:schemeClr val="tx1"/>
                </a:solidFill>
                <a:latin typeface="+mj-lt"/>
              </a:rPr>
              <a:t>)</a:t>
            </a:r>
            <a:endParaRPr lang="ru-RU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217566" y="3419753"/>
            <a:ext cx="3633612" cy="14481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 indent="-171450" algn="ctr">
              <a:buFont typeface="Wingdings" pitchFamily="2" charset="2"/>
              <a:buChar char="ü"/>
            </a:pPr>
            <a:r>
              <a:rPr lang="ru-RU" sz="1100" b="1" dirty="0" smtClean="0">
                <a:solidFill>
                  <a:srgbClr val="A22828"/>
                </a:solidFill>
              </a:rPr>
              <a:t>Установление тарифов за услуги по использованию инфраструктуры ОАО «РЖД» </a:t>
            </a:r>
          </a:p>
          <a:p>
            <a:pPr marL="171450" indent="-171450" algn="ctr">
              <a:buFont typeface="Wingdings" pitchFamily="2" charset="2"/>
              <a:buChar char="ü"/>
            </a:pPr>
            <a:r>
              <a:rPr lang="ru-RU" sz="1100" b="1" dirty="0" smtClean="0">
                <a:solidFill>
                  <a:srgbClr val="A22828"/>
                </a:solidFill>
              </a:rPr>
              <a:t>Утверждение методики определения экономически обоснованных затрат для определения тарифов</a:t>
            </a:r>
            <a:endParaRPr lang="ru-RU" sz="1100" b="1" dirty="0">
              <a:solidFill>
                <a:srgbClr val="A22828"/>
              </a:solidFill>
            </a:endParaRPr>
          </a:p>
          <a:p>
            <a:pPr marL="171450" indent="-171450" algn="ctr">
              <a:buFont typeface="Wingdings" pitchFamily="2" charset="2"/>
              <a:buChar char="ü"/>
            </a:pPr>
            <a:r>
              <a:rPr lang="ru-RU" sz="1100" b="1" dirty="0" smtClean="0">
                <a:solidFill>
                  <a:srgbClr val="A22828"/>
                </a:solidFill>
              </a:rPr>
              <a:t>Контроль </a:t>
            </a:r>
            <a:r>
              <a:rPr lang="ru-RU" sz="1100" b="1" dirty="0">
                <a:solidFill>
                  <a:srgbClr val="A22828"/>
                </a:solidFill>
              </a:rPr>
              <a:t>соответствия законодательству принимаемых РЭК решений</a:t>
            </a:r>
          </a:p>
          <a:p>
            <a:pPr>
              <a:buFont typeface="Arial" pitchFamily="34" charset="0"/>
              <a:buChar char="•"/>
            </a:pPr>
            <a:endParaRPr lang="ru-RU" sz="1100" b="1" dirty="0" smtClean="0">
              <a:solidFill>
                <a:srgbClr val="A22828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356942" y="3050690"/>
            <a:ext cx="2496277" cy="1064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1100" b="1" dirty="0" smtClean="0">
                <a:solidFill>
                  <a:srgbClr val="8A0000"/>
                </a:solidFill>
              </a:rPr>
              <a:t>Разработка предложений по</a:t>
            </a:r>
            <a:r>
              <a:rPr lang="en-US" sz="1100" b="1" dirty="0" smtClean="0">
                <a:solidFill>
                  <a:srgbClr val="8A0000"/>
                </a:solidFill>
              </a:rPr>
              <a:t>:</a:t>
            </a:r>
            <a:r>
              <a:rPr lang="ru-RU" sz="1100" b="1" dirty="0" smtClean="0">
                <a:solidFill>
                  <a:srgbClr val="8A0000"/>
                </a:solidFill>
              </a:rPr>
              <a:t> </a:t>
            </a:r>
          </a:p>
          <a:p>
            <a:pPr marL="171450" indent="-171450" algn="ctr">
              <a:buFont typeface="Wingdings" pitchFamily="2" charset="2"/>
              <a:buChar char="ü"/>
            </a:pPr>
            <a:r>
              <a:rPr lang="ru-RU" sz="1100" b="1" dirty="0" smtClean="0">
                <a:solidFill>
                  <a:srgbClr val="8A0000"/>
                </a:solidFill>
              </a:rPr>
              <a:t>макроэкономическим ограничениям  роста тарифов </a:t>
            </a:r>
          </a:p>
          <a:p>
            <a:pPr marL="171450" indent="-171450" algn="ctr">
              <a:buFont typeface="Wingdings" pitchFamily="2" charset="2"/>
              <a:buChar char="ü"/>
            </a:pPr>
            <a:r>
              <a:rPr lang="ru-RU" sz="1100" b="1" dirty="0" smtClean="0">
                <a:solidFill>
                  <a:srgbClr val="8A0000"/>
                </a:solidFill>
              </a:rPr>
              <a:t>определению размера бюджетных субсидий </a:t>
            </a:r>
          </a:p>
        </p:txBody>
      </p:sp>
      <p:sp>
        <p:nvSpPr>
          <p:cNvPr id="140" name="Прямоугольник 139"/>
          <p:cNvSpPr/>
          <p:nvPr/>
        </p:nvSpPr>
        <p:spPr>
          <a:xfrm>
            <a:off x="6825208" y="1232340"/>
            <a:ext cx="2258640" cy="633720"/>
          </a:xfrm>
          <a:prstGeom prst="rect">
            <a:avLst/>
          </a:prstGeom>
          <a:solidFill>
            <a:srgbClr val="A22828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Правительство Российской Федерации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6362549" y="1866060"/>
            <a:ext cx="3428095" cy="998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 indent="-171450" algn="ctr">
              <a:buFont typeface="Wingdings" pitchFamily="2" charset="2"/>
              <a:buChar char="ü"/>
            </a:pPr>
            <a:r>
              <a:rPr lang="ru-RU" sz="1100" b="1" dirty="0">
                <a:solidFill>
                  <a:srgbClr val="A22828"/>
                </a:solidFill>
              </a:rPr>
              <a:t>О</a:t>
            </a:r>
            <a:r>
              <a:rPr lang="ru-RU" sz="1100" b="1" dirty="0" smtClean="0">
                <a:solidFill>
                  <a:srgbClr val="A22828"/>
                </a:solidFill>
              </a:rPr>
              <a:t>добрение прогноза социально-экономического развития Российской Федерации </a:t>
            </a:r>
          </a:p>
          <a:p>
            <a:pPr marL="171450" indent="-171450" algn="ctr">
              <a:buFont typeface="Wingdings" pitchFamily="2" charset="2"/>
              <a:buChar char="ü"/>
            </a:pPr>
            <a:r>
              <a:rPr lang="ru-RU" sz="1100" b="1" dirty="0" smtClean="0">
                <a:solidFill>
                  <a:srgbClr val="A22828"/>
                </a:solidFill>
              </a:rPr>
              <a:t>Разработка проекта федерального бюджета, в том числе, в части дотаций на организацию транспортного обслуживания населения </a:t>
            </a:r>
          </a:p>
        </p:txBody>
      </p:sp>
      <p:sp>
        <p:nvSpPr>
          <p:cNvPr id="143" name="Прямоугольник 142"/>
          <p:cNvSpPr/>
          <p:nvPr/>
        </p:nvSpPr>
        <p:spPr>
          <a:xfrm>
            <a:off x="6908944" y="2832779"/>
            <a:ext cx="2174904" cy="606506"/>
          </a:xfrm>
          <a:prstGeom prst="rect">
            <a:avLst/>
          </a:prstGeom>
          <a:solidFill>
            <a:srgbClr val="A22828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ФСТ России </a:t>
            </a:r>
          </a:p>
        </p:txBody>
      </p:sp>
      <p:sp>
        <p:nvSpPr>
          <p:cNvPr id="144" name="Прямоугольник 143"/>
          <p:cNvSpPr/>
          <p:nvPr/>
        </p:nvSpPr>
        <p:spPr>
          <a:xfrm>
            <a:off x="6935758" y="4589992"/>
            <a:ext cx="2174904" cy="606506"/>
          </a:xfrm>
          <a:prstGeom prst="rect">
            <a:avLst/>
          </a:prstGeom>
          <a:solidFill>
            <a:srgbClr val="A22828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ФАС России </a:t>
            </a:r>
          </a:p>
        </p:txBody>
      </p:sp>
      <p:sp>
        <p:nvSpPr>
          <p:cNvPr id="8" name="Стрелка вправо с вырезом 7"/>
          <p:cNvSpPr/>
          <p:nvPr/>
        </p:nvSpPr>
        <p:spPr>
          <a:xfrm flipH="1">
            <a:off x="2924775" y="1324710"/>
            <a:ext cx="3588399" cy="272964"/>
          </a:xfrm>
          <a:prstGeom prst="notchedRightArrow">
            <a:avLst/>
          </a:prstGeom>
          <a:solidFill>
            <a:srgbClr val="A22828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19499998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3641484" y="2730492"/>
            <a:ext cx="2311587" cy="646331"/>
          </a:xfrm>
          <a:prstGeom prst="rect">
            <a:avLst/>
          </a:prstGeom>
          <a:solidFill>
            <a:srgbClr val="A2282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+mj-lt"/>
              </a:rPr>
              <a:t>Управление регулирования тарифов на услуги транспортных организаций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440831" y="3791582"/>
            <a:ext cx="2592289" cy="16402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 indent="-171450" algn="ctr">
              <a:buFont typeface="Wingdings" pitchFamily="2" charset="2"/>
              <a:buChar char="ü"/>
            </a:pPr>
            <a:r>
              <a:rPr lang="ru-RU" sz="1100" b="1" dirty="0" smtClean="0">
                <a:solidFill>
                  <a:srgbClr val="8A0000"/>
                </a:solidFill>
                <a:latin typeface="+mj-lt"/>
              </a:rPr>
              <a:t>Расчет экономически обоснованных затрат и уровня тарифов</a:t>
            </a:r>
          </a:p>
          <a:p>
            <a:pPr marL="171450" indent="-171450" algn="ctr">
              <a:buFont typeface="Wingdings" pitchFamily="2" charset="2"/>
              <a:buChar char="ü"/>
            </a:pPr>
            <a:r>
              <a:rPr lang="ru-RU" sz="1100" b="1" dirty="0" smtClean="0">
                <a:solidFill>
                  <a:srgbClr val="8A0000"/>
                </a:solidFill>
                <a:latin typeface="+mj-lt"/>
              </a:rPr>
              <a:t>Подготовка </a:t>
            </a:r>
            <a:r>
              <a:rPr lang="ru-RU" sz="1100" b="1" dirty="0">
                <a:solidFill>
                  <a:srgbClr val="8A0000"/>
                </a:solidFill>
                <a:latin typeface="+mj-lt"/>
              </a:rPr>
              <a:t>проектов </a:t>
            </a:r>
            <a:r>
              <a:rPr lang="ru-RU" sz="1100" b="1" dirty="0" smtClean="0">
                <a:solidFill>
                  <a:srgbClr val="8A0000"/>
                </a:solidFill>
                <a:latin typeface="+mj-lt"/>
              </a:rPr>
              <a:t>нормативных правовых актов </a:t>
            </a:r>
            <a:r>
              <a:rPr lang="ru-RU" sz="1100" b="1" dirty="0">
                <a:solidFill>
                  <a:srgbClr val="8A0000"/>
                </a:solidFill>
                <a:latin typeface="+mj-lt"/>
              </a:rPr>
              <a:t>Правительства Москвы </a:t>
            </a:r>
            <a:r>
              <a:rPr lang="ru-RU" sz="1100" b="1" dirty="0" smtClean="0">
                <a:solidFill>
                  <a:srgbClr val="8A0000"/>
                </a:solidFill>
                <a:latin typeface="+mj-lt"/>
              </a:rPr>
              <a:t>об установлении тарифов </a:t>
            </a:r>
            <a:endParaRPr lang="ru-RU" sz="1100" b="1" dirty="0">
              <a:solidFill>
                <a:srgbClr val="8A0000"/>
              </a:solidFill>
              <a:latin typeface="+mj-lt"/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3721531" y="1866060"/>
            <a:ext cx="2174904" cy="606506"/>
          </a:xfrm>
          <a:prstGeom prst="rect">
            <a:avLst/>
          </a:prstGeom>
          <a:solidFill>
            <a:srgbClr val="A22828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РЭК Москвы</a:t>
            </a:r>
          </a:p>
        </p:txBody>
      </p:sp>
      <p:sp>
        <p:nvSpPr>
          <p:cNvPr id="148" name="Стрелка вправо с вырезом 147"/>
          <p:cNvSpPr/>
          <p:nvPr/>
        </p:nvSpPr>
        <p:spPr>
          <a:xfrm>
            <a:off x="2690749" y="2442968"/>
            <a:ext cx="555143" cy="272964"/>
          </a:xfrm>
          <a:prstGeom prst="notchedRightArrow">
            <a:avLst/>
          </a:prstGeom>
          <a:solidFill>
            <a:srgbClr val="A22828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19499998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Стрелка вправо с вырезом 148"/>
          <p:cNvSpPr/>
          <p:nvPr/>
        </p:nvSpPr>
        <p:spPr>
          <a:xfrm>
            <a:off x="2723399" y="4317028"/>
            <a:ext cx="555143" cy="272964"/>
          </a:xfrm>
          <a:prstGeom prst="notchedRightArrow">
            <a:avLst/>
          </a:prstGeom>
          <a:solidFill>
            <a:srgbClr val="A22828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19499998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Стрелка вправо с вырезом 149"/>
          <p:cNvSpPr/>
          <p:nvPr/>
        </p:nvSpPr>
        <p:spPr>
          <a:xfrm flipH="1">
            <a:off x="6250027" y="2944347"/>
            <a:ext cx="526293" cy="272964"/>
          </a:xfrm>
          <a:prstGeom prst="notchedRightArrow">
            <a:avLst/>
          </a:prstGeom>
          <a:solidFill>
            <a:srgbClr val="A22828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19499998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Стрелка вправо с вырезом 150"/>
          <p:cNvSpPr/>
          <p:nvPr/>
        </p:nvSpPr>
        <p:spPr>
          <a:xfrm flipH="1">
            <a:off x="6382652" y="4756763"/>
            <a:ext cx="526293" cy="272964"/>
          </a:xfrm>
          <a:prstGeom prst="notchedRightArrow">
            <a:avLst/>
          </a:prstGeom>
          <a:solidFill>
            <a:srgbClr val="A22828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19499998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стрелка влево/вправо 13"/>
          <p:cNvSpPr/>
          <p:nvPr/>
        </p:nvSpPr>
        <p:spPr>
          <a:xfrm rot="1842706">
            <a:off x="2736608" y="1692286"/>
            <a:ext cx="539096" cy="199769"/>
          </a:xfrm>
          <a:prstGeom prst="leftRightArrow">
            <a:avLst/>
          </a:prstGeom>
          <a:solidFill>
            <a:srgbClr val="A228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3" descr="C:\Users\User\Desktop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14" y="11398"/>
            <a:ext cx="920786" cy="106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Прямая со стрелкой 33"/>
          <p:cNvCxnSpPr/>
          <p:nvPr/>
        </p:nvCxnSpPr>
        <p:spPr>
          <a:xfrm>
            <a:off x="4536281" y="1053576"/>
            <a:ext cx="429046" cy="8787"/>
          </a:xfrm>
          <a:prstGeom prst="straightConnector1">
            <a:avLst/>
          </a:prstGeom>
          <a:ln>
            <a:noFill/>
            <a:tailEnd type="arrow" w="med" len="med"/>
          </a:ln>
          <a:effectLst>
            <a:glow rad="25400">
              <a:srgbClr val="FF0000">
                <a:alpha val="24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reflection blurRad="1181100" stA="45000" endPos="65000" dist="673100" dir="5400000" sy="-100000" algn="bl" rotWithShape="0"/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0" y="0"/>
            <a:ext cx="9037562" cy="332656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24000">
                <a:srgbClr val="C00000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5" descr="D:\RADUGA_DESIGN\Sohi_economy_forum\logo_Pravitelstvo_MS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70071" cy="10304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37" name="Picture 3" descr="C:\Users\User\Desktop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14" y="0"/>
            <a:ext cx="920786" cy="106388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D:\RADUGA_DESIGN\Sohi_economy_forum\logo_Pravitelstvo_MS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31171" y="35046"/>
            <a:ext cx="388629" cy="4602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Прямоугольник 38"/>
          <p:cNvSpPr/>
          <p:nvPr/>
        </p:nvSpPr>
        <p:spPr>
          <a:xfrm>
            <a:off x="9037562" y="452804"/>
            <a:ext cx="888385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 Э К </a:t>
            </a:r>
          </a:p>
          <a:p>
            <a:pPr algn="ctr"/>
            <a:r>
              <a:rPr lang="ru-RU" sz="1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 о с к в ы</a:t>
            </a:r>
            <a:endParaRPr lang="ru-RU" sz="1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967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70071" y="255664"/>
            <a:ext cx="7971361" cy="1083204"/>
          </a:xfrm>
          <a:effectLst/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8A0000"/>
                </a:solidFill>
              </a:rPr>
              <a:t>Особенности установленных тарифов на перевозки </a:t>
            </a:r>
            <a:r>
              <a:rPr lang="ru-RU" sz="1800" dirty="0">
                <a:solidFill>
                  <a:srgbClr val="8A0000"/>
                </a:solidFill>
              </a:rPr>
              <a:t>пассажиров железнодорожным транспортом в пригородном сообщении</a:t>
            </a:r>
            <a:br>
              <a:rPr lang="ru-RU" sz="1800" dirty="0">
                <a:solidFill>
                  <a:srgbClr val="8A0000"/>
                </a:solidFill>
              </a:rPr>
            </a:br>
            <a:r>
              <a:rPr lang="ru-RU" sz="1800" dirty="0" smtClean="0">
                <a:solidFill>
                  <a:srgbClr val="8A0000"/>
                </a:solidFill>
              </a:rPr>
              <a:t>с учетом расширения границ города Москвы</a:t>
            </a:r>
            <a:endParaRPr lang="ru-RU" sz="1800" dirty="0">
              <a:solidFill>
                <a:srgbClr val="8A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1CD-D57F-4520-B72D-A082606E5182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12" name="Рисунок 10" descr="File:Msk blank new.svg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1338868"/>
            <a:ext cx="2473856" cy="278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33122" y="1505549"/>
            <a:ext cx="5148572" cy="470898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500" b="1" dirty="0" smtClean="0">
                <a:solidFill>
                  <a:srgbClr val="8A0000"/>
                </a:solidFill>
              </a:rPr>
              <a:t>Проведено согласование сформированных объемов экономически обоснованных затрат и проектов тарифов с заинтересованными департаментами Правительства Москвы, а также с Комитетом по ценам и тарифам Московской области </a:t>
            </a:r>
            <a:r>
              <a:rPr lang="ru-RU" sz="1500" b="1" i="1" dirty="0" smtClean="0">
                <a:solidFill>
                  <a:srgbClr val="8A0000"/>
                </a:solidFill>
              </a:rPr>
              <a:t>в целом по двум регионам.</a:t>
            </a:r>
            <a:r>
              <a:rPr lang="ru-RU" sz="1500" b="1" dirty="0" smtClean="0">
                <a:solidFill>
                  <a:srgbClr val="8A0000"/>
                </a:solidFill>
              </a:rPr>
              <a:t>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500" b="1" dirty="0" smtClean="0">
                <a:solidFill>
                  <a:srgbClr val="8A0000"/>
                </a:solidFill>
              </a:rPr>
              <a:t>Правительством Москвы утверждены тарифы, предусматривающие</a:t>
            </a:r>
            <a:r>
              <a:rPr lang="en-US" sz="1500" b="1" dirty="0" smtClean="0">
                <a:solidFill>
                  <a:srgbClr val="8A0000"/>
                </a:solidFill>
              </a:rPr>
              <a:t>:</a:t>
            </a:r>
            <a:endParaRPr lang="ru-RU" sz="1500" b="1" dirty="0" smtClean="0">
              <a:solidFill>
                <a:srgbClr val="8A0000"/>
              </a:solidFill>
            </a:endParaRPr>
          </a:p>
          <a:p>
            <a:r>
              <a:rPr lang="ru-RU" sz="1500" b="1" dirty="0" smtClean="0">
                <a:solidFill>
                  <a:srgbClr val="8A0000"/>
                </a:solidFill>
              </a:rPr>
              <a:t>     </a:t>
            </a:r>
            <a:r>
              <a:rPr lang="en-US" sz="1500" b="1" dirty="0" smtClean="0">
                <a:solidFill>
                  <a:srgbClr val="8A0000"/>
                </a:solidFill>
              </a:rPr>
              <a:t> </a:t>
            </a:r>
            <a:r>
              <a:rPr lang="ru-RU" sz="1500" b="1" dirty="0" smtClean="0">
                <a:solidFill>
                  <a:srgbClr val="8A0000"/>
                </a:solidFill>
              </a:rPr>
              <a:t>   - проезд по территории «Старой Москвы» – 26 руб</a:t>
            </a:r>
            <a:r>
              <a:rPr lang="en-US" sz="1500" b="1" dirty="0" smtClean="0">
                <a:solidFill>
                  <a:srgbClr val="8A0000"/>
                </a:solidFill>
              </a:rPr>
              <a:t>;</a:t>
            </a:r>
          </a:p>
          <a:p>
            <a:r>
              <a:rPr lang="en-US" sz="1500" b="1" dirty="0" smtClean="0">
                <a:solidFill>
                  <a:srgbClr val="8A0000"/>
                </a:solidFill>
              </a:rPr>
              <a:t>         - </a:t>
            </a:r>
            <a:r>
              <a:rPr lang="ru-RU" sz="1500" b="1" dirty="0" smtClean="0">
                <a:solidFill>
                  <a:srgbClr val="8A0000"/>
                </a:solidFill>
              </a:rPr>
              <a:t>проезд по территории «Новой Москвы» – 16,5  руб/проезд по 1 зоне</a:t>
            </a:r>
            <a:r>
              <a:rPr lang="en-US" sz="1500" b="1" dirty="0" smtClean="0">
                <a:solidFill>
                  <a:srgbClr val="8A0000"/>
                </a:solidFill>
              </a:rPr>
              <a:t>;</a:t>
            </a:r>
          </a:p>
          <a:p>
            <a:r>
              <a:rPr lang="en-US" sz="1500" b="1" dirty="0">
                <a:solidFill>
                  <a:srgbClr val="8A0000"/>
                </a:solidFill>
              </a:rPr>
              <a:t> </a:t>
            </a:r>
            <a:r>
              <a:rPr lang="en-US" sz="1500" b="1" dirty="0" smtClean="0">
                <a:solidFill>
                  <a:srgbClr val="8A0000"/>
                </a:solidFill>
              </a:rPr>
              <a:t>        - </a:t>
            </a:r>
            <a:r>
              <a:rPr lang="ru-RU" sz="1500" b="1" dirty="0" smtClean="0">
                <a:solidFill>
                  <a:srgbClr val="8A0000"/>
                </a:solidFill>
              </a:rPr>
              <a:t>проезд из «Старой Москвы» в «Новую Москву» - 16,5 руб/проезд по 1 зоне</a:t>
            </a:r>
            <a:r>
              <a:rPr lang="en-US" sz="1500" b="1" dirty="0" smtClean="0">
                <a:solidFill>
                  <a:srgbClr val="8A0000"/>
                </a:solidFill>
              </a:rPr>
              <a:t>;</a:t>
            </a:r>
            <a:endParaRPr lang="ru-RU" sz="1500" b="1" dirty="0" smtClean="0">
              <a:solidFill>
                <a:srgbClr val="8A0000"/>
              </a:solidFill>
            </a:endParaRPr>
          </a:p>
          <a:p>
            <a:r>
              <a:rPr lang="ru-RU" sz="1500" b="1" dirty="0">
                <a:solidFill>
                  <a:srgbClr val="8A0000"/>
                </a:solidFill>
              </a:rPr>
              <a:t> </a:t>
            </a:r>
            <a:r>
              <a:rPr lang="ru-RU" sz="1500" b="1" dirty="0" smtClean="0">
                <a:solidFill>
                  <a:srgbClr val="8A0000"/>
                </a:solidFill>
              </a:rPr>
              <a:t>        - проезд по межрегиональному маршруту - 16,5 руб/проезд по 1 зоне</a:t>
            </a:r>
            <a:r>
              <a:rPr lang="en-US" sz="1500" b="1" dirty="0" smtClean="0">
                <a:solidFill>
                  <a:srgbClr val="8A0000"/>
                </a:solidFill>
              </a:rPr>
              <a:t>;</a:t>
            </a:r>
            <a:endParaRPr lang="ru-RU" sz="1500" b="1" dirty="0" smtClean="0">
              <a:solidFill>
                <a:srgbClr val="8A0000"/>
              </a:solidFill>
            </a:endParaRPr>
          </a:p>
          <a:p>
            <a:r>
              <a:rPr lang="ru-RU" sz="1500" b="1" dirty="0">
                <a:solidFill>
                  <a:srgbClr val="8A0000"/>
                </a:solidFill>
              </a:rPr>
              <a:t> </a:t>
            </a:r>
            <a:r>
              <a:rPr lang="ru-RU" sz="1500" b="1" dirty="0" smtClean="0">
                <a:solidFill>
                  <a:srgbClr val="8A0000"/>
                </a:solidFill>
              </a:rPr>
              <a:t>        - стоимость проезда скоростными электропоездами повышенной комфортности определяется на основании договоров (соглашений) с отраслевым Департаментом транспорта города Москвы.</a:t>
            </a:r>
            <a:endParaRPr lang="en-US" sz="1500" b="1" dirty="0" smtClean="0">
              <a:solidFill>
                <a:srgbClr val="8A0000"/>
              </a:solidFill>
            </a:endParaRPr>
          </a:p>
          <a:p>
            <a:endParaRPr lang="ru-RU" sz="1500" b="1" dirty="0">
              <a:solidFill>
                <a:srgbClr val="8A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5429" y="141427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A0000"/>
                </a:solidFill>
              </a:rPr>
              <a:t>Действовавшая система</a:t>
            </a:r>
            <a:endParaRPr lang="ru-RU" b="1" dirty="0">
              <a:solidFill>
                <a:srgbClr val="8A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928664" y="2169492"/>
            <a:ext cx="936104" cy="1440160"/>
          </a:xfrm>
          <a:prstGeom prst="straightConnector1">
            <a:avLst/>
          </a:prstGeom>
          <a:ln w="317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856656" y="1737444"/>
            <a:ext cx="540060" cy="866148"/>
          </a:xfrm>
          <a:prstGeom prst="straightConnector1">
            <a:avLst/>
          </a:prstGeom>
          <a:ln w="317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3498" y="1830390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руб.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4286" y="210024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руб.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03163" y="2762200"/>
            <a:ext cx="1680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16,5 руб./зона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2102313" y="2642489"/>
            <a:ext cx="381783" cy="175134"/>
          </a:xfrm>
          <a:prstGeom prst="line">
            <a:avLst/>
          </a:prstGeom>
          <a:ln w="88900" cmpd="sng">
            <a:solidFill>
              <a:srgbClr val="0FDF2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548913" y="2981905"/>
            <a:ext cx="263218" cy="0"/>
          </a:xfrm>
          <a:prstGeom prst="line">
            <a:avLst/>
          </a:prstGeom>
          <a:ln w="22225">
            <a:solidFill>
              <a:srgbClr val="0000FF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1762521" y="2436103"/>
            <a:ext cx="332285" cy="0"/>
          </a:xfrm>
          <a:prstGeom prst="line">
            <a:avLst/>
          </a:prstGeom>
          <a:ln w="22225">
            <a:solidFill>
              <a:srgbClr val="0000FF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10" descr="File:Msk blank new.sv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97" y="3525579"/>
            <a:ext cx="2473856" cy="278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32520" y="4430990"/>
            <a:ext cx="1441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A0000"/>
                </a:solidFill>
              </a:rPr>
              <a:t>Новая система</a:t>
            </a:r>
            <a:endParaRPr lang="ru-RU" b="1" dirty="0">
              <a:solidFill>
                <a:srgbClr val="8A0000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3566481" y="4356203"/>
            <a:ext cx="936104" cy="1440160"/>
          </a:xfrm>
          <a:prstGeom prst="straightConnector1">
            <a:avLst/>
          </a:prstGeom>
          <a:ln w="3492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3494473" y="3924155"/>
            <a:ext cx="540060" cy="866148"/>
          </a:xfrm>
          <a:prstGeom prst="straightConnector1">
            <a:avLst/>
          </a:prstGeom>
          <a:ln w="3492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771315" y="4017101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руб.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40390" y="4246324"/>
            <a:ext cx="1626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16,5 руб./зона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80522" y="5792007"/>
            <a:ext cx="1924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16,5 руб./зона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>
            <a:off x="3771316" y="5337844"/>
            <a:ext cx="286814" cy="458519"/>
          </a:xfrm>
          <a:prstGeom prst="line">
            <a:avLst/>
          </a:prstGeom>
          <a:ln w="22225">
            <a:solidFill>
              <a:srgbClr val="0000FF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3394541" y="4615656"/>
            <a:ext cx="283666" cy="11396"/>
          </a:xfrm>
          <a:prstGeom prst="line">
            <a:avLst/>
          </a:prstGeom>
          <a:ln w="22225">
            <a:solidFill>
              <a:srgbClr val="0000FF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2864769" y="4656289"/>
            <a:ext cx="671605" cy="419994"/>
          </a:xfrm>
          <a:prstGeom prst="straightConnector1">
            <a:avLst/>
          </a:prstGeom>
          <a:ln w="3492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 flipV="1">
            <a:off x="2864770" y="4615657"/>
            <a:ext cx="282455" cy="250629"/>
          </a:xfrm>
          <a:prstGeom prst="line">
            <a:avLst/>
          </a:prstGeom>
          <a:ln w="22225">
            <a:solidFill>
              <a:srgbClr val="0000FF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H="1">
            <a:off x="3005997" y="5076283"/>
            <a:ext cx="426042" cy="549593"/>
          </a:xfrm>
          <a:prstGeom prst="straightConnector1">
            <a:avLst/>
          </a:prstGeom>
          <a:ln w="3492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3296816" y="5351079"/>
            <a:ext cx="313450" cy="442181"/>
          </a:xfrm>
          <a:prstGeom prst="line">
            <a:avLst/>
          </a:prstGeom>
          <a:ln w="22225">
            <a:solidFill>
              <a:srgbClr val="0000FF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3771316" y="4773777"/>
            <a:ext cx="342228" cy="285980"/>
          </a:xfrm>
          <a:prstGeom prst="line">
            <a:avLst/>
          </a:prstGeom>
          <a:ln w="88900" cmpd="sng">
            <a:solidFill>
              <a:srgbClr val="0FDF2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" descr="C:\Users\User\Desktop\Рисунок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14" y="11398"/>
            <a:ext cx="920786" cy="106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Прямая со стрелкой 34"/>
          <p:cNvCxnSpPr/>
          <p:nvPr/>
        </p:nvCxnSpPr>
        <p:spPr>
          <a:xfrm>
            <a:off x="4536281" y="1053576"/>
            <a:ext cx="429046" cy="8787"/>
          </a:xfrm>
          <a:prstGeom prst="straightConnector1">
            <a:avLst/>
          </a:prstGeom>
          <a:ln>
            <a:noFill/>
            <a:tailEnd type="arrow" w="med" len="med"/>
          </a:ln>
          <a:effectLst>
            <a:glow rad="25400">
              <a:srgbClr val="FF0000">
                <a:alpha val="24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reflection blurRad="1181100" stA="45000" endPos="65000" dist="673100" dir="5400000" sy="-100000" algn="bl" rotWithShape="0"/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0" y="0"/>
            <a:ext cx="9037562" cy="332656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24000">
                <a:srgbClr val="C00000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Picture 5" descr="D:\RADUGA_DESIGN\Sohi_economy_forum\logo_Pravitelstvo_MSK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870071" cy="10304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38" name="Picture 3" descr="C:\Users\User\Desktop\Рисунок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14" y="0"/>
            <a:ext cx="920786" cy="106388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D:\RADUGA_DESIGN\Sohi_economy_forum\logo_Pravitelstvo_MSK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1171" y="35046"/>
            <a:ext cx="388629" cy="4602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Прямоугольник 39"/>
          <p:cNvSpPr/>
          <p:nvPr/>
        </p:nvSpPr>
        <p:spPr>
          <a:xfrm>
            <a:off x="9037562" y="452804"/>
            <a:ext cx="888385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 Э К </a:t>
            </a:r>
          </a:p>
          <a:p>
            <a:pPr algn="ctr"/>
            <a:r>
              <a:rPr lang="ru-RU" sz="1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 о с к в ы</a:t>
            </a:r>
            <a:endParaRPr lang="ru-RU" sz="1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51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4453" y="264943"/>
            <a:ext cx="8915400" cy="1122857"/>
          </a:xfrm>
          <a:effectLst/>
        </p:spPr>
        <p:txBody>
          <a:bodyPr>
            <a:normAutofit/>
          </a:bodyPr>
          <a:lstStyle/>
          <a:p>
            <a:r>
              <a:rPr lang="ru-RU" sz="1800" dirty="0" smtClean="0">
                <a:ln>
                  <a:noFill/>
                </a:ln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Основное противоречие в системе обеспечения пригородных пассажирских перевозок железнодорожным транспортом  </a:t>
            </a:r>
            <a:endParaRPr lang="ru-RU" sz="1800" dirty="0">
              <a:ln>
                <a:noFill/>
              </a:ln>
              <a:solidFill>
                <a:srgbClr val="8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1CD-D57F-4520-B72D-A082606E5182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400226" y="2197497"/>
            <a:ext cx="2288926" cy="780590"/>
            <a:chOff x="0" y="0"/>
            <a:chExt cx="2400061" cy="2242613"/>
          </a:xfrm>
          <a:gradFill>
            <a:gsLst>
              <a:gs pos="0">
                <a:srgbClr val="8A0000"/>
              </a:gs>
              <a:gs pos="58000">
                <a:srgbClr val="C00000"/>
              </a:gs>
              <a:gs pos="95410">
                <a:schemeClr val="tx1"/>
              </a:gs>
              <a:gs pos="83000">
                <a:schemeClr val="accent1">
                  <a:lumMod val="20000"/>
                  <a:lumOff val="80000"/>
                </a:schemeClr>
              </a:gs>
              <a:gs pos="100000">
                <a:schemeClr val="tx1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0"/>
              <a:ext cx="2400061" cy="1728191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0" y="84360"/>
              <a:ext cx="2400061" cy="215825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28575" rIns="5715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u="sng" dirty="0" smtClean="0">
                  <a:latin typeface="+mj-lt"/>
                </a:rPr>
                <a:t>ОБЯЗАННОСТИ</a:t>
              </a:r>
              <a:endParaRPr lang="ru-RU" sz="1400" u="sng" kern="1200" dirty="0">
                <a:latin typeface="+mj-lt"/>
              </a:endParaRPr>
            </a:p>
          </p:txBody>
        </p:sp>
      </p:grpSp>
      <p:cxnSp>
        <p:nvCxnSpPr>
          <p:cNvPr id="26" name="Прямая со стрелкой 25"/>
          <p:cNvCxnSpPr>
            <a:stCxn id="8" idx="3"/>
          </p:cNvCxnSpPr>
          <p:nvPr/>
        </p:nvCxnSpPr>
        <p:spPr>
          <a:xfrm>
            <a:off x="3689152" y="2498264"/>
            <a:ext cx="2170722" cy="2823539"/>
          </a:xfrm>
          <a:prstGeom prst="straightConnector1">
            <a:avLst/>
          </a:prstGeom>
          <a:ln>
            <a:noFill/>
            <a:tailEnd type="arrow" w="med" len="med"/>
          </a:ln>
          <a:effectLst>
            <a:glow rad="25400">
              <a:srgbClr val="FF0000">
                <a:alpha val="24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reflection blurRad="1181100" stA="45000" endPos="65000" dist="673100" dir="5400000" sy="-100000" algn="bl" rotWithShape="0"/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кругленный прямоугольник 4"/>
          <p:cNvSpPr/>
          <p:nvPr/>
        </p:nvSpPr>
        <p:spPr>
          <a:xfrm>
            <a:off x="3987666" y="2212178"/>
            <a:ext cx="2232248" cy="780590"/>
          </a:xfrm>
          <a:prstGeom prst="rect">
            <a:avLst/>
          </a:prstGeom>
          <a:gradFill>
            <a:gsLst>
              <a:gs pos="0">
                <a:srgbClr val="8A0000"/>
              </a:gs>
              <a:gs pos="58000">
                <a:srgbClr val="C00000"/>
              </a:gs>
              <a:gs pos="95410">
                <a:schemeClr val="tx1"/>
              </a:gs>
              <a:gs pos="83000">
                <a:schemeClr val="accent1">
                  <a:lumMod val="20000"/>
                  <a:lumOff val="8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28575" rIns="57150" bIns="2857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latin typeface="+mj-lt"/>
              </a:rPr>
              <a:t>«ПРАВА» ИЛИ СФЕРА ВЛИЯНИЯ РЕГИОНОВ</a:t>
            </a:r>
            <a:endParaRPr lang="ru-RU" sz="1400" kern="1200" dirty="0">
              <a:latin typeface="+mj-lt"/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 flipV="1">
            <a:off x="3580127" y="4435348"/>
            <a:ext cx="1586812" cy="184314"/>
          </a:xfrm>
          <a:prstGeom prst="straightConnector1">
            <a:avLst/>
          </a:prstGeom>
          <a:ln>
            <a:noFill/>
            <a:tailEnd type="arrow" w="med" len="med"/>
          </a:ln>
          <a:effectLst>
            <a:glow rad="25400">
              <a:srgbClr val="FF0000">
                <a:alpha val="24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reflection blurRad="1181100" stA="45000" endPos="65000" dist="673100" dir="5400000" sy="-100000" algn="bl" rotWithShape="0"/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2992279" y="5257820"/>
            <a:ext cx="276862" cy="127967"/>
          </a:xfrm>
          <a:prstGeom prst="straightConnector1">
            <a:avLst/>
          </a:prstGeom>
          <a:ln>
            <a:noFill/>
            <a:tailEnd type="arrow" w="med" len="med"/>
          </a:ln>
          <a:effectLst>
            <a:glow rad="25400">
              <a:srgbClr val="FF0000">
                <a:alpha val="24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reflection blurRad="1181100" stA="45000" endPos="65000" dist="673100" dir="5400000" sy="-100000" algn="bl" rotWithShape="0"/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3" descr="C:\Users\User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14" y="11398"/>
            <a:ext cx="920786" cy="106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6" name="Прямая со стрелкой 65"/>
          <p:cNvCxnSpPr/>
          <p:nvPr/>
        </p:nvCxnSpPr>
        <p:spPr>
          <a:xfrm>
            <a:off x="4536281" y="1053576"/>
            <a:ext cx="429046" cy="8787"/>
          </a:xfrm>
          <a:prstGeom prst="straightConnector1">
            <a:avLst/>
          </a:prstGeom>
          <a:ln>
            <a:noFill/>
            <a:tailEnd type="arrow" w="med" len="med"/>
          </a:ln>
          <a:effectLst>
            <a:glow rad="25400">
              <a:srgbClr val="FF0000">
                <a:alpha val="24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reflection blurRad="1181100" stA="45000" endPos="65000" dist="673100" dir="5400000" sy="-100000" algn="bl" rotWithShape="0"/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>
            <a:off x="0" y="0"/>
            <a:ext cx="9037562" cy="332656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24000">
                <a:srgbClr val="C00000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68" name="Picture 5" descr="D:\RADUGA_DESIGN\Sohi_economy_forum\logo_Pravitelstvo_MS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70071" cy="10304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69" name="Picture 3" descr="C:\Users\User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14" y="0"/>
            <a:ext cx="920786" cy="106388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5" descr="D:\RADUGA_DESIGN\Sohi_economy_forum\logo_Pravitelstvo_MS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1171" y="35046"/>
            <a:ext cx="388629" cy="4602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1" name="Прямоугольник 70"/>
          <p:cNvSpPr/>
          <p:nvPr/>
        </p:nvSpPr>
        <p:spPr>
          <a:xfrm>
            <a:off x="9037562" y="452804"/>
            <a:ext cx="888385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 Э К </a:t>
            </a:r>
          </a:p>
          <a:p>
            <a:pPr algn="ctr"/>
            <a:r>
              <a:rPr lang="ru-RU" sz="1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 о с к в ы</a:t>
            </a:r>
            <a:endParaRPr lang="ru-RU" sz="1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4" name="Скругленный прямоугольник 4"/>
          <p:cNvSpPr/>
          <p:nvPr/>
        </p:nvSpPr>
        <p:spPr>
          <a:xfrm>
            <a:off x="1400227" y="3278968"/>
            <a:ext cx="2288926" cy="1340694"/>
          </a:xfrm>
          <a:prstGeom prst="rect">
            <a:avLst/>
          </a:prstGeom>
          <a:noFill/>
          <a:ln cap="rnd">
            <a:solidFill>
              <a:srgbClr val="8A0000">
                <a:alpha val="58000"/>
              </a:srgbClr>
            </a:solidFill>
            <a:round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28575" rIns="57150" bIns="28575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8A0000"/>
                </a:solidFill>
                <a:latin typeface="+mj-lt"/>
              </a:rPr>
              <a:t>184-ФЗ </a:t>
            </a:r>
          </a:p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8A0000"/>
                </a:solidFill>
                <a:latin typeface="+mj-lt"/>
              </a:rPr>
              <a:t>ОРГАНИЗАЦИЯ ПРИГОРОДНОГО ЖЕЛЕЗНОДОРОЖНОГО СООБЩЕНИЯ  В РЕГИОНЕ </a:t>
            </a:r>
            <a:endParaRPr lang="ru-RU" sz="1400" dirty="0">
              <a:solidFill>
                <a:srgbClr val="8A0000"/>
              </a:solidFill>
              <a:latin typeface="+mj-lt"/>
            </a:endParaRPr>
          </a:p>
        </p:txBody>
      </p:sp>
      <p:sp>
        <p:nvSpPr>
          <p:cNvPr id="33" name="Заголовок 3"/>
          <p:cNvSpPr txBox="1">
            <a:spLocks/>
          </p:cNvSpPr>
          <p:nvPr/>
        </p:nvSpPr>
        <p:spPr>
          <a:xfrm>
            <a:off x="779578" y="1233388"/>
            <a:ext cx="8915400" cy="648072"/>
          </a:xfrm>
          <a:prstGeom prst="rect">
            <a:avLst/>
          </a:prstGeom>
          <a:effectLst/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80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НЕСООТВЕТСТВИЕ    ПРАВ   И   ОБЯЗАННОСТЕЙ </a:t>
            </a:r>
          </a:p>
          <a:p>
            <a:pPr fontAlgn="auto">
              <a:spcAft>
                <a:spcPts val="0"/>
              </a:spcAft>
            </a:pPr>
            <a:r>
              <a:rPr lang="ru-RU" sz="180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СУБЪЕКТОВ РОССИЙСКОЙ ФЕДЕРАЦИИ 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2178286" y="2978087"/>
            <a:ext cx="732805" cy="300881"/>
          </a:xfrm>
          <a:prstGeom prst="downArrow">
            <a:avLst/>
          </a:prstGeom>
          <a:gradFill>
            <a:gsLst>
              <a:gs pos="100000">
                <a:srgbClr val="C00000"/>
              </a:gs>
              <a:gs pos="2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4713710" y="2980046"/>
            <a:ext cx="732805" cy="300881"/>
          </a:xfrm>
          <a:prstGeom prst="downArrow">
            <a:avLst/>
          </a:prstGeom>
          <a:gradFill>
            <a:gsLst>
              <a:gs pos="100000">
                <a:srgbClr val="C00000"/>
              </a:gs>
              <a:gs pos="2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4"/>
          <p:cNvSpPr/>
          <p:nvPr/>
        </p:nvSpPr>
        <p:spPr>
          <a:xfrm>
            <a:off x="3935650" y="3280927"/>
            <a:ext cx="2288926" cy="1340694"/>
          </a:xfrm>
          <a:prstGeom prst="rect">
            <a:avLst/>
          </a:prstGeom>
          <a:noFill/>
          <a:ln cap="rnd">
            <a:solidFill>
              <a:srgbClr val="8A0000">
                <a:alpha val="58000"/>
              </a:srgbClr>
            </a:solidFill>
            <a:round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28575" rIns="57150" bIns="28575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8A0000"/>
                </a:solidFill>
                <a:latin typeface="+mj-lt"/>
              </a:rPr>
              <a:t>ЗАТРАТЫ ПО ОРГАНИЗАЦИИ ПЕРЕВОЗОК</a:t>
            </a:r>
          </a:p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8A0000"/>
                </a:solidFill>
                <a:latin typeface="+mj-lt"/>
              </a:rPr>
              <a:t>(не более 19%)</a:t>
            </a:r>
            <a:endParaRPr lang="ru-RU" sz="1400" dirty="0">
              <a:solidFill>
                <a:srgbClr val="8A0000"/>
              </a:solidFill>
              <a:latin typeface="+mj-lt"/>
            </a:endParaRPr>
          </a:p>
        </p:txBody>
      </p:sp>
      <p:sp>
        <p:nvSpPr>
          <p:cNvPr id="37" name="Скругленный прямоугольник 4"/>
          <p:cNvSpPr/>
          <p:nvPr/>
        </p:nvSpPr>
        <p:spPr>
          <a:xfrm>
            <a:off x="6874832" y="3295609"/>
            <a:ext cx="2448272" cy="530067"/>
          </a:xfrm>
          <a:prstGeom prst="rect">
            <a:avLst/>
          </a:prstGeom>
          <a:noFill/>
          <a:ln cap="rnd">
            <a:solidFill>
              <a:srgbClr val="8A0000">
                <a:alpha val="58000"/>
              </a:srgbClr>
            </a:solidFill>
            <a:round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28575" rIns="57150" bIns="28575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8A0000"/>
                </a:solidFill>
                <a:latin typeface="+mj-lt"/>
              </a:rPr>
              <a:t>Тарифы на услуги инфраструктуры</a:t>
            </a:r>
            <a:endParaRPr lang="ru-RU" sz="1400" dirty="0">
              <a:solidFill>
                <a:srgbClr val="8A0000"/>
              </a:solidFill>
              <a:latin typeface="+mj-lt"/>
            </a:endParaRPr>
          </a:p>
        </p:txBody>
      </p:sp>
      <p:sp>
        <p:nvSpPr>
          <p:cNvPr id="38" name="Скругленный прямоугольник 4"/>
          <p:cNvSpPr/>
          <p:nvPr/>
        </p:nvSpPr>
        <p:spPr>
          <a:xfrm>
            <a:off x="6874832" y="2226860"/>
            <a:ext cx="2448272" cy="780590"/>
          </a:xfrm>
          <a:prstGeom prst="rect">
            <a:avLst/>
          </a:prstGeom>
          <a:gradFill>
            <a:gsLst>
              <a:gs pos="0">
                <a:srgbClr val="8A0000"/>
              </a:gs>
              <a:gs pos="58000">
                <a:srgbClr val="C00000"/>
              </a:gs>
              <a:gs pos="95410">
                <a:schemeClr val="tx1"/>
              </a:gs>
              <a:gs pos="83000">
                <a:schemeClr val="accent1">
                  <a:lumMod val="20000"/>
                  <a:lumOff val="8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28575" rIns="57150" bIns="2857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latin typeface="+mj-lt"/>
              </a:rPr>
              <a:t>СФЕРА ВЛИЯНИЯ НА ФЕДЕРАЛЬНОМ УРОВНЕ </a:t>
            </a:r>
            <a:endParaRPr lang="ru-RU" sz="1400" kern="1200" dirty="0"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89680" y="2089400"/>
            <a:ext cx="5274250" cy="2862322"/>
          </a:xfrm>
          <a:prstGeom prst="rect">
            <a:avLst/>
          </a:prstGeom>
          <a:solidFill>
            <a:srgbClr val="8A0000">
              <a:alpha val="10000"/>
            </a:srgbClr>
          </a:solidFill>
          <a:ln>
            <a:solidFill>
              <a:schemeClr val="tx1"/>
            </a:solidFill>
            <a:round/>
          </a:ln>
          <a:effectLst>
            <a:glow rad="101600">
              <a:srgbClr val="8A0000">
                <a:alpha val="14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rgbClr val="8A0000"/>
              </a:solidFill>
            </a:endParaRPr>
          </a:p>
          <a:p>
            <a:pPr algn="ctr"/>
            <a:endParaRPr lang="ru-RU" dirty="0">
              <a:solidFill>
                <a:srgbClr val="8A0000"/>
              </a:solidFill>
            </a:endParaRPr>
          </a:p>
          <a:p>
            <a:pPr algn="ctr"/>
            <a:endParaRPr lang="ru-RU" dirty="0" smtClean="0">
              <a:solidFill>
                <a:srgbClr val="8A0000"/>
              </a:solidFill>
            </a:endParaRPr>
          </a:p>
          <a:p>
            <a:pPr algn="ctr"/>
            <a:endParaRPr lang="ru-RU" dirty="0">
              <a:solidFill>
                <a:srgbClr val="8A0000"/>
              </a:solidFill>
            </a:endParaRPr>
          </a:p>
          <a:p>
            <a:pPr algn="ctr"/>
            <a:endParaRPr lang="ru-RU" dirty="0">
              <a:solidFill>
                <a:srgbClr val="8A0000"/>
              </a:solidFill>
            </a:endParaRPr>
          </a:p>
          <a:p>
            <a:pPr algn="ctr"/>
            <a:endParaRPr lang="ru-RU" dirty="0" smtClean="0">
              <a:solidFill>
                <a:srgbClr val="8A0000"/>
              </a:solidFill>
            </a:endParaRPr>
          </a:p>
          <a:p>
            <a:pPr algn="ctr"/>
            <a:endParaRPr lang="ru-RU" dirty="0">
              <a:solidFill>
                <a:srgbClr val="8A0000"/>
              </a:solidFill>
            </a:endParaRPr>
          </a:p>
          <a:p>
            <a:pPr algn="ctr"/>
            <a:endParaRPr lang="ru-RU" dirty="0" smtClean="0">
              <a:solidFill>
                <a:srgbClr val="8A0000"/>
              </a:solidFill>
            </a:endParaRPr>
          </a:p>
          <a:p>
            <a:pPr algn="ctr"/>
            <a:endParaRPr lang="ru-RU" dirty="0">
              <a:solidFill>
                <a:srgbClr val="8A0000"/>
              </a:solidFill>
            </a:endParaRPr>
          </a:p>
          <a:p>
            <a:pPr algn="ctr"/>
            <a:endParaRPr lang="ru-RU" dirty="0">
              <a:solidFill>
                <a:srgbClr val="8A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30866" y="2089400"/>
            <a:ext cx="2936203" cy="2862322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  <a:round/>
          </a:ln>
          <a:effectLst>
            <a:glow rad="101600">
              <a:srgbClr val="8A0000">
                <a:alpha val="14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rgbClr val="8A0000"/>
              </a:solidFill>
            </a:endParaRPr>
          </a:p>
          <a:p>
            <a:pPr algn="ctr"/>
            <a:endParaRPr lang="ru-RU" dirty="0">
              <a:solidFill>
                <a:srgbClr val="8A0000"/>
              </a:solidFill>
            </a:endParaRPr>
          </a:p>
          <a:p>
            <a:pPr algn="ctr"/>
            <a:endParaRPr lang="ru-RU" dirty="0" smtClean="0">
              <a:solidFill>
                <a:srgbClr val="8A0000"/>
              </a:solidFill>
            </a:endParaRPr>
          </a:p>
          <a:p>
            <a:pPr algn="ctr"/>
            <a:endParaRPr lang="ru-RU" dirty="0">
              <a:solidFill>
                <a:srgbClr val="8A0000"/>
              </a:solidFill>
            </a:endParaRPr>
          </a:p>
          <a:p>
            <a:pPr algn="ctr"/>
            <a:endParaRPr lang="ru-RU" dirty="0">
              <a:solidFill>
                <a:srgbClr val="8A0000"/>
              </a:solidFill>
            </a:endParaRPr>
          </a:p>
          <a:p>
            <a:pPr algn="ctr"/>
            <a:endParaRPr lang="ru-RU" dirty="0" smtClean="0">
              <a:solidFill>
                <a:srgbClr val="8A0000"/>
              </a:solidFill>
            </a:endParaRPr>
          </a:p>
          <a:p>
            <a:pPr algn="ctr"/>
            <a:endParaRPr lang="ru-RU" dirty="0">
              <a:solidFill>
                <a:srgbClr val="8A0000"/>
              </a:solidFill>
            </a:endParaRPr>
          </a:p>
          <a:p>
            <a:pPr algn="ctr"/>
            <a:endParaRPr lang="ru-RU" dirty="0" smtClean="0">
              <a:solidFill>
                <a:srgbClr val="8A0000"/>
              </a:solidFill>
            </a:endParaRPr>
          </a:p>
          <a:p>
            <a:pPr algn="ctr"/>
            <a:endParaRPr lang="ru-RU" dirty="0">
              <a:solidFill>
                <a:srgbClr val="8A0000"/>
              </a:solidFill>
            </a:endParaRPr>
          </a:p>
          <a:p>
            <a:pPr algn="ctr"/>
            <a:endParaRPr lang="ru-RU" dirty="0">
              <a:solidFill>
                <a:srgbClr val="8A0000"/>
              </a:solidFill>
            </a:endParaRPr>
          </a:p>
        </p:txBody>
      </p:sp>
      <p:sp>
        <p:nvSpPr>
          <p:cNvPr id="41" name="Скругленный прямоугольник 4"/>
          <p:cNvSpPr/>
          <p:nvPr/>
        </p:nvSpPr>
        <p:spPr>
          <a:xfrm>
            <a:off x="6874832" y="3910033"/>
            <a:ext cx="2448272" cy="517947"/>
          </a:xfrm>
          <a:prstGeom prst="rect">
            <a:avLst/>
          </a:prstGeom>
          <a:noFill/>
          <a:ln cap="rnd">
            <a:solidFill>
              <a:srgbClr val="8A0000">
                <a:alpha val="58000"/>
              </a:srgbClr>
            </a:solidFill>
            <a:round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28575" rIns="57150" bIns="28575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8A0000"/>
                </a:solidFill>
                <a:latin typeface="+mj-lt"/>
              </a:rPr>
              <a:t>Плата за аренду подвижного состава</a:t>
            </a:r>
            <a:r>
              <a:rPr lang="ru-RU" sz="1400" b="1" dirty="0" smtClean="0">
                <a:solidFill>
                  <a:srgbClr val="8A0000"/>
                </a:solidFill>
                <a:latin typeface="+mj-lt"/>
              </a:rPr>
              <a:t> </a:t>
            </a:r>
            <a:endParaRPr lang="ru-RU" sz="1400" dirty="0">
              <a:solidFill>
                <a:srgbClr val="8A0000"/>
              </a:solidFill>
              <a:latin typeface="+mj-lt"/>
            </a:endParaRPr>
          </a:p>
        </p:txBody>
      </p:sp>
      <p:sp>
        <p:nvSpPr>
          <p:cNvPr id="43" name="Скругленный прямоугольник 4"/>
          <p:cNvSpPr/>
          <p:nvPr/>
        </p:nvSpPr>
        <p:spPr>
          <a:xfrm>
            <a:off x="6874832" y="4490175"/>
            <a:ext cx="2448272" cy="258974"/>
          </a:xfrm>
          <a:prstGeom prst="rect">
            <a:avLst/>
          </a:prstGeom>
          <a:noFill/>
          <a:ln cap="rnd">
            <a:solidFill>
              <a:srgbClr val="8A0000">
                <a:alpha val="58000"/>
              </a:srgbClr>
            </a:solidFill>
            <a:round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28575" rIns="57150" bIns="28575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ru-RU" sz="1400" dirty="0" smtClean="0">
                <a:solidFill>
                  <a:srgbClr val="8A0000"/>
                </a:solidFill>
                <a:latin typeface="+mj-lt"/>
              </a:rPr>
              <a:t>81% затрат</a:t>
            </a:r>
            <a:endParaRPr lang="ru-RU" sz="1400" dirty="0">
              <a:solidFill>
                <a:srgbClr val="8A0000"/>
              </a:solidFill>
              <a:latin typeface="+mj-lt"/>
            </a:endParaRPr>
          </a:p>
        </p:txBody>
      </p:sp>
      <p:sp>
        <p:nvSpPr>
          <p:cNvPr id="44" name="Заголовок 3"/>
          <p:cNvSpPr txBox="1">
            <a:spLocks/>
          </p:cNvSpPr>
          <p:nvPr/>
        </p:nvSpPr>
        <p:spPr>
          <a:xfrm>
            <a:off x="1208583" y="5257820"/>
            <a:ext cx="8416055" cy="648072"/>
          </a:xfrm>
          <a:prstGeom prst="rect">
            <a:avLst/>
          </a:prstGeom>
          <a:effectLst/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80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НЕВОЗМОЖНО ОТВЕЧАТЬ  ЗА ТО, ЧЕМ НЕ УПРАВЛЯЕШЬ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89680" y="5121820"/>
            <a:ext cx="8530120" cy="864096"/>
          </a:xfrm>
          <a:prstGeom prst="roundRect">
            <a:avLst/>
          </a:prstGeom>
          <a:noFill/>
          <a:ln w="88900" cmpd="sng">
            <a:solidFill>
              <a:srgbClr val="C00000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83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1CD-D57F-4520-B72D-A082606E5182}" type="slidenum">
              <a:rPr lang="ru-RU" smtClean="0">
                <a:solidFill>
                  <a:srgbClr val="CC0000"/>
                </a:solidFill>
              </a:rPr>
              <a:pPr/>
              <a:t>6</a:t>
            </a:fld>
            <a:endParaRPr lang="ru-RU">
              <a:solidFill>
                <a:srgbClr val="CC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04887" y="332656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ДЕЯТЕЛЬНОСТИ ОАО «ЦППК» В УСЛОВИЯХ ПРИМЕНЕНИЯ ПОНИЖАЮЩЕГО КОЭФФИЦИЕНТА 0,01 ЗА УСЛУГИ ПО ИСПОЛЬЗОВАНИЮ ИНФРАСТРУКТУРЫ И В СЛУЧАЕ ЕГО ОТМЕНЫ</a:t>
            </a:r>
            <a:endParaRPr lang="ru-RU" b="1" dirty="0">
              <a:solidFill>
                <a:srgbClr val="8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3" descr="C:\Users\User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14" y="11398"/>
            <a:ext cx="920786" cy="106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4536281" y="1053576"/>
            <a:ext cx="429046" cy="8787"/>
          </a:xfrm>
          <a:prstGeom prst="straightConnector1">
            <a:avLst/>
          </a:prstGeom>
          <a:ln>
            <a:noFill/>
            <a:tailEnd type="arrow" w="med" len="med"/>
          </a:ln>
          <a:effectLst>
            <a:glow rad="25400">
              <a:srgbClr val="FF0000">
                <a:alpha val="24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reflection blurRad="1181100" stA="45000" endPos="65000" dist="673100" dir="5400000" sy="-100000" algn="bl" rotWithShape="0"/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0"/>
            <a:ext cx="9037562" cy="332656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24000">
                <a:srgbClr val="C00000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5" descr="D:\RADUGA_DESIGN\Sohi_economy_forum\logo_Pravitelstvo_MS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70071" cy="10304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3" name="Picture 3" descr="C:\Users\User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14" y="0"/>
            <a:ext cx="920786" cy="106388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ADUGA_DESIGN\Sohi_economy_forum\logo_Pravitelstvo_MS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1171" y="35046"/>
            <a:ext cx="388629" cy="4602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9037562" y="452804"/>
            <a:ext cx="888385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 Э К </a:t>
            </a:r>
          </a:p>
          <a:p>
            <a:pPr algn="ctr"/>
            <a:r>
              <a:rPr lang="ru-RU" sz="1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 о с к в ы</a:t>
            </a:r>
            <a:endParaRPr lang="ru-RU" sz="1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1308" y="1440652"/>
            <a:ext cx="3326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затрат, млрд. </a:t>
            </a:r>
            <a:r>
              <a:rPr lang="ru-RU" b="1" dirty="0" err="1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</a:t>
            </a:r>
            <a:r>
              <a:rPr lang="en-US" b="1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ru-RU" b="1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</a:t>
            </a:r>
            <a:endParaRPr lang="ru-RU" b="1" dirty="0">
              <a:solidFill>
                <a:srgbClr val="8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139183"/>
              </p:ext>
            </p:extLst>
          </p:nvPr>
        </p:nvGraphicFramePr>
        <p:xfrm>
          <a:off x="870071" y="1106158"/>
          <a:ext cx="4895842" cy="5239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7583611"/>
              </p:ext>
            </p:extLst>
          </p:nvPr>
        </p:nvGraphicFramePr>
        <p:xfrm>
          <a:off x="5298166" y="1440652"/>
          <a:ext cx="4572000" cy="490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0015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1CD-D57F-4520-B72D-A082606E5182}" type="slidenum">
              <a:rPr lang="ru-RU" smtClean="0">
                <a:solidFill>
                  <a:srgbClr val="CC0000"/>
                </a:solidFill>
              </a:rPr>
              <a:pPr/>
              <a:t>7</a:t>
            </a:fld>
            <a:endParaRPr lang="ru-RU">
              <a:solidFill>
                <a:srgbClr val="CC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04887" y="332656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ДЕЯТЕЛЬНОСТИ ОАО «ЦППК» В УСЛОВИЯХ ПРИМЕНЕНИЯ ПОНИЖАЮЩЕГО КОЭФФИЦИЕНТА 0,01 ЗА УСЛУГИ ПО ИСПОЛЬЗОВАНИЮ ИНФРАСТРУКТУРЫ И В СЛУЧАЕ ЕГО ОТМЕНЫ</a:t>
            </a:r>
            <a:endParaRPr lang="ru-RU" b="1" dirty="0">
              <a:solidFill>
                <a:srgbClr val="8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3" descr="C:\Users\User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14" y="11398"/>
            <a:ext cx="920786" cy="106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4536281" y="1053576"/>
            <a:ext cx="429046" cy="8787"/>
          </a:xfrm>
          <a:prstGeom prst="straightConnector1">
            <a:avLst/>
          </a:prstGeom>
          <a:ln>
            <a:noFill/>
            <a:tailEnd type="arrow" w="med" len="med"/>
          </a:ln>
          <a:effectLst>
            <a:glow rad="25400">
              <a:srgbClr val="FF0000">
                <a:alpha val="24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reflection blurRad="1181100" stA="45000" endPos="65000" dist="673100" dir="5400000" sy="-100000" algn="bl" rotWithShape="0"/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0"/>
            <a:ext cx="9037562" cy="332656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24000">
                <a:srgbClr val="C00000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5" descr="D:\RADUGA_DESIGN\Sohi_economy_forum\logo_Pravitelstvo_MS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70071" cy="10304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3" name="Picture 3" descr="C:\Users\User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14" y="0"/>
            <a:ext cx="920786" cy="106388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ADUGA_DESIGN\Sohi_economy_forum\logo_Pravitelstvo_MS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1171" y="35046"/>
            <a:ext cx="388629" cy="4602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9037562" y="452804"/>
            <a:ext cx="888385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 Э К </a:t>
            </a:r>
          </a:p>
          <a:p>
            <a:pPr algn="ctr"/>
            <a:r>
              <a:rPr lang="ru-RU" sz="1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 о с к в ы</a:t>
            </a:r>
            <a:endParaRPr lang="ru-RU" sz="1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7968307"/>
              </p:ext>
            </p:extLst>
          </p:nvPr>
        </p:nvGraphicFramePr>
        <p:xfrm>
          <a:off x="1106346" y="1419012"/>
          <a:ext cx="8124825" cy="505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5722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148496" y="5337843"/>
            <a:ext cx="6324784" cy="984885"/>
          </a:xfrm>
          <a:prstGeom prst="roundRect">
            <a:avLst/>
          </a:prstGeom>
          <a:gradFill>
            <a:gsLst>
              <a:gs pos="0">
                <a:srgbClr val="8A0000">
                  <a:alpha val="10000"/>
                </a:srgbClr>
              </a:gs>
              <a:gs pos="43000">
                <a:srgbClr val="C00000"/>
              </a:gs>
              <a:gs pos="9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1CD-D57F-4520-B72D-A082606E5182}" type="slidenum">
              <a:rPr lang="ru-RU" smtClean="0">
                <a:solidFill>
                  <a:srgbClr val="CC0000"/>
                </a:solidFill>
              </a:rPr>
              <a:pPr/>
              <a:t>8</a:t>
            </a:fld>
            <a:endParaRPr lang="ru-RU">
              <a:solidFill>
                <a:srgbClr val="CC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04887" y="332656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ДЕЯТЕЛЬНОСТИ ОАО «ЦППК» В УСЛОВИЯХ ПРИМЕНЕНИЯ ПОНИЖАЮЩЕГО КОЭФФИЦИЕНТА 0,01 ЗА УСЛУГИ ПО ИСПОЛЬЗОВАНИЮ ИНФРАСТРУКТУРЫ И В СЛУЧАЕ ЕГО ОТМЕНЫ</a:t>
            </a:r>
            <a:endParaRPr lang="ru-RU" b="1" dirty="0">
              <a:solidFill>
                <a:srgbClr val="8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3" descr="C:\Users\User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14" y="11398"/>
            <a:ext cx="920786" cy="106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4536281" y="1053576"/>
            <a:ext cx="429046" cy="8787"/>
          </a:xfrm>
          <a:prstGeom prst="straightConnector1">
            <a:avLst/>
          </a:prstGeom>
          <a:ln>
            <a:noFill/>
            <a:tailEnd type="arrow" w="med" len="med"/>
          </a:ln>
          <a:effectLst>
            <a:glow rad="25400">
              <a:srgbClr val="FF0000">
                <a:alpha val="24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reflection blurRad="1181100" stA="45000" endPos="65000" dist="673100" dir="5400000" sy="-100000" algn="bl" rotWithShape="0"/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0"/>
            <a:ext cx="9037562" cy="332656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24000">
                <a:srgbClr val="C00000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5" descr="D:\RADUGA_DESIGN\Sohi_economy_forum\logo_Pravitelstvo_MS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70071" cy="10304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3" name="Picture 3" descr="C:\Users\User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14" y="0"/>
            <a:ext cx="920786" cy="106388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ADUGA_DESIGN\Sohi_economy_forum\logo_Pravitelstvo_MS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1171" y="35046"/>
            <a:ext cx="388629" cy="4602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9037562" y="452804"/>
            <a:ext cx="888385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 Э К </a:t>
            </a:r>
          </a:p>
          <a:p>
            <a:pPr algn="ctr"/>
            <a:r>
              <a:rPr lang="ru-RU" sz="1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 о с к в ы</a:t>
            </a:r>
            <a:endParaRPr lang="ru-RU" sz="1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3272145"/>
              </p:ext>
            </p:extLst>
          </p:nvPr>
        </p:nvGraphicFramePr>
        <p:xfrm>
          <a:off x="5457056" y="1377404"/>
          <a:ext cx="4320480" cy="3865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6850521"/>
              </p:ext>
            </p:extLst>
          </p:nvPr>
        </p:nvGraphicFramePr>
        <p:xfrm>
          <a:off x="870071" y="1660383"/>
          <a:ext cx="4514977" cy="3533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04888" y="1377404"/>
            <a:ext cx="459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8A0000"/>
                </a:solidFill>
              </a:rPr>
              <a:t>Необходимое увеличение тарифа в случае отмены понижающего коэффициента 0,01</a:t>
            </a:r>
            <a:endParaRPr lang="ru-RU" sz="1600" b="1" dirty="0">
              <a:solidFill>
                <a:srgbClr val="8A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7016" y="5337844"/>
            <a:ext cx="63247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50" b="1" dirty="0" smtClean="0">
                <a:solidFill>
                  <a:srgbClr val="8A0000"/>
                </a:solidFill>
              </a:rPr>
              <a:t>Ограничения</a:t>
            </a:r>
            <a:endParaRPr lang="ru-RU" sz="1450" b="1" dirty="0">
              <a:solidFill>
                <a:srgbClr val="8A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450" b="1" dirty="0" smtClean="0"/>
              <a:t>Тариф по Москве не может быть выше внутригородского (26 руб.)</a:t>
            </a:r>
            <a:r>
              <a:rPr lang="en-US" sz="1450" b="1" dirty="0" smtClean="0"/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50" b="1" dirty="0" smtClean="0"/>
              <a:t>Пригородный железнодорожный тариф не может существенно </a:t>
            </a:r>
            <a:r>
              <a:rPr lang="ru-RU" sz="1450" b="1" dirty="0" smtClean="0">
                <a:solidFill>
                  <a:srgbClr val="FF0000"/>
                </a:solidFill>
              </a:rPr>
              <a:t>превышать тариф на перевозки пригородным автобусом (142 руб.)</a:t>
            </a:r>
            <a:endParaRPr lang="ru-RU" sz="1450" b="1" dirty="0">
              <a:solidFill>
                <a:srgbClr val="FF0000"/>
              </a:solidFill>
            </a:endParaRPr>
          </a:p>
        </p:txBody>
      </p:sp>
      <p:sp>
        <p:nvSpPr>
          <p:cNvPr id="5" name="Стрелка углом вверх 4"/>
          <p:cNvSpPr/>
          <p:nvPr/>
        </p:nvSpPr>
        <p:spPr>
          <a:xfrm>
            <a:off x="7537547" y="5337844"/>
            <a:ext cx="648072" cy="720080"/>
          </a:xfrm>
          <a:prstGeom prst="bentUpArrow">
            <a:avLst/>
          </a:prstGeom>
          <a:gradFill>
            <a:gsLst>
              <a:gs pos="0">
                <a:srgbClr val="8A0000"/>
              </a:gs>
              <a:gs pos="43000">
                <a:srgbClr val="C00000"/>
              </a:gs>
              <a:gs pos="9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5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1CD-D57F-4520-B72D-A082606E5182}" type="slidenum">
              <a:rPr lang="ru-RU" smtClean="0">
                <a:solidFill>
                  <a:srgbClr val="CC0000"/>
                </a:solidFill>
              </a:rPr>
              <a:pPr/>
              <a:t>9</a:t>
            </a:fld>
            <a:endParaRPr lang="ru-RU">
              <a:solidFill>
                <a:srgbClr val="CC0000"/>
              </a:solidFill>
            </a:endParaRPr>
          </a:p>
        </p:txBody>
      </p:sp>
      <p:pic>
        <p:nvPicPr>
          <p:cNvPr id="8" name="Picture 3" descr="C:\Users\User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14" y="11398"/>
            <a:ext cx="920786" cy="106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4536281" y="1053576"/>
            <a:ext cx="429046" cy="8787"/>
          </a:xfrm>
          <a:prstGeom prst="straightConnector1">
            <a:avLst/>
          </a:prstGeom>
          <a:ln>
            <a:noFill/>
            <a:tailEnd type="arrow" w="med" len="med"/>
          </a:ln>
          <a:effectLst>
            <a:glow rad="25400">
              <a:srgbClr val="FF0000">
                <a:alpha val="24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reflection blurRad="1181100" stA="45000" endPos="65000" dist="673100" dir="5400000" sy="-100000" algn="bl" rotWithShape="0"/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0"/>
            <a:ext cx="9037562" cy="332656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24000">
                <a:srgbClr val="C00000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5" descr="D:\RADUGA_DESIGN\Sohi_economy_forum\logo_Pravitelstvo_MS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70071" cy="10304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3" name="Picture 3" descr="C:\Users\User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14" y="0"/>
            <a:ext cx="920786" cy="106388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ADUGA_DESIGN\Sohi_economy_forum\logo_Pravitelstvo_MS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1171" y="35046"/>
            <a:ext cx="388629" cy="4602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9037562" y="452804"/>
            <a:ext cx="888385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 Э К </a:t>
            </a:r>
          </a:p>
          <a:p>
            <a:pPr algn="ctr"/>
            <a:r>
              <a:rPr lang="ru-RU" sz="1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 о с к в ы</a:t>
            </a:r>
            <a:endParaRPr lang="ru-RU" sz="1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4887" y="33265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ПРЕДЛОЖЕНИЯ ПО СИСТЕМЕ ОРГАНИЗАЦИИ И СУБСИДИРОВАНИЯ ПРИГОРОДНЫХ ПЕРЕВОЗОК</a:t>
            </a:r>
            <a:endParaRPr lang="ru-RU" b="1" dirty="0">
              <a:solidFill>
                <a:srgbClr val="8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870069" y="2851525"/>
            <a:ext cx="2282729" cy="1692771"/>
          </a:xfrm>
          <a:prstGeom prst="homePlate">
            <a:avLst/>
          </a:prstGeom>
          <a:gradFill>
            <a:gsLst>
              <a:gs pos="0">
                <a:srgbClr val="C00000"/>
              </a:gs>
              <a:gs pos="100000">
                <a:schemeClr val="accent1">
                  <a:lumMod val="40000"/>
                  <a:lumOff val="60000"/>
                </a:schemeClr>
              </a:gs>
              <a:gs pos="64000">
                <a:srgbClr val="C0000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scene3d>
            <a:camera prst="perspectiveHeroicExtremeRightFacing"/>
            <a:lightRig rig="threePt" dir="t">
              <a:rot lat="0" lon="0" rev="18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>
            <a:spAutoFit/>
          </a:bodyPr>
          <a:lstStyle/>
          <a:p>
            <a:pPr algn="ctr"/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Задачи и механизмы  федерального уровня</a:t>
            </a:r>
          </a:p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645587" y="2713025"/>
            <a:ext cx="6939880" cy="2840844"/>
          </a:xfrm>
          <a:prstGeom prst="roundRect">
            <a:avLst/>
          </a:prstGeom>
          <a:gradFill>
            <a:gsLst>
              <a:gs pos="0">
                <a:srgbClr val="8A0000"/>
              </a:gs>
              <a:gs pos="95417">
                <a:schemeClr val="tx1"/>
              </a:gs>
              <a:gs pos="44000">
                <a:schemeClr val="accent1">
                  <a:lumMod val="20000"/>
                  <a:lumOff val="80000"/>
                </a:schemeClr>
              </a:gs>
              <a:gs pos="26000">
                <a:srgbClr val="C00000"/>
              </a:gs>
              <a:gs pos="43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rgbClr val="FF5050"/>
            </a:solidFill>
          </a:ln>
          <a:scene3d>
            <a:camera prst="perspectiveHeroicExtremeLeftFacing"/>
            <a:lightRig rig="threePt" dir="t"/>
          </a:scene3d>
          <a:sp3d>
            <a:bevelT w="114300" h="114300"/>
            <a:bevelB w="1143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Субсидирование услуг инфраструктуры в ППК на долгосрочной основе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 целью обеспечения равных условий для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ж/д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транспорта по отношению к другим видам транспорта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части условий доступа к инфраструктуре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;</a:t>
            </a:r>
            <a:endPara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Актуализация </a:t>
            </a:r>
            <a:r>
              <a:rPr lang="ru-RU" sz="1600" b="1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системы учета затрат по инфраструктуре, арендной плате и платежам за ремонт с учетом реструктуризации пригородного пассажирского хозяйства</a:t>
            </a:r>
            <a:r>
              <a:rPr lang="en-US" sz="1600" b="1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;</a:t>
            </a:r>
            <a:r>
              <a:rPr lang="ru-RU" sz="1600" b="1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marL="285750" indent="-285750" algn="ctr">
              <a:buFont typeface="Wingdings" pitchFamily="2" charset="2"/>
              <a:buChar char="ü"/>
            </a:pPr>
            <a:endParaRPr lang="ru-RU" sz="1600" b="1" dirty="0" smtClean="0">
              <a:solidFill>
                <a:srgbClr val="8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Исключение влияния системных издержек по инфраструктуре на рост себестоимости данных услуг в ППК </a:t>
            </a:r>
            <a:endParaRPr lang="en-US" sz="1600" b="1" dirty="0" smtClean="0">
              <a:solidFill>
                <a:srgbClr val="8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99883" y="1075279"/>
            <a:ext cx="8231288" cy="1486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До 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возложения на субъекты Российской Федерации полной ответственности за </a:t>
            </a:r>
            <a:r>
              <a:rPr lang="ru-RU" sz="1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регулирование, финансирование и </a:t>
            </a:r>
            <a:r>
              <a:rPr lang="ru-RU" sz="1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функционирование пригородного пассажирского комплекса необходимо обеспечить влияние региона на данную сферу. </a:t>
            </a:r>
          </a:p>
          <a:p>
            <a:pPr marL="285750" indent="-285750" algn="just"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Эта 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комплексная задача требует реализации паритетной регуляторной политики на федеральном и региональном уровне</a:t>
            </a:r>
            <a:r>
              <a:rPr lang="ru-RU" sz="1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.</a:t>
            </a:r>
            <a:endParaRPr lang="ru-RU" sz="16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51634" y="1075279"/>
            <a:ext cx="8530120" cy="1486665"/>
          </a:xfrm>
          <a:prstGeom prst="roundRect">
            <a:avLst/>
          </a:prstGeom>
          <a:noFill/>
          <a:ln w="88900" cmpd="sng">
            <a:solidFill>
              <a:srgbClr val="C00000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89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ilpKsaNkmWwl5mKwSB6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ilpKsaNkmWwl5mKwSB6w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Шаблон3</Template>
  <TotalTime>2457</TotalTime>
  <Words>1175</Words>
  <Application>Microsoft Office PowerPoint</Application>
  <PresentationFormat>Произвольный</PresentationFormat>
  <Paragraphs>180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Апекс</vt:lpstr>
      <vt:lpstr>2_Апекс</vt:lpstr>
      <vt:lpstr>5_Апекс</vt:lpstr>
      <vt:lpstr>О некоторых вопросах организации  пассажирских пригородных  железнодорожных перевозок  в городе Москве</vt:lpstr>
      <vt:lpstr>Конфигурация рынка</vt:lpstr>
      <vt:lpstr>Особенности регулирования тарифов на пассажирские пригородные железнодорожные перевозки в системе ФОИВ и РОИВ</vt:lpstr>
      <vt:lpstr>Особенности установленных тарифов на перевозки пассажиров железнодорожным транспортом в пригородном сообщении с учетом расширения границ города Москвы</vt:lpstr>
      <vt:lpstr>Основное противоречие в системе обеспечения пригородных пассажирских перевозок железнодорожным транспортом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sinyaev</dc:creator>
  <cp:lastModifiedBy>Синев Александр Николаевич</cp:lastModifiedBy>
  <cp:revision>175</cp:revision>
  <cp:lastPrinted>2013-04-04T09:47:42Z</cp:lastPrinted>
  <dcterms:created xsi:type="dcterms:W3CDTF">2013-03-13T05:14:33Z</dcterms:created>
  <dcterms:modified xsi:type="dcterms:W3CDTF">2013-10-16T12:59:07Z</dcterms:modified>
</cp:coreProperties>
</file>