
<file path=[Content_Types].xml><?xml version="1.0" encoding="utf-8"?>
<Types xmlns="http://schemas.openxmlformats.org/package/2006/content-types"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charts/chart3.xml" ContentType="application/vnd.openxmlformats-officedocument.drawingml.char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tags/tag7.xml" ContentType="application/vnd.openxmlformats-officedocument.presentationml.tags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653" r:id="rId2"/>
    <p:sldId id="649" r:id="rId3"/>
    <p:sldId id="655" r:id="rId4"/>
  </p:sldIdLst>
  <p:sldSz cx="8961438" cy="6721475"/>
  <p:notesSz cx="6797675" cy="9928225"/>
  <p:custDataLst>
    <p:tags r:id="rId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shinDA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9836F"/>
    <a:srgbClr val="FBD8D5"/>
    <a:srgbClr val="DAF9CB"/>
    <a:srgbClr val="D5FDC7"/>
    <a:srgbClr val="006600"/>
    <a:srgbClr val="FF5050"/>
    <a:srgbClr val="A90307"/>
    <a:srgbClr val="3333CC"/>
    <a:srgbClr val="FFCC00"/>
    <a:srgbClr val="FFF1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0" autoAdjust="0"/>
    <p:restoredTop sz="99899" autoAdjust="0"/>
  </p:normalViewPr>
  <p:slideViewPr>
    <p:cSldViewPr>
      <p:cViewPr>
        <p:scale>
          <a:sx n="100" d="100"/>
          <a:sy n="100" d="100"/>
        </p:scale>
        <p:origin x="-2322" y="-43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-FS-01\ME_DEP_AT$\common\&#1040;&#1053;&#1040;&#1051;&#1048;&#1058;&#1048;&#1050;&#1040;\&#1052;&#1054;&#1053;&#1054;&#1057;&#1045;&#1058;&#1048;\2014%2003%2028-&#1040;&#1085;&#1072;&#1083;&#1080;&#1090;&#1080;&#1082;&#1072;-&#1084;&#1086;&#1085;&#1086;&#1089;&#1077;&#1090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-FS-01\ME_DEP_AT$\common\&#1040;&#1053;&#1040;&#1051;&#1048;&#1058;&#1048;&#1050;&#1040;\&#1052;&#1054;&#1053;&#1054;&#1057;&#1045;&#1058;&#1048;\2014%2003%2028-&#1040;&#1085;&#1072;&#1083;&#1080;&#1090;&#1080;&#1082;&#1072;-&#1084;&#1086;&#1085;&#1086;&#1089;&#1077;&#1090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-FS-01\ME_DEP_AT$\common\&#1040;&#1053;&#1040;&#1051;&#1048;&#1058;&#1048;&#1050;&#1040;\&#1052;&#1054;&#1053;&#1054;&#1057;&#1045;&#1058;&#1048;\2014%2003%2028-&#1040;&#1085;&#1072;&#1083;&#1080;&#1090;&#1080;&#1082;&#1072;-&#1084;&#1086;&#1085;&#1086;&#1089;&#1077;&#109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170"/>
      <c:perspective val="10"/>
    </c:view3D>
    <c:plotArea>
      <c:layout>
        <c:manualLayout>
          <c:layoutTarget val="inner"/>
          <c:xMode val="edge"/>
          <c:yMode val="edge"/>
          <c:x val="3.4576216434484192E-2"/>
          <c:y val="0"/>
          <c:w val="0.94946900868160711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1.005128205128205E-2"/>
                  <c:y val="0.15156673395986794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7.9768625075712016E-2"/>
                  <c:y val="-1.71691881726441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Percent val="1"/>
            </c:dLbl>
            <c:showPercent val="1"/>
            <c:showLeaderLines val="1"/>
          </c:dLbls>
          <c:cat>
            <c:strRef>
              <c:f>МОНОСЕТИ!$E$122:$E$123</c:f>
              <c:strCache>
                <c:ptCount val="2"/>
                <c:pt idx="0">
                  <c:v>НВВ прочих ТСО</c:v>
                </c:pt>
                <c:pt idx="1">
                  <c:v>НВВ моносетей</c:v>
                </c:pt>
              </c:strCache>
            </c:strRef>
          </c:cat>
          <c:val>
            <c:numRef>
              <c:f>МОНОСЕТИ!$F$122:$F$123</c:f>
              <c:numCache>
                <c:formatCode>#,##0</c:formatCode>
                <c:ptCount val="2"/>
                <c:pt idx="0">
                  <c:v>637322059.79689944</c:v>
                </c:pt>
                <c:pt idx="1">
                  <c:v>8206625.0773553522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"/>
          <c:y val="0.78985237789550244"/>
          <c:w val="0.50091055925701433"/>
          <c:h val="0.20070438017183101"/>
        </c:manualLayout>
      </c:layout>
      <c:txPr>
        <a:bodyPr/>
        <a:lstStyle/>
        <a:p>
          <a:pPr rtl="0">
            <a:defRPr sz="900" b="1"/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170"/>
      <c:perspective val="10"/>
    </c:view3D>
    <c:plotArea>
      <c:layout>
        <c:manualLayout>
          <c:layoutTarget val="inner"/>
          <c:xMode val="edge"/>
          <c:yMode val="edge"/>
          <c:x val="3.4576216434484192E-2"/>
          <c:y val="0"/>
          <c:w val="0.94946900868160711"/>
          <c:h val="1"/>
        </c:manualLayout>
      </c:layout>
      <c:pie3DChart>
        <c:varyColors val="1"/>
        <c:ser>
          <c:idx val="0"/>
          <c:order val="0"/>
          <c:explosion val="25"/>
          <c:dPt>
            <c:idx val="1"/>
            <c:explosion val="6"/>
          </c:dPt>
          <c:dLbls>
            <c:dLbl>
              <c:idx val="0"/>
              <c:layout>
                <c:manualLayout>
                  <c:x val="9.7230365435090282E-2"/>
                  <c:y val="0.15954393048407231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7.9768625075712044E-2"/>
                  <c:y val="-1.71691881726441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Percent val="1"/>
            </c:dLbl>
            <c:showPercent val="1"/>
            <c:showLeaderLines val="1"/>
          </c:dLbls>
          <c:cat>
            <c:strRef>
              <c:f>МОНОСЕТИ!$E$126:$E$127</c:f>
              <c:strCache>
                <c:ptCount val="2"/>
                <c:pt idx="0">
                  <c:v>ПО прочих ТСО</c:v>
                </c:pt>
                <c:pt idx="1">
                  <c:v>ПО моносетей</c:v>
                </c:pt>
              </c:strCache>
            </c:strRef>
          </c:cat>
          <c:val>
            <c:numRef>
              <c:f>МОНОСЕТИ!$F$126:$F$127</c:f>
              <c:numCache>
                <c:formatCode>#,##0</c:formatCode>
                <c:ptCount val="2"/>
                <c:pt idx="0">
                  <c:v>489304294.63981467</c:v>
                </c:pt>
                <c:pt idx="1">
                  <c:v>28120992.03194518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"/>
          <c:y val="0.78985237789550244"/>
          <c:w val="0.50091055925701411"/>
          <c:h val="0.20070438017183112"/>
        </c:manualLayout>
      </c:layout>
      <c:txPr>
        <a:bodyPr/>
        <a:lstStyle/>
        <a:p>
          <a:pPr rtl="0">
            <a:defRPr sz="900" b="1"/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170"/>
      <c:perspective val="10"/>
    </c:view3D>
    <c:plotArea>
      <c:layout>
        <c:manualLayout>
          <c:layoutTarget val="inner"/>
          <c:xMode val="edge"/>
          <c:yMode val="edge"/>
          <c:x val="3.4576216434484192E-2"/>
          <c:y val="0"/>
          <c:w val="0.94946900868160711"/>
          <c:h val="1"/>
        </c:manualLayout>
      </c:layout>
      <c:pie3DChart>
        <c:varyColors val="1"/>
        <c:ser>
          <c:idx val="0"/>
          <c:order val="0"/>
          <c:explosion val="25"/>
          <c:dPt>
            <c:idx val="1"/>
            <c:explosion val="6"/>
          </c:dPt>
          <c:dLbls>
            <c:dLbl>
              <c:idx val="0"/>
              <c:layout>
                <c:manualLayout>
                  <c:x val="0.18953805774278268"/>
                  <c:y val="0.15156673395986794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7.9768625075712085E-2"/>
                  <c:y val="-1.71691881726441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Percent val="1"/>
            </c:dLbl>
            <c:showPercent val="1"/>
            <c:showLeaderLines val="1"/>
          </c:dLbls>
          <c:cat>
            <c:strRef>
              <c:f>МОНОСЕТИ!$E$130:$E$131</c:f>
              <c:strCache>
                <c:ptCount val="2"/>
                <c:pt idx="0">
                  <c:v>ПО монопотребителям</c:v>
                </c:pt>
                <c:pt idx="1">
                  <c:v>ПО прочим</c:v>
                </c:pt>
              </c:strCache>
            </c:strRef>
          </c:cat>
          <c:val>
            <c:numRef>
              <c:f>МОНОСЕТИ!$F$130:$F$131</c:f>
              <c:numCache>
                <c:formatCode>#,##0</c:formatCode>
                <c:ptCount val="2"/>
                <c:pt idx="0">
                  <c:v>25460501.768557899</c:v>
                </c:pt>
                <c:pt idx="1">
                  <c:v>2660490.2633872852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"/>
          <c:y val="0.80580689292159491"/>
          <c:w val="0.59834645669291342"/>
          <c:h val="0.192727183647627"/>
        </c:manualLayout>
      </c:layout>
      <c:txPr>
        <a:bodyPr/>
        <a:lstStyle/>
        <a:p>
          <a:pPr rtl="0">
            <a:defRPr sz="800" b="1"/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6038735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8950" y="620713"/>
            <a:ext cx="5826125" cy="43703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863" y="5335285"/>
            <a:ext cx="5792787" cy="1237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65838" y="9535503"/>
            <a:ext cx="539750" cy="185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cs typeface="Arial"/>
              </a:defRPr>
            </a:lvl1pPr>
          </a:lstStyle>
          <a:p>
            <a:pPr>
              <a:defRPr/>
            </a:pPr>
            <a:fld id="{3162B173-36BF-46A2-B0C0-7A434C74B0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547883" y="103585"/>
            <a:ext cx="57708" cy="1231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21843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Arial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Arial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Arial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Arial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550863" y="5335285"/>
            <a:ext cx="5792787" cy="24622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image" Target="../media/image5.png"/><Relationship Id="rId2" Type="http://schemas.openxmlformats.org/officeDocument/2006/relationships/tags" Target="../tags/tag13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4.emf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oleObject" Target="../embeddings/oleObject3.bin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3.v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oleObject" Target="../embeddings/oleObject4.bin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2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oleObject" Target="../embeddings/oleObject5.bin"/><Relationship Id="rId2" Type="http://schemas.openxmlformats.org/officeDocument/2006/relationships/tags" Target="../tags/tag34.xml"/><Relationship Id="rId1" Type="http://schemas.openxmlformats.org/officeDocument/2006/relationships/vmlDrawing" Target="../drawings/vmlDrawing4.vml"/><Relationship Id="rId6" Type="http://schemas.openxmlformats.org/officeDocument/2006/relationships/tags" Target="../tags/tag3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23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499" name="think-cell Slide" r:id="rId14" imgW="360" imgH="360" progId="">
              <p:embed/>
            </p:oleObj>
          </a:graphicData>
        </a:graphic>
      </p:graphicFrame>
      <p:sp>
        <p:nvSpPr>
          <p:cNvPr id="5" name="Rectangle 119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0"/>
            <a:ext cx="8961438" cy="6721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Arial"/>
            </a:endParaRPr>
          </a:p>
        </p:txBody>
      </p:sp>
      <p:sp>
        <p:nvSpPr>
          <p:cNvPr id="6" name="Working Draft Tex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40013" y="342900"/>
            <a:ext cx="993775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cs typeface="Arial"/>
              </a:rPr>
              <a:t>WORKING DRAFT</a:t>
            </a:r>
          </a:p>
        </p:txBody>
      </p:sp>
      <p:sp>
        <p:nvSpPr>
          <p:cNvPr id="7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cs typeface="Arial"/>
            </a:endParaRPr>
          </a:p>
        </p:txBody>
      </p:sp>
      <p:sp>
        <p:nvSpPr>
          <p:cNvPr id="8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40013" y="498475"/>
            <a:ext cx="2852737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cs typeface="Arial"/>
              </a:rPr>
              <a:t>Last Modified 28.06.2013 12:57 Russian Standard Time</a:t>
            </a:r>
            <a:endParaRPr lang="ru-RU" sz="900" dirty="0" smtClean="0">
              <a:cs typeface="Arial"/>
            </a:endParaRPr>
          </a:p>
        </p:txBody>
      </p:sp>
      <p:sp>
        <p:nvSpPr>
          <p:cNvPr id="9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40013" y="655638"/>
            <a:ext cx="2532062" cy="13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cs typeface="Arial"/>
              </a:rPr>
              <a:t>Printed 25.06.2013 14:19 Russian Standard Time</a:t>
            </a:r>
            <a:endParaRPr lang="ru-RU" sz="900" dirty="0" smtClean="0">
              <a:cs typeface="Arial"/>
            </a:endParaRPr>
          </a:p>
        </p:txBody>
      </p:sp>
      <p:grpSp>
        <p:nvGrpSpPr>
          <p:cNvPr id="10" name="McK Title Elements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0" y="0"/>
            <a:ext cx="8958263" cy="6723063"/>
            <a:chOff x="0" y="0"/>
            <a:chExt cx="5643" cy="4235"/>
          </a:xfrm>
        </p:grpSpPr>
        <p:sp>
          <p:nvSpPr>
            <p:cNvPr id="11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cs typeface="Arial"/>
                </a:rPr>
                <a:t>Тип документа</a:t>
              </a:r>
            </a:p>
          </p:txBody>
        </p:sp>
        <p:sp>
          <p:nvSpPr>
            <p:cNvPr id="12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cs typeface="Arial"/>
                </a:rPr>
                <a:t>Дата</a:t>
              </a:r>
            </a:p>
          </p:txBody>
        </p:sp>
        <p:sp>
          <p:nvSpPr>
            <p:cNvPr id="13" name="McK Disclaimer" hidden="1"/>
            <p:cNvSpPr>
              <a:spLocks noChangeArrowheads="1"/>
            </p:cNvSpPr>
            <p:nvPr/>
          </p:nvSpPr>
          <p:spPr bwMode="auto">
            <a:xfrm>
              <a:off x="1663" y="3635"/>
              <a:ext cx="3226" cy="23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/>
            <a:p>
              <a:pPr defTabSz="804863" eaLnBrk="0" hangingPunct="0">
                <a:defRPr/>
              </a:pPr>
              <a:r>
                <a:rPr lang="ru-RU" sz="800" dirty="0">
                  <a:cs typeface="Arial"/>
                </a:rPr>
                <a:t>КОНФИДЕНЦИАЛЬНАЯ ИНФОРМАЦИЯ, СОБСТВЕННОСТЬ McKINSEY &amp; COMPANY</a:t>
              </a:r>
            </a:p>
            <a:p>
              <a:pPr defTabSz="804863" eaLnBrk="0" hangingPunct="0">
                <a:defRPr/>
              </a:pPr>
              <a:r>
                <a:rPr lang="ru-RU" sz="800" dirty="0">
                  <a:cs typeface="Arial"/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4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Arial"/>
              </a:endParaRPr>
            </a:p>
          </p:txBody>
        </p:sp>
        <p:sp>
          <p:nvSpPr>
            <p:cNvPr id="15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Arial"/>
              </a:endParaRPr>
            </a:p>
          </p:txBody>
        </p:sp>
        <p:sp>
          <p:nvSpPr>
            <p:cNvPr id="16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Arial"/>
              </a:endParaRPr>
            </a:p>
          </p:txBody>
        </p:sp>
      </p:grpSp>
      <p:pic>
        <p:nvPicPr>
          <p:cNvPr id="17" name="TitleBottomBarBW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doc id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>
              <a:defRPr/>
            </a:pPr>
            <a:endParaRPr lang="ru-RU" sz="800">
              <a:cs typeface="Arial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457700" y="1435100"/>
            <a:ext cx="9144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ru-RU" sz="1200" b="1" i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" name="Изображение 14" descr="Лого_белый_прозрачный_фон.png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43325" y="361950"/>
            <a:ext cx="15303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Изображение 7" descr="Без заголовка копия.png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79488" y="1844675"/>
            <a:ext cx="716915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14"/>
          <p:cNvCxnSpPr>
            <a:cxnSpLocks/>
          </p:cNvCxnSpPr>
          <p:nvPr userDrawn="1"/>
        </p:nvCxnSpPr>
        <p:spPr>
          <a:xfrm>
            <a:off x="952500" y="4114800"/>
            <a:ext cx="72707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6"/>
          <p:cNvCxnSpPr>
            <a:cxnSpLocks/>
          </p:cNvCxnSpPr>
          <p:nvPr userDrawn="1"/>
        </p:nvCxnSpPr>
        <p:spPr>
          <a:xfrm>
            <a:off x="952500" y="5111750"/>
            <a:ext cx="72707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39252" y="4394657"/>
            <a:ext cx="6897246" cy="430887"/>
          </a:xfrm>
          <a:prstGeom prst="rect">
            <a:avLst/>
          </a:prstGeom>
        </p:spPr>
        <p:txBody>
          <a:bodyPr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81991" y="6178282"/>
            <a:ext cx="2011769" cy="169277"/>
          </a:xfrm>
        </p:spPr>
        <p:txBody>
          <a:bodyPr wrap="none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84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2580" name="think-cell Slide" r:id="rId13" imgW="360" imgH="360" progId="">
              <p:embed/>
            </p:oleObj>
          </a:graphicData>
        </a:graphic>
      </p:graphicFrame>
      <p:sp>
        <p:nvSpPr>
          <p:cNvPr id="4" name="Rectangle 33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0"/>
            <a:ext cx="8961438" cy="9794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>
              <a:cs typeface="Arial"/>
            </a:endParaRPr>
          </a:p>
        </p:txBody>
      </p:sp>
      <p:pic>
        <p:nvPicPr>
          <p:cNvPr id="5" name="Изображение 7" descr="Безымянный-3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8275" y="114300"/>
            <a:ext cx="9477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c id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895350">
              <a:defRPr/>
            </a:pPr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7935119" y="1940719"/>
            <a:ext cx="19129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cs typeface="Arial"/>
              </a:rPr>
              <a:t>Last Modified 28.06.2013 12:57 Russian Standard Time</a:t>
            </a:r>
            <a:endParaRPr lang="ru-RU" dirty="0" smtClean="0">
              <a:cs typeface="Arial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042275" y="4114800"/>
            <a:ext cx="169862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cs typeface="Arial"/>
              </a:rPr>
              <a:t>Printed 25.06.2013 14:19 Russian Standard Time</a:t>
            </a:r>
            <a:endParaRPr lang="ru-RU" dirty="0" smtClean="0">
              <a:cs typeface="Arial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04925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/>
              </a:rPr>
              <a:t>TRACKER</a:t>
            </a:r>
          </a:p>
        </p:txBody>
      </p:sp>
      <p:sp>
        <p:nvSpPr>
          <p:cNvPr id="10" name="McK 3. Unit of measure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1030288"/>
            <a:ext cx="8618537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1" name="McK Slide Element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19063" y="6138863"/>
            <a:ext cx="8375650" cy="449262"/>
            <a:chOff x="75" y="3867"/>
            <a:chExt cx="5276" cy="283"/>
          </a:xfrm>
        </p:grpSpPr>
        <p:sp>
          <p:nvSpPr>
            <p:cNvPr id="12" name="McK 4. Footnote"/>
            <p:cNvSpPr txBox="1">
              <a:spLocks noChangeArrowheads="1"/>
            </p:cNvSpPr>
            <p:nvPr/>
          </p:nvSpPr>
          <p:spPr bwMode="auto">
            <a:xfrm>
              <a:off x="75" y="3867"/>
              <a:ext cx="5276" cy="9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latin typeface="+mn-lt"/>
                  <a:cs typeface="Arial"/>
                </a:rPr>
                <a:t>1 Сноска</a:t>
              </a:r>
            </a:p>
          </p:txBody>
        </p:sp>
        <p:sp>
          <p:nvSpPr>
            <p:cNvPr id="13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5276" cy="9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  <a:defRPr/>
              </a:pPr>
              <a:r>
                <a:rPr lang="ru-RU" sz="1000" dirty="0">
                  <a:latin typeface="+mn-lt"/>
                  <a:cs typeface="Arial"/>
                </a:rPr>
                <a:t>ИСТОЧНИК: источник</a:t>
              </a:r>
            </a:p>
          </p:txBody>
        </p:sp>
      </p:grpSp>
      <p:grpSp>
        <p:nvGrpSpPr>
          <p:cNvPr id="14" name="ACET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5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6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cs typeface="Arial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Arial"/>
                </a:rPr>
                <a:t>Unit of measure</a:t>
              </a:r>
            </a:p>
          </p:txBody>
        </p:sp>
      </p:grpSp>
      <p:graphicFrame>
        <p:nvGraphicFramePr>
          <p:cNvPr id="17" name="Object 535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2581" name="think-cell Slide" r:id="rId15" imgW="360" imgH="360" progId="">
              <p:embed/>
            </p:oleObj>
          </a:graphicData>
        </a:graphic>
      </p:graphicFrame>
      <p:sp>
        <p:nvSpPr>
          <p:cNvPr id="18" name="Slide Number"/>
          <p:cNvSpPr txBox="1">
            <a:spLocks/>
          </p:cNvSpPr>
          <p:nvPr userDrawn="1">
            <p:custDataLst>
              <p:tags r:id="rId11"/>
            </p:custDataLst>
          </p:nvPr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BE8DB116-32CC-48EC-871F-773EEEB4623B}" type="slidenum">
              <a:rPr lang="en-US" smtClean="0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84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3548" name="think-cell Slide" r:id="rId12" imgW="360" imgH="360" progId="">
              <p:embed/>
            </p:oleObj>
          </a:graphicData>
        </a:graphic>
      </p:graphicFrame>
      <p:sp>
        <p:nvSpPr>
          <p:cNvPr id="5" name="Rectangle 33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0"/>
            <a:ext cx="8961438" cy="9794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>
              <a:cs typeface="Arial"/>
            </a:endParaRPr>
          </a:p>
        </p:txBody>
      </p:sp>
      <p:pic>
        <p:nvPicPr>
          <p:cNvPr id="6" name="Изображение 7" descr="Безымянный-3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5" y="114300"/>
            <a:ext cx="9477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c id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895350">
              <a:defRPr/>
            </a:pPr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7935119" y="1940719"/>
            <a:ext cx="19129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cs typeface="Arial"/>
              </a:rPr>
              <a:t>Last Modified 28.06.2013 12:57 Russian Standard Time</a:t>
            </a:r>
            <a:endParaRPr lang="ru-RU" dirty="0" smtClean="0">
              <a:cs typeface="Arial"/>
            </a:endParaRPr>
          </a:p>
        </p:txBody>
      </p:sp>
      <p:sp>
        <p:nvSpPr>
          <p:cNvPr id="9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042275" y="4114800"/>
            <a:ext cx="169862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cs typeface="Arial"/>
              </a:rPr>
              <a:t>Printed 25.06.2013 14:19 Russian Standard Time</a:t>
            </a:r>
            <a:endParaRPr lang="ru-RU" dirty="0" smtClean="0">
              <a:cs typeface="Arial"/>
            </a:endParaRP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04925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1030288"/>
            <a:ext cx="8618537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19063" y="6138863"/>
            <a:ext cx="8375650" cy="449262"/>
            <a:chOff x="75" y="3867"/>
            <a:chExt cx="5276" cy="28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67"/>
              <a:ext cx="5276" cy="9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latin typeface="+mn-lt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5276" cy="9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  <a:defRPr/>
              </a:pPr>
              <a:r>
                <a:rPr lang="ru-RU" sz="1000" dirty="0">
                  <a:latin typeface="+mn-lt"/>
                  <a:cs typeface="Arial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cs typeface="Arial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Arial"/>
                </a:rPr>
                <a:t>Unit of measure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108" y="2088014"/>
            <a:ext cx="7617222" cy="2923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4216" y="3808836"/>
            <a:ext cx="6273007" cy="2462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8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>
          <a:xfrm>
            <a:off x="447675" y="6229350"/>
            <a:ext cx="2090738" cy="358775"/>
          </a:xfrm>
          <a:prstGeom prst="rect">
            <a:avLst/>
          </a:prstGeom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62288" y="6229350"/>
            <a:ext cx="2836862" cy="358775"/>
          </a:xfrm>
          <a:prstGeom prst="rect">
            <a:avLst/>
          </a:prstGeom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23025" y="6229350"/>
            <a:ext cx="2090738" cy="358775"/>
          </a:xfrm>
          <a:prstGeom prst="rect">
            <a:avLst/>
          </a:prstGeom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B5C69D-6352-4D81-ACCA-8F6FEA7A7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5298" y="269171"/>
            <a:ext cx="7808067" cy="369332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72" y="1568344"/>
            <a:ext cx="8065294" cy="1384995"/>
          </a:xfrm>
          <a:prstGeom prst="rect">
            <a:avLst/>
          </a:prstGeom>
        </p:spPr>
        <p:txBody>
          <a:bodyPr/>
          <a:lstStyle>
            <a:lvl1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2pPr>
            <a:lvl3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3pPr>
            <a:lvl4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4pPr>
            <a:lvl5pPr>
              <a:defRPr lang="en-US" sz="1800" kern="1200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14653" y="791994"/>
            <a:ext cx="746786" cy="493325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 sz="160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fld id="{E0B9FAB5-D5CB-7649-AB4D-E71835F2DC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160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8072" y="1568345"/>
            <a:ext cx="3957968" cy="164660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5398" y="1568345"/>
            <a:ext cx="3957968" cy="164660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86581" y="6229812"/>
            <a:ext cx="2091002" cy="357856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/>
            </a:lvl1pPr>
          </a:lstStyle>
          <a:p>
            <a:pPr>
              <a:defRPr/>
            </a:pPr>
            <a:fld id="{8587ED32-64C8-4FDF-BC79-CCEC1E578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65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8664" y="3746721"/>
            <a:ext cx="8065294" cy="369332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8664" y="5087725"/>
            <a:ext cx="8065294" cy="16927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1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38664" y="6058665"/>
            <a:ext cx="8065294" cy="1384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9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0398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9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8.xml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84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85" name="think-cell Slide" r:id="rId20" imgW="360" imgH="360" progId="">
              <p:embed/>
            </p:oleObj>
          </a:graphicData>
        </a:graphic>
      </p:graphicFrame>
      <p:sp>
        <p:nvSpPr>
          <p:cNvPr id="22" name="Rectangle 33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8961438" cy="9794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>
              <a:cs typeface="Arial"/>
            </a:endParaRPr>
          </a:p>
        </p:txBody>
      </p:sp>
      <p:pic>
        <p:nvPicPr>
          <p:cNvPr id="1029" name="Изображение 7" descr="Безымянный-3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8275" y="114300"/>
            <a:ext cx="9477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doc id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895350">
              <a:defRPr/>
            </a:pPr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7935119" y="1940719"/>
            <a:ext cx="19129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cs typeface="Arial"/>
              </a:rPr>
              <a:t>Last Modified 28.06.2013 12:57 Russian Standard Time</a:t>
            </a:r>
            <a:endParaRPr lang="ru-RU" dirty="0" smtClean="0"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8042275" y="4114800"/>
            <a:ext cx="169862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cs typeface="Arial"/>
              </a:rPr>
              <a:t>Printed 25.06.2013 14:19 Russian Standard Time</a:t>
            </a:r>
            <a:endParaRPr lang="ru-RU" dirty="0" smtClean="0">
              <a:cs typeface="Arial"/>
            </a:endParaRPr>
          </a:p>
        </p:txBody>
      </p:sp>
      <p:sp>
        <p:nvSpPr>
          <p:cNvPr id="2" name="Rectangle 286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1304925" y="328613"/>
            <a:ext cx="7432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04925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9063" y="1030288"/>
            <a:ext cx="8618537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037" name="McK Slide Elements" hidden="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119063" y="6138863"/>
            <a:ext cx="8375650" cy="449262"/>
            <a:chOff x="75" y="3867"/>
            <a:chExt cx="5276" cy="28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67"/>
              <a:ext cx="5276" cy="9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latin typeface="+mn-lt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5276" cy="9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  <a:defRPr/>
              </a:pPr>
              <a:r>
                <a:rPr lang="ru-RU" sz="1000" dirty="0">
                  <a:latin typeface="+mn-lt"/>
                  <a:cs typeface="Arial"/>
                </a:rPr>
                <a:t>ИСТОЧНИК: источник</a:t>
              </a:r>
            </a:p>
          </p:txBody>
        </p:sp>
      </p:grpSp>
      <p:grpSp>
        <p:nvGrpSpPr>
          <p:cNvPr id="1038" name="ACET" hidden="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039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cs typeface="Arial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Arial"/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4" r:id="rId4"/>
    <p:sldLayoutId id="2147483705" r:id="rId5"/>
    <p:sldLayoutId id="2147483707" r:id="rId6"/>
  </p:sldLayoutIdLst>
  <p:hf sldNum="0" hd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bg1"/>
          </a:solidFill>
          <a:latin typeface="+mj-lt"/>
          <a:ea typeface="+mj-ea"/>
          <a:cs typeface="Arial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bg1"/>
          </a:solidFill>
          <a:latin typeface="Arial" charset="0"/>
          <a:cs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bg1"/>
          </a:solidFill>
          <a:latin typeface="Arial" charset="0"/>
          <a:cs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bg1"/>
          </a:solidFill>
          <a:latin typeface="Arial" charset="0"/>
          <a:cs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bg1"/>
          </a:solidFill>
          <a:latin typeface="Arial" charset="0"/>
          <a:cs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2221"/>
            <a:ext cx="8961438" cy="9459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Уточнение положений по «</a:t>
            </a:r>
            <a:r>
              <a:rPr lang="ru-RU" dirty="0" err="1" smtClean="0"/>
              <a:t>моносетям</a:t>
            </a:r>
            <a:r>
              <a:rPr lang="ru-RU" dirty="0" smtClean="0"/>
              <a:t>»</a:t>
            </a:r>
            <a:endParaRPr dirty="0"/>
          </a:p>
        </p:txBody>
      </p: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0" y="6100673"/>
            <a:ext cx="8961438" cy="46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000" dirty="0">
                <a:solidFill>
                  <a:srgbClr val="FFFFFF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</a:rPr>
              <a:t>Москва  2015 г.</a:t>
            </a:r>
          </a:p>
        </p:txBody>
      </p:sp>
      <p:cxnSp>
        <p:nvCxnSpPr>
          <p:cNvPr id="5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933483" y="5003765"/>
            <a:ext cx="7125588" cy="6224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6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933483" y="4026661"/>
            <a:ext cx="7125588" cy="6224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4368701" y="1406531"/>
            <a:ext cx="896144" cy="89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611" tIns="44806" rIns="89611" bIns="44806"/>
          <a:lstStyle/>
          <a:p>
            <a:endParaRPr lang="ru-RU" sz="1200" b="1" i="1" dirty="0">
              <a:solidFill>
                <a:srgbClr val="FFFFFF"/>
              </a:solidFill>
              <a:latin typeface="Franklin Gothic Book" pitchFamily="34" charset="0"/>
              <a:ea typeface="Franklin Gothic Book" pitchFamily="34" charset="0"/>
              <a:cs typeface="Franklin Gothic Book" pitchFamily="34" charset="0"/>
            </a:endParaRPr>
          </a:p>
        </p:txBody>
      </p:sp>
      <p:pic>
        <p:nvPicPr>
          <p:cNvPr id="9224" name="Изображение 14" descr="Лого_белый_прозрачный_фон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589" y="354745"/>
            <a:ext cx="1499796" cy="118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Изображение 15" descr="Без заголовк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921" y="1807953"/>
            <a:ext cx="7169150" cy="152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99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925" y="328469"/>
            <a:ext cx="7432675" cy="292388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Моносети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52327" y="3144712"/>
            <a:ext cx="7294403" cy="432049"/>
          </a:xfrm>
          <a:prstGeom prst="roundRect">
            <a:avLst>
              <a:gd name="adj" fmla="val 1250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 результатам мониторинга, проведенного Минэнерго России: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4668" y="3758183"/>
            <a:ext cx="3910027" cy="970706"/>
          </a:xfrm>
          <a:prstGeom prst="roundRect">
            <a:avLst>
              <a:gd name="adj" fmla="val 1250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«моносетей» в РФ составляет </a:t>
            </a:r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159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47156" y="3758610"/>
            <a:ext cx="3910027" cy="970279"/>
          </a:xfrm>
          <a:prstGeom prst="roundRect">
            <a:avLst>
              <a:gd name="adj" fmla="val 1250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НВВ «моносетей» в РФ составляет порядка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8,2 млрд рублей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(1,3% от котлового НВВ)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708429"/>
              </p:ext>
            </p:extLst>
          </p:nvPr>
        </p:nvGraphicFramePr>
        <p:xfrm>
          <a:off x="376263" y="4958253"/>
          <a:ext cx="2458811" cy="159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19953782"/>
              </p:ext>
            </p:extLst>
          </p:nvPr>
        </p:nvGraphicFramePr>
        <p:xfrm>
          <a:off x="3256583" y="5009060"/>
          <a:ext cx="2558142" cy="159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6376182"/>
              </p:ext>
            </p:extLst>
          </p:nvPr>
        </p:nvGraphicFramePr>
        <p:xfrm>
          <a:off x="6136903" y="4967441"/>
          <a:ext cx="2476501" cy="159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07208" y="4811930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НВВ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ТСО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569308" y="4811928"/>
            <a:ext cx="1772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Полезный отпуск ТСО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208911" y="4811930"/>
            <a:ext cx="23172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Полезный отпуск «моносетей»</a:t>
            </a:r>
            <a:endParaRPr lang="ru-RU" sz="12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52326" y="1056481"/>
            <a:ext cx="7294403" cy="648073"/>
          </a:xfrm>
          <a:prstGeom prst="roundRect">
            <a:avLst>
              <a:gd name="adj" fmla="val 1250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соответстви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 Постановление Правительства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Федерации от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марта 2014 г. N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179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6383" y="1848569"/>
            <a:ext cx="64087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определены критерии отнесения ТСО к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моносети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монопотребители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оплачивают услуги по передаче электрической энергии по единым (котловым) тарифам + тариф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моносети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8330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925" y="328469"/>
            <a:ext cx="7432675" cy="292388"/>
          </a:xfrm>
        </p:spPr>
        <p:txBody>
          <a:bodyPr/>
          <a:lstStyle/>
          <a:p>
            <a:pPr algn="ctr"/>
            <a:r>
              <a:rPr lang="ru-RU" dirty="0" smtClean="0"/>
              <a:t>Совершенствование положений по «</a:t>
            </a:r>
            <a:r>
              <a:rPr lang="ru-RU" dirty="0" err="1" smtClean="0"/>
              <a:t>моносетям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6569" y="1056482"/>
            <a:ext cx="8443891" cy="720080"/>
          </a:xfrm>
          <a:prstGeom prst="roundRect">
            <a:avLst>
              <a:gd name="adj" fmla="val 1250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рамках действующих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настоящий момент положений по 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моносетям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существуют следующие проблемы:</a:t>
            </a:r>
            <a:endParaRPr lang="ru-RU" sz="1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92286" y="2755224"/>
            <a:ext cx="7990127" cy="677521"/>
          </a:xfrm>
          <a:prstGeom prst="roundRect">
            <a:avLst>
              <a:gd name="adj" fmla="val 1250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по уточнению положений «моносетей»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(находится в Минюсте России)</a:t>
            </a:r>
            <a:endParaRPr lang="ru-RU" sz="1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6018" y="3576761"/>
            <a:ext cx="8702748" cy="3024336"/>
          </a:xfrm>
          <a:prstGeom prst="roundRect">
            <a:avLst>
              <a:gd name="adj" fmla="val 10752"/>
            </a:avLst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порядка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применения ГП нерегулируемых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 на э/э и мощность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монопотребителей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Уточнение договорной конструкции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порядка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стоимости услуг по передаче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монопотребителей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Нераспространение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критериев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УК, ТСЖ, иных организаций,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осуществляющих деятельность в целях оказания потребителям коммунальной услуги по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электроснабжению</a:t>
            </a:r>
          </a:p>
          <a:p>
            <a:endParaRPr lang="ru-RU" sz="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Уточнение порядка расчета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единых (котловых) тарифов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учетом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затрат «моносетей»</a:t>
            </a:r>
            <a:endParaRPr lang="ru-RU" sz="1400" dirty="0"/>
          </a:p>
          <a:p>
            <a:pPr marL="285750" indent="-285750">
              <a:buFont typeface="Wingdings" pitchFamily="2" charset="2"/>
              <a:buChar char="Ø"/>
            </a:pPr>
            <a:endParaRPr lang="ru-RU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требования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обязательном соответствии выбранного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монопотребителем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варианта цены (тарифа)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услуги по передаче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моносети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соответствующему варианту выбранного котлового тарифа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РЭК вносить изменения в тарифное решение в случае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наименования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монопотребителя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моносети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адресов местонахождения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энергопринимающих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устройств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пр.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271" y="1786806"/>
            <a:ext cx="8167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критериев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моносети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при тарифном регулировании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договорной конструкции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котел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-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моносеть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–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монопотребитель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порядок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применения цен (тарифов)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монопотребителей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17839&quot;&gt;&lt;version val=&quot;211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&quot;&gt;&lt;elem m_fUsage=&quot;1.00000000000000000000E+000&quot;&gt;&lt;m_ppcolschidx val=&quot;0&quot;/&gt;&lt;m_rgb r=&quot;dd&quot; g=&quot;dd&quot; b=&quot;dd&quot;/&gt;&lt;/elem&gt;&lt;elem m_fUsage=&quot;9.00000000000000020000E-001&quot;&gt;&lt;m_ppcolschidx val=&quot;0&quot;/&gt;&lt;m_rgb r=&quot;b2&quot; g=&quot;b2&quot; b=&quot;b2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9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l7u6ltAUyWJhH3nOc4P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I5j7tkWkSUO8GNLtbL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DC_L.rcESOIZHUiwJpy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pMP7pCvUeVRzVsIveEE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_JcgzZtUuVlATJf6XLS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VEx33_p0G9UxMnyaEpV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LKiD2GSE6GEcYMJhNi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eW2giotEKjF6A0XWp61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IIeRvupEiFvEoy_1MP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cmXcJ8ME6UlEkbkLnI1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IOg8byOEqXkZAYbJ.Dw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qGWCWFBU64zV8Im_XEf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7x3BIh80eqtOFyY4yGE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PjsLdgIEi0XeDE952wA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cmXcJ8ME6UlEkbkLnI1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oQqlHgFECJq4C3zZ4L9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XW463T50eKaJK4Dri3.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fFI_hJsUaW_UFDl8f1H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_nD2XR9UivMFDp.wU7O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TLzI5G1kSzAlIZrUAKa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oQqlHgFECJq4C3zZ4L9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l7u6ltAUyWJhH3nOc4P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I5j7tkWkSUO8GNLtbLy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.5qUBgI0m7xWi_efzsJ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cmXcJ8ME6UlEkbkLnI1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oQqlHgFECJq4C3zZ4L9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XW463T50eKaJK4Dri3.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fFI_hJsUaW_UFDl8f1H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_nD2XR9UivMFDp.wU7O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TLzI5G1kSzAlIZrUAKa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XW463T50eKaJK4Dri3.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l7u6ltAUyWJhH3nOc4P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I5j7tkWkSUO8GNLtbLy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fFI_hJsUaW_UFDl8f1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_nD2XR9UivMFDp.wU7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9aN4h60SJBccZhc5SU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ou_XfkXkSeTF8uAQ_D5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TLzI5G1kSzAlIZrUAKaQ"/>
</p:tagLst>
</file>

<file path=ppt/theme/theme1.xml><?xml version="1.0" encoding="utf-8"?>
<a:theme xmlns:a="http://schemas.openxmlformats.org/drawingml/2006/main" name="Firm Format - Russian">
  <a:themeElements>
    <a:clrScheme name="GAS123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8D8D8"/>
      </a:accent1>
      <a:accent2>
        <a:srgbClr val="4F81BD"/>
      </a:accent2>
      <a:accent3>
        <a:srgbClr val="366092"/>
      </a:accent3>
      <a:accent4>
        <a:srgbClr val="002960"/>
      </a:accent4>
      <a:accent5>
        <a:srgbClr val="FF6600"/>
      </a:accent5>
      <a:accent6>
        <a:srgbClr val="808080"/>
      </a:accent6>
      <a:hlink>
        <a:srgbClr val="366092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27248</TotalTime>
  <Words>293</Words>
  <Application>Microsoft Office PowerPoint</Application>
  <PresentationFormat>Произвольный</PresentationFormat>
  <Paragraphs>39</Paragraphs>
  <Slides>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Firm Format - Russian</vt:lpstr>
      <vt:lpstr>think-cell Slide</vt:lpstr>
      <vt:lpstr>Уточнение положений по «моносетям»</vt:lpstr>
      <vt:lpstr>«Моносети»</vt:lpstr>
      <vt:lpstr>Совершенствование положений по «моносетям»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документа</dc:title>
  <dc:creator>Nikolay Deev</dc:creator>
  <cp:lastModifiedBy>SnikkarsPN</cp:lastModifiedBy>
  <cp:revision>1779</cp:revision>
  <cp:lastPrinted>2014-10-29T23:54:41Z</cp:lastPrinted>
  <dcterms:created xsi:type="dcterms:W3CDTF">2012-12-12T15:55:35Z</dcterms:created>
  <dcterms:modified xsi:type="dcterms:W3CDTF">2015-04-02T06:35:57Z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Дата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