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3"/>
  </p:notesMasterIdLst>
  <p:sldIdLst>
    <p:sldId id="557" r:id="rId2"/>
    <p:sldId id="558" r:id="rId3"/>
    <p:sldId id="469" r:id="rId4"/>
    <p:sldId id="448" r:id="rId5"/>
    <p:sldId id="530" r:id="rId6"/>
    <p:sldId id="576" r:id="rId7"/>
    <p:sldId id="553" r:id="rId8"/>
    <p:sldId id="584" r:id="rId9"/>
    <p:sldId id="587" r:id="rId10"/>
    <p:sldId id="559" r:id="rId11"/>
    <p:sldId id="560" r:id="rId12"/>
    <p:sldId id="494" r:id="rId13"/>
    <p:sldId id="581" r:id="rId14"/>
    <p:sldId id="548" r:id="rId15"/>
    <p:sldId id="524" r:id="rId16"/>
    <p:sldId id="500" r:id="rId17"/>
    <p:sldId id="472" r:id="rId18"/>
    <p:sldId id="507" r:id="rId19"/>
    <p:sldId id="452" r:id="rId20"/>
    <p:sldId id="583" r:id="rId21"/>
    <p:sldId id="585" r:id="rId22"/>
    <p:sldId id="453" r:id="rId23"/>
    <p:sldId id="572" r:id="rId24"/>
    <p:sldId id="573" r:id="rId25"/>
    <p:sldId id="574" r:id="rId26"/>
    <p:sldId id="575" r:id="rId27"/>
    <p:sldId id="455" r:id="rId28"/>
    <p:sldId id="577" r:id="rId29"/>
    <p:sldId id="578" r:id="rId30"/>
    <p:sldId id="579" r:id="rId31"/>
    <p:sldId id="586" r:id="rId32"/>
    <p:sldId id="580" r:id="rId33"/>
    <p:sldId id="554" r:id="rId34"/>
    <p:sldId id="566" r:id="rId35"/>
    <p:sldId id="567" r:id="rId36"/>
    <p:sldId id="565" r:id="rId37"/>
    <p:sldId id="588" r:id="rId38"/>
    <p:sldId id="570" r:id="rId39"/>
    <p:sldId id="568" r:id="rId40"/>
    <p:sldId id="569" r:id="rId41"/>
    <p:sldId id="402" r:id="rId42"/>
  </p:sldIdLst>
  <p:sldSz cx="9909175" cy="6859588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D9D9FF"/>
    <a:srgbClr val="DDDDFF"/>
    <a:srgbClr val="E7E7FF"/>
    <a:srgbClr val="C9C9FF"/>
    <a:srgbClr val="B3B3FF"/>
    <a:srgbClr val="08A83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886" autoAdjust="0"/>
  </p:normalViewPr>
  <p:slideViewPr>
    <p:cSldViewPr snapToObjects="1">
      <p:cViewPr varScale="1">
        <p:scale>
          <a:sx n="117" d="100"/>
          <a:sy n="117" d="100"/>
        </p:scale>
        <p:origin x="-1122" y="-102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E64707-3883-462D-B5C8-54CDD2F875C0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0725" y="735013"/>
            <a:ext cx="5356225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895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2D1EC0-C0FB-4B85-A4C3-C4691C316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9965ADF-1BD0-46E8-9E40-0B6D427F3FD4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2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2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2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2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2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2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2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2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2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856000C-E333-4BD5-B227-78641CDF26D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29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65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615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16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069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32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5208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992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80" y="142909"/>
            <a:ext cx="8913653" cy="1400499"/>
          </a:xfrm>
          <a:prstGeom prst="rect">
            <a:avLst/>
          </a:prstGeom>
        </p:spPr>
        <p:txBody>
          <a:bodyPr lIns="91449" tIns="45725" rIns="91449" bIns="4572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80" y="1605335"/>
            <a:ext cx="4380615" cy="4523834"/>
          </a:xfrm>
          <a:prstGeom prst="rect">
            <a:avLst/>
          </a:prstGeom>
        </p:spPr>
        <p:txBody>
          <a:bodyPr lIns="91449" tIns="45725" rIns="91449" bIns="457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8418" y="1605335"/>
            <a:ext cx="4380614" cy="2184906"/>
          </a:xfrm>
          <a:prstGeom prst="rect">
            <a:avLst/>
          </a:prstGeom>
        </p:spPr>
        <p:txBody>
          <a:bodyPr lIns="91449" tIns="45725" rIns="91449" bIns="457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8418" y="3942676"/>
            <a:ext cx="4380614" cy="2186493"/>
          </a:xfrm>
          <a:prstGeom prst="rect">
            <a:avLst/>
          </a:prstGeom>
        </p:spPr>
        <p:txBody>
          <a:bodyPr lIns="91449" tIns="45725" rIns="91449" bIns="457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7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594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0518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45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189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008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169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3872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5567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cs typeface="+mn-cs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896938" y="1125538"/>
            <a:ext cx="8509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0" tIns="47910" rIns="95820" bIns="47910"/>
          <a:lstStyle/>
          <a:p>
            <a:pPr marL="0" indent="0"/>
            <a:r>
              <a:rPr lang="ru-RU" sz="2900" b="1" dirty="0" smtClean="0">
                <a:cs typeface="Times New Roman" pitchFamily="18" charset="0"/>
              </a:rPr>
              <a:t>Всероссийский семинар - совещание</a:t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/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>«Тарифное регулирование в 2013 году и задачи органов государственного регулирования на 2014 год»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2457450" y="4654550"/>
            <a:ext cx="4954588" cy="742950"/>
          </a:xfrm>
          <a:prstGeom prst="rect">
            <a:avLst/>
          </a:prstGeom>
          <a:noFill/>
          <a:ln>
            <a:noFill/>
          </a:ln>
          <a:extLst/>
        </p:spPr>
        <p:txBody>
          <a:bodyPr lIns="95820" tIns="47910" rIns="95820" bIns="47910">
            <a:spAutoFit/>
          </a:bodyPr>
          <a:lstStyle/>
          <a:p>
            <a:pPr algn="ctr" defTabSz="501650"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Доклад руководителя ФСТ России </a:t>
            </a:r>
          </a:p>
          <a:p>
            <a:pPr algn="ctr" defTabSz="501650"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С.Г. Новикова </a:t>
            </a:r>
          </a:p>
        </p:txBody>
      </p:sp>
      <p:sp>
        <p:nvSpPr>
          <p:cNvPr id="2052" name="Subtitle 2"/>
          <p:cNvSpPr>
            <a:spLocks/>
          </p:cNvSpPr>
          <p:nvPr/>
        </p:nvSpPr>
        <p:spPr bwMode="auto">
          <a:xfrm>
            <a:off x="1130300" y="5949950"/>
            <a:ext cx="75184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100401" tIns="50201" rIns="100401" bIns="50201"/>
          <a:lstStyle/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>
                <a:latin typeface="+mn-lt"/>
                <a:cs typeface="Times New Roman" pitchFamily="18" charset="0"/>
                <a:sym typeface="Arial" pitchFamily="34" charset="0"/>
              </a:rPr>
              <a:t>г. Сочи</a:t>
            </a:r>
          </a:p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 smtClean="0">
                <a:latin typeface="+mn-lt"/>
                <a:cs typeface="Times New Roman" pitchFamily="18" charset="0"/>
                <a:sym typeface="Arial" pitchFamily="34" charset="0"/>
              </a:rPr>
              <a:t>17-18 </a:t>
            </a:r>
            <a:r>
              <a:rPr lang="ru-RU" sz="1500" dirty="0">
                <a:latin typeface="+mn-lt"/>
                <a:cs typeface="Times New Roman" pitchFamily="18" charset="0"/>
                <a:sym typeface="Arial" pitchFamily="34" charset="0"/>
              </a:rPr>
              <a:t>октября </a:t>
            </a:r>
            <a:r>
              <a:rPr lang="ru-RU" sz="1500" dirty="0" smtClean="0">
                <a:latin typeface="+mn-lt"/>
                <a:cs typeface="Times New Roman" pitchFamily="18" charset="0"/>
                <a:sym typeface="Arial" pitchFamily="34" charset="0"/>
              </a:rPr>
              <a:t>2013г</a:t>
            </a:r>
            <a:r>
              <a:rPr lang="ru-RU" sz="1500" dirty="0">
                <a:latin typeface="+mn-lt"/>
                <a:cs typeface="+mn-cs"/>
                <a:sym typeface="Arial" pitchFamily="34" charset="0"/>
              </a:rPr>
              <a:t>.</a:t>
            </a:r>
            <a:endParaRPr lang="en-US" sz="1500" dirty="0">
              <a:latin typeface="+mn-lt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50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23" y="-26590"/>
            <a:ext cx="8918258" cy="364999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100" b="1" dirty="0"/>
              <a:t>Информационно-разъяснительная работа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791489"/>
            <a:ext cx="9696381" cy="6022681"/>
          </a:xfrm>
        </p:spPr>
        <p:txBody>
          <a:bodyPr lIns="95820" tIns="47910" rIns="95820" bIns="47910">
            <a:noAutofit/>
          </a:bodyPr>
          <a:lstStyle/>
          <a:p>
            <a:pPr algn="just"/>
            <a:r>
              <a:rPr lang="ru-RU" sz="1600" dirty="0" smtClean="0"/>
              <a:t>Поручение заместителя Председателя Правительства Российской Федерации </a:t>
            </a:r>
            <a:r>
              <a:rPr lang="ru-RU" sz="1600" dirty="0" err="1" smtClean="0"/>
              <a:t>Д.Н.Козака</a:t>
            </a:r>
            <a:r>
              <a:rPr lang="ru-RU" sz="1600" dirty="0" smtClean="0"/>
              <a:t> (№ ДК-П9-3544) о комплексе мер, направленных на информирование граждан об их правах и обязанностях в сфере жилищно-коммунального хозяйства.</a:t>
            </a:r>
          </a:p>
          <a:p>
            <a:pPr algn="just"/>
            <a:r>
              <a:rPr lang="ru-RU" sz="1600" dirty="0" smtClean="0"/>
              <a:t>Разъяснение вопросов тарифного регулирования:</a:t>
            </a:r>
          </a:p>
          <a:p>
            <a:pPr lvl="1" algn="just"/>
            <a:r>
              <a:rPr lang="ru-RU" sz="1600" dirty="0" smtClean="0"/>
              <a:t>Кто и в каком порядке устанавливает тарифы на коммунальные услуги;</a:t>
            </a:r>
          </a:p>
          <a:p>
            <a:pPr lvl="1" algn="just"/>
            <a:r>
              <a:rPr lang="ru-RU" sz="1600" dirty="0" smtClean="0"/>
              <a:t>Какие расходы включаются в тарифы на коммунальные услуги;</a:t>
            </a:r>
          </a:p>
          <a:p>
            <a:pPr lvl="1" algn="just"/>
            <a:r>
              <a:rPr lang="ru-RU" sz="1600" dirty="0" smtClean="0"/>
              <a:t>Какие органы осуществляют контроль за правильностью установления и применением тарифов;</a:t>
            </a:r>
          </a:p>
          <a:p>
            <a:pPr lvl="1" algn="just"/>
            <a:r>
              <a:rPr lang="ru-RU" sz="1600" dirty="0" smtClean="0"/>
              <a:t>Сколько раз в год можно увеличивать тарифы на коммунальные услуги.</a:t>
            </a:r>
          </a:p>
          <a:p>
            <a:pPr algn="just"/>
            <a:r>
              <a:rPr lang="ru-RU" sz="1600" dirty="0" smtClean="0"/>
              <a:t>В каждом регионе должен быть утвержден свой план работы по информированию граждан.</a:t>
            </a:r>
          </a:p>
          <a:p>
            <a:pPr algn="just"/>
            <a:r>
              <a:rPr lang="ru-RU" sz="1600" dirty="0" smtClean="0"/>
              <a:t>Отдельная задача – разъяснение индексации тарифов на коммунальные услуги в 2014 г. и соотнесение индексации с ограничением платы граждан. Основные акценты:</a:t>
            </a:r>
          </a:p>
          <a:p>
            <a:pPr lvl="1" algn="just"/>
            <a:r>
              <a:rPr lang="ru-RU" sz="1600" dirty="0" smtClean="0"/>
              <a:t>В первом полугодии повышения не будет. Индексация произойдет только с 1 июля 2014 г.</a:t>
            </a:r>
          </a:p>
          <a:p>
            <a:pPr lvl="1" algn="just"/>
            <a:r>
              <a:rPr lang="ru-RU" sz="1600" dirty="0" smtClean="0"/>
              <a:t>Правительством в целях социальной защиты граждан принято решение по формуле индексации «инфляция минус 30%», т.е. на уровне не более 4,2%, что является самым низким ростом за последние десятилетия.</a:t>
            </a:r>
          </a:p>
          <a:p>
            <a:pPr lvl="1" algn="just"/>
            <a:r>
              <a:rPr lang="ru-RU" sz="1600" dirty="0" smtClean="0"/>
              <a:t>Это средний уровень роста по стране. Конкретный уровень будет устанавливаться в каждом регионе региональным регулирующим органом и может отличаться как в большую, так и в меньшую сторону. Разъяснение причин данных отклонений.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97748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067" y="1169085"/>
            <a:ext cx="943304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800" u="sng" dirty="0" smtClean="0"/>
              <a:t>Результаты</a:t>
            </a:r>
            <a:r>
              <a:rPr lang="en-US" sz="1800" u="sng" dirty="0" smtClean="0"/>
              <a:t>:</a:t>
            </a:r>
            <a:endParaRPr lang="ru-RU" sz="1800" u="sng" dirty="0" smtClean="0"/>
          </a:p>
          <a:p>
            <a:pPr marL="342900" indent="-342900">
              <a:buAutoNum type="arabicPeriod"/>
            </a:pPr>
            <a:r>
              <a:rPr lang="ru-RU" sz="1800" dirty="0" smtClean="0"/>
              <a:t>Оценку «отлично» получили 11 субъектов Российской Федерации</a:t>
            </a:r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342900" indent="-342900">
              <a:buAutoNum type="arabicPeriod"/>
            </a:pPr>
            <a:endParaRPr lang="ru-RU" sz="1800" dirty="0"/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342900" indent="-342900">
              <a:buAutoNum type="arabicPeriod"/>
            </a:pPr>
            <a:endParaRPr lang="ru-RU" sz="1800" dirty="0"/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/>
              <a:t>Оценку «хорошо» получили 40 субъектов РФ.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/>
              <a:t>Оценку «удовлетворительно» получили 28 субъектов РФ. 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/>
              <a:t>Оценку «неудовлетворительно» получили 4 субъекта РФ – </a:t>
            </a:r>
            <a:r>
              <a:rPr lang="ru-RU" sz="1800" i="1" dirty="0" smtClean="0"/>
              <a:t>Республика Алтай, Красноярский край, Республика Мордовия, Тверская область</a:t>
            </a:r>
            <a:r>
              <a:rPr lang="ru-RU" sz="1800" dirty="0" smtClean="0"/>
              <a:t>. </a:t>
            </a:r>
            <a:endParaRPr lang="ru-RU" sz="1800" dirty="0"/>
          </a:p>
          <a:p>
            <a:pPr algn="ctr">
              <a:spcAft>
                <a:spcPts val="600"/>
              </a:spcAft>
            </a:pPr>
            <a:r>
              <a:rPr lang="ru-RU" sz="1800" u="sng" dirty="0" smtClean="0"/>
              <a:t>Недостатки, приводящие к негативным оценкам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/>
              <a:t>Отсутствует актуальная информация о тарифах на коммунальные услуги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/>
              <a:t>Поиск информации о тарифах крайне затруднен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/>
              <a:t>Информация не структурирована по видам коммунальных услуг, по годам, по муниципальным образованиям.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84361"/>
              </p:ext>
            </p:extLst>
          </p:nvPr>
        </p:nvGraphicFramePr>
        <p:xfrm>
          <a:off x="418083" y="2133650"/>
          <a:ext cx="8928988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850"/>
                <a:gridCol w="2091019"/>
                <a:gridCol w="404713"/>
                <a:gridCol w="2681226"/>
                <a:gridCol w="493244"/>
                <a:gridCol w="28709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Вологодская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5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Калужская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9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г. Санкт-Петербург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Воронежская область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Московская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Томская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3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Еврейская АО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7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Республика Саха (Якутия)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11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Ханты-Мансийский АО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Забайкальский край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Республика Татарстан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1631" y="37867"/>
            <a:ext cx="86995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Общественной палатой РФ проведен мониторинг открытости информации о тарифах на коммунальные услуги, размещенной на сайтах региональных органов регулирования.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9582743" y="6581775"/>
            <a:ext cx="370291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93839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646199"/>
              </p:ext>
            </p:extLst>
          </p:nvPr>
        </p:nvGraphicFramePr>
        <p:xfrm>
          <a:off x="5006826" y="1431818"/>
          <a:ext cx="4621213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Лист" r:id="rId3" imgW="4619543" imgH="4962600" progId="Excel.Sheet.8">
                  <p:embed/>
                </p:oleObj>
              </mc:Choice>
              <mc:Fallback>
                <p:oleObj name="Лист" r:id="rId3" imgW="4619543" imgH="4962600" progId="Excel.Sheet.8">
                  <p:embed/>
                  <p:pic>
                    <p:nvPicPr>
                      <p:cNvPr id="0" name="Picture 28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826" y="1431818"/>
                        <a:ext cx="4621213" cy="500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Box 52"/>
          <p:cNvSpPr txBox="1">
            <a:spLocks noChangeArrowheads="1"/>
          </p:cNvSpPr>
          <p:nvPr/>
        </p:nvSpPr>
        <p:spPr bwMode="auto">
          <a:xfrm>
            <a:off x="1039813" y="-20638"/>
            <a:ext cx="8842375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ru-RU" sz="1800" b="1" dirty="0" smtClean="0"/>
              <a:t>Участие представителей ФАС России в работе коллегиальных органов региональных органов регулирования в рассмотрении решений по вопросам электроэнергетики в 2013 году и 1-ом полугодии 2013 года</a:t>
            </a:r>
            <a:endParaRPr lang="ru-RU" sz="1800" b="1" dirty="0"/>
          </a:p>
        </p:txBody>
      </p:sp>
      <p:sp>
        <p:nvSpPr>
          <p:cNvPr id="7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12</a:t>
            </a: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73485"/>
              </p:ext>
            </p:extLst>
          </p:nvPr>
        </p:nvGraphicFramePr>
        <p:xfrm>
          <a:off x="346075" y="1431925"/>
          <a:ext cx="4649788" cy="500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Лист" r:id="rId5" imgW="4648177" imgH="5010120" progId="Excel.Sheet.8">
                  <p:embed/>
                </p:oleObj>
              </mc:Choice>
              <mc:Fallback>
                <p:oleObj name="Лист" r:id="rId5" imgW="4648177" imgH="5010120" progId="Excel.Sheet.8">
                  <p:embed/>
                  <p:pic>
                    <p:nvPicPr>
                      <p:cNvPr id="0" name="Picture 28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431925"/>
                        <a:ext cx="4649788" cy="500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H="1">
            <a:off x="1426195" y="5303953"/>
            <a:ext cx="432048" cy="28803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73734" y="5374010"/>
            <a:ext cx="0" cy="234743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98403" y="5303953"/>
            <a:ext cx="504056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6826795" y="5374010"/>
            <a:ext cx="36004" cy="234743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834907" y="5338981"/>
            <a:ext cx="432048" cy="2697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04006"/>
              </p:ext>
            </p:extLst>
          </p:nvPr>
        </p:nvGraphicFramePr>
        <p:xfrm>
          <a:off x="4975225" y="1570038"/>
          <a:ext cx="4614863" cy="501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Лист" r:id="rId3" imgW="4619543" imgH="4962600" progId="Excel.Sheet.8">
                  <p:embed/>
                </p:oleObj>
              </mc:Choice>
              <mc:Fallback>
                <p:oleObj name="Лист" r:id="rId3" imgW="4619543" imgH="4962600" progId="Excel.Sheet.8">
                  <p:embed/>
                  <p:pic>
                    <p:nvPicPr>
                      <p:cNvPr id="0" name="Picture 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1570038"/>
                        <a:ext cx="4614863" cy="501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Box 32"/>
          <p:cNvSpPr txBox="1">
            <a:spLocks noChangeArrowheads="1"/>
          </p:cNvSpPr>
          <p:nvPr/>
        </p:nvSpPr>
        <p:spPr bwMode="auto">
          <a:xfrm>
            <a:off x="5461000" y="3450894"/>
            <a:ext cx="1584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 smtClean="0"/>
              <a:t>По 900 вопросам </a:t>
            </a:r>
            <a:endParaRPr lang="ru-RU" sz="1100" dirty="0"/>
          </a:p>
          <a:p>
            <a:pPr algn="ctr" eaLnBrk="1" hangingPunct="1"/>
            <a:r>
              <a:rPr lang="ru-RU" sz="1100" dirty="0"/>
              <a:t>представители не назначены</a:t>
            </a:r>
          </a:p>
        </p:txBody>
      </p:sp>
      <p:sp>
        <p:nvSpPr>
          <p:cNvPr id="1031" name="TextBox 33"/>
          <p:cNvSpPr txBox="1">
            <a:spLocks noChangeArrowheads="1"/>
          </p:cNvSpPr>
          <p:nvPr/>
        </p:nvSpPr>
        <p:spPr bwMode="auto">
          <a:xfrm>
            <a:off x="7383832" y="3750931"/>
            <a:ext cx="1584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/>
              <a:t>Отсутствовали при рассмотрении </a:t>
            </a:r>
            <a:r>
              <a:rPr lang="ru-RU" sz="1100" dirty="0" smtClean="0"/>
              <a:t>346 </a:t>
            </a:r>
            <a:r>
              <a:rPr lang="ru-RU" sz="1100" dirty="0"/>
              <a:t>вопросов</a:t>
            </a:r>
          </a:p>
        </p:txBody>
      </p:sp>
      <p:sp>
        <p:nvSpPr>
          <p:cNvPr id="1032" name="TextBox 34"/>
          <p:cNvSpPr txBox="1">
            <a:spLocks noChangeArrowheads="1"/>
          </p:cNvSpPr>
          <p:nvPr/>
        </p:nvSpPr>
        <p:spPr bwMode="auto">
          <a:xfrm>
            <a:off x="7691436" y="5737226"/>
            <a:ext cx="1269207" cy="6001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/>
              <a:t>Голосовали </a:t>
            </a:r>
            <a:r>
              <a:rPr lang="ru-RU" sz="1100" dirty="0" smtClean="0"/>
              <a:t>против </a:t>
            </a:r>
            <a:r>
              <a:rPr lang="ru-RU" sz="1100" dirty="0"/>
              <a:t>по </a:t>
            </a:r>
            <a:r>
              <a:rPr lang="ru-RU" sz="1100" dirty="0" smtClean="0"/>
              <a:t>348 </a:t>
            </a:r>
            <a:r>
              <a:rPr lang="ru-RU" sz="1100" dirty="0"/>
              <a:t>вопросам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30651" y="5738813"/>
            <a:ext cx="1157487" cy="600164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dirty="0">
                <a:cs typeface="+mn-cs"/>
              </a:rPr>
              <a:t>Воздержались по </a:t>
            </a:r>
            <a:r>
              <a:rPr lang="ru-RU" sz="1100" dirty="0" smtClean="0">
                <a:cs typeface="+mn-cs"/>
              </a:rPr>
              <a:t>75 </a:t>
            </a:r>
            <a:r>
              <a:rPr lang="ru-RU" sz="1100" dirty="0">
                <a:cs typeface="+mn-cs"/>
              </a:rPr>
              <a:t>вопросам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5962699" y="5281365"/>
            <a:ext cx="290463" cy="444748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032" idx="0"/>
          </p:cNvCxnSpPr>
          <p:nvPr/>
        </p:nvCxnSpPr>
        <p:spPr>
          <a:xfrm>
            <a:off x="7975598" y="5281365"/>
            <a:ext cx="350442" cy="45586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13</a:t>
            </a:r>
          </a:p>
        </p:txBody>
      </p:sp>
      <p:sp>
        <p:nvSpPr>
          <p:cNvPr id="24" name="TextBox 33"/>
          <p:cNvSpPr txBox="1">
            <a:spLocks noChangeArrowheads="1"/>
          </p:cNvSpPr>
          <p:nvPr/>
        </p:nvSpPr>
        <p:spPr bwMode="auto">
          <a:xfrm>
            <a:off x="7045325" y="3235450"/>
            <a:ext cx="1584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 smtClean="0"/>
              <a:t>Голосовали «за» по 591 вопросу</a:t>
            </a:r>
            <a:endParaRPr lang="ru-RU" sz="1100" dirty="0"/>
          </a:p>
        </p:txBody>
      </p:sp>
      <p:graphicFrame>
        <p:nvGraphicFramePr>
          <p:cNvPr id="19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13645"/>
              </p:ext>
            </p:extLst>
          </p:nvPr>
        </p:nvGraphicFramePr>
        <p:xfrm>
          <a:off x="274638" y="1581150"/>
          <a:ext cx="4614862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Лист" r:id="rId5" imgW="4619543" imgH="4962600" progId="Excel.Sheet.8">
                  <p:embed/>
                </p:oleObj>
              </mc:Choice>
              <mc:Fallback>
                <p:oleObj name="Лист" r:id="rId5" imgW="4619543" imgH="4962600" progId="Excel.Sheet.8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581150"/>
                        <a:ext cx="4614862" cy="501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32"/>
          <p:cNvSpPr txBox="1">
            <a:spLocks noChangeArrowheads="1"/>
          </p:cNvSpPr>
          <p:nvPr/>
        </p:nvSpPr>
        <p:spPr bwMode="auto">
          <a:xfrm>
            <a:off x="759842" y="3460915"/>
            <a:ext cx="1584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 smtClean="0"/>
              <a:t>По 3868 вопросам </a:t>
            </a:r>
            <a:endParaRPr lang="ru-RU" sz="1100" dirty="0"/>
          </a:p>
          <a:p>
            <a:pPr algn="ctr" eaLnBrk="1" hangingPunct="1"/>
            <a:r>
              <a:rPr lang="ru-RU" sz="1100" dirty="0"/>
              <a:t>представители не назначены</a:t>
            </a: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2682674" y="3760952"/>
            <a:ext cx="1584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/>
              <a:t>Отсутствовали при рассмотрении </a:t>
            </a:r>
            <a:r>
              <a:rPr lang="ru-RU" sz="1100" dirty="0" smtClean="0"/>
              <a:t>1433 </a:t>
            </a:r>
            <a:r>
              <a:rPr lang="ru-RU" sz="1100" dirty="0"/>
              <a:t>вопросов</a:t>
            </a:r>
          </a:p>
        </p:txBody>
      </p:sp>
      <p:sp>
        <p:nvSpPr>
          <p:cNvPr id="22" name="TextBox 34"/>
          <p:cNvSpPr txBox="1">
            <a:spLocks noChangeArrowheads="1"/>
          </p:cNvSpPr>
          <p:nvPr/>
        </p:nvSpPr>
        <p:spPr bwMode="auto">
          <a:xfrm>
            <a:off x="2990278" y="5747247"/>
            <a:ext cx="1269207" cy="6001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/>
              <a:t>Голосовали </a:t>
            </a:r>
            <a:r>
              <a:rPr lang="ru-RU" sz="1100" dirty="0" smtClean="0"/>
              <a:t>против </a:t>
            </a:r>
            <a:r>
              <a:rPr lang="ru-RU" sz="1100" dirty="0"/>
              <a:t>по </a:t>
            </a:r>
            <a:r>
              <a:rPr lang="ru-RU" sz="1100" dirty="0" smtClean="0"/>
              <a:t>875 </a:t>
            </a:r>
            <a:r>
              <a:rPr lang="ru-RU" sz="1100" dirty="0"/>
              <a:t>вопросам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9842" y="5748834"/>
            <a:ext cx="1227138" cy="600164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dirty="0">
                <a:cs typeface="+mn-cs"/>
              </a:rPr>
              <a:t>Воздержались по </a:t>
            </a:r>
            <a:r>
              <a:rPr lang="ru-RU" sz="1100" dirty="0" smtClean="0">
                <a:cs typeface="+mn-cs"/>
              </a:rPr>
              <a:t>739 </a:t>
            </a:r>
            <a:r>
              <a:rPr lang="ru-RU" sz="1100" dirty="0">
                <a:cs typeface="+mn-cs"/>
              </a:rPr>
              <a:t>вопросам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1702818" y="5438130"/>
            <a:ext cx="284162" cy="298004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2" idx="0"/>
          </p:cNvCxnSpPr>
          <p:nvPr/>
        </p:nvCxnSpPr>
        <p:spPr>
          <a:xfrm>
            <a:off x="3274440" y="5291386"/>
            <a:ext cx="350442" cy="45586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3"/>
          <p:cNvSpPr txBox="1">
            <a:spLocks noChangeArrowheads="1"/>
          </p:cNvSpPr>
          <p:nvPr/>
        </p:nvSpPr>
        <p:spPr bwMode="auto">
          <a:xfrm>
            <a:off x="2498261" y="3272054"/>
            <a:ext cx="1584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100" dirty="0" smtClean="0"/>
              <a:t>Голосовали «за» по 1432 вопросам</a:t>
            </a:r>
            <a:endParaRPr lang="ru-RU" sz="1100" dirty="0"/>
          </a:p>
        </p:txBody>
      </p:sp>
      <p:sp>
        <p:nvSpPr>
          <p:cNvPr id="28" name="TextBox 52"/>
          <p:cNvSpPr txBox="1">
            <a:spLocks noChangeArrowheads="1"/>
          </p:cNvSpPr>
          <p:nvPr/>
        </p:nvSpPr>
        <p:spPr bwMode="auto">
          <a:xfrm>
            <a:off x="1039813" y="-20638"/>
            <a:ext cx="8842375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ru-RU" sz="1800" b="1" dirty="0" smtClean="0"/>
              <a:t>Участие представителей НП «Совет рынка» в работе коллегиальных органов региональных органов регулирования в рассмотрении решений по вопросам электроэнергетики в 2013 году и 1-ом полугодии 2013 года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208950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 bwMode="auto">
          <a:xfrm>
            <a:off x="3425142" y="2617788"/>
            <a:ext cx="232153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500" b="1" dirty="0" smtClean="0"/>
              <a:t>Контроль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506417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1336" y="5518027"/>
            <a:ext cx="2160239" cy="708868"/>
          </a:xfrm>
          <a:prstGeom prst="rect">
            <a:avLst/>
          </a:prstGeom>
          <a:solidFill>
            <a:srgbClr val="C9C9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Электрическая энергия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9336" y="5518026"/>
            <a:ext cx="2160240" cy="708869"/>
          </a:xfrm>
          <a:prstGeom prst="rect">
            <a:avLst/>
          </a:prstGeom>
          <a:solidFill>
            <a:srgbClr val="C9C9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cs typeface="Times New Roman" pitchFamily="18" charset="0"/>
              </a:rPr>
              <a:t>Тепловая </a:t>
            </a:r>
            <a:r>
              <a:rPr lang="ru-RU" sz="1600" b="1" dirty="0" smtClean="0">
                <a:cs typeface="Times New Roman" pitchFamily="18" charset="0"/>
              </a:rPr>
              <a:t>энергия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57839" y="5518027"/>
            <a:ext cx="2284979" cy="708869"/>
          </a:xfrm>
          <a:prstGeom prst="rect">
            <a:avLst/>
          </a:prstGeom>
          <a:solidFill>
            <a:srgbClr val="C9C9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cs typeface="Times New Roman" pitchFamily="18" charset="0"/>
              </a:rPr>
              <a:t>Услуги по передаче электрической </a:t>
            </a:r>
            <a:r>
              <a:rPr lang="ru-RU" sz="1600" b="1" dirty="0" smtClean="0">
                <a:cs typeface="Times New Roman" pitchFamily="18" charset="0"/>
              </a:rPr>
              <a:t>энергии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34104" y="5518027"/>
            <a:ext cx="2160240" cy="708868"/>
          </a:xfrm>
          <a:prstGeom prst="rect">
            <a:avLst/>
          </a:prstGeom>
          <a:solidFill>
            <a:srgbClr val="C9C9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cs typeface="Times New Roman" pitchFamily="18" charset="0"/>
              </a:rPr>
              <a:t>Водоснабжение и </a:t>
            </a:r>
            <a:r>
              <a:rPr lang="ru-RU" sz="1600" b="1" dirty="0" smtClean="0">
                <a:cs typeface="Times New Roman" pitchFamily="18" charset="0"/>
              </a:rPr>
              <a:t>водоотведение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21337" y="4725938"/>
            <a:ext cx="9073007" cy="720080"/>
          </a:xfrm>
          <a:prstGeom prst="rect">
            <a:avLst/>
          </a:prstGeom>
          <a:noFill/>
          <a:ln w="25400" cap="flat" cmpd="sng" algn="ctr">
            <a:solidFill>
              <a:srgbClr val="B3B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820" tIns="47910" rIns="95820" bIns="47910" anchor="ctr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dk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dk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dk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dk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dk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dk1"/>
                </a:solidFill>
                <a:latin typeface="+mn-lt"/>
                <a:ea typeface="+mn-ea"/>
                <a:cs typeface="+mn-cs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dk1"/>
                </a:solidFill>
                <a:latin typeface="+mn-lt"/>
                <a:ea typeface="+mn-ea"/>
                <a:cs typeface="+mn-cs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dk1"/>
                </a:solidFill>
                <a:latin typeface="+mn-lt"/>
                <a:ea typeface="+mn-ea"/>
                <a:cs typeface="+mn-cs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dk1"/>
                </a:solidFill>
                <a:latin typeface="+mn-lt"/>
                <a:ea typeface="+mn-ea"/>
                <a:cs typeface="+mn-cs"/>
                <a:sym typeface="Arial" charset="0"/>
              </a:defRPr>
            </a:lvl9pPr>
          </a:lstStyle>
          <a:p>
            <a:r>
              <a:rPr lang="ru-RU" sz="1600" b="1" kern="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По результатам контрольных мероприятий, проведенных ФСТ России, органами исполнительной власти субъектов РФ в области государственного регулирования тарифов приведено в соответствие с законодательством</a:t>
            </a:r>
            <a:r>
              <a:rPr lang="en-US" sz="1600" b="1" kern="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:</a:t>
            </a:r>
            <a:endParaRPr lang="ru-RU" sz="1600" b="1" kern="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0170" y="-26590"/>
            <a:ext cx="8695829" cy="832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ru-RU" b="1" dirty="0" smtClean="0">
                <a:latin typeface="+mj-lt"/>
                <a:cs typeface="+mn-cs"/>
              </a:rPr>
              <a:t>Результаты государственного контроля (надзора)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b="1" dirty="0" smtClean="0">
                <a:latin typeface="+mj-lt"/>
                <a:cs typeface="+mn-cs"/>
              </a:rPr>
              <a:t>за 9 месяцев 2013 года</a:t>
            </a:r>
            <a:endParaRPr lang="ru-RU" b="1" dirty="0">
              <a:latin typeface="+mj-lt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21337" y="1125538"/>
            <a:ext cx="90730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2862" algn="just" defTabSz="468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ru-RU" sz="1700" dirty="0" smtClean="0">
                <a:sym typeface="Arial" pitchFamily="34" charset="0"/>
              </a:rPr>
              <a:t>В </a:t>
            </a:r>
            <a:r>
              <a:rPr lang="ru-RU" sz="1700" dirty="0">
                <a:sym typeface="Arial" pitchFamily="34" charset="0"/>
              </a:rPr>
              <a:t>рамках </a:t>
            </a:r>
            <a:r>
              <a:rPr lang="ru-RU" sz="1700" dirty="0" smtClean="0">
                <a:sym typeface="Arial" pitchFamily="34" charset="0"/>
              </a:rPr>
              <a:t>возложенных полномочий ФСТ России проверено более </a:t>
            </a:r>
            <a:r>
              <a:rPr lang="ru-RU" sz="1700" b="1" u="sng" dirty="0">
                <a:sym typeface="Arial" pitchFamily="34" charset="0"/>
              </a:rPr>
              <a:t>20 0</a:t>
            </a:r>
            <a:r>
              <a:rPr lang="ru-RU" sz="1700" b="1" u="sng" dirty="0" smtClean="0">
                <a:sym typeface="Arial" pitchFamily="34" charset="0"/>
              </a:rPr>
              <a:t>00</a:t>
            </a:r>
            <a:r>
              <a:rPr lang="ru-RU" sz="1700" dirty="0" smtClean="0">
                <a:sym typeface="Arial" pitchFamily="34" charset="0"/>
              </a:rPr>
              <a:t> тарифных решений органов исполнительной власти субъектов Российской Федерации.</a:t>
            </a:r>
          </a:p>
          <a:p>
            <a:pPr marL="42862" algn="just" defTabSz="468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ru-RU" sz="1700" dirty="0" smtClean="0">
                <a:sym typeface="Arial" pitchFamily="34" charset="0"/>
              </a:rPr>
              <a:t>Возбуждено </a:t>
            </a:r>
            <a:r>
              <a:rPr lang="ru-RU" sz="1700" b="1" u="sng" dirty="0" smtClean="0">
                <a:sym typeface="Arial" pitchFamily="34" charset="0"/>
              </a:rPr>
              <a:t>153</a:t>
            </a:r>
            <a:r>
              <a:rPr lang="ru-RU" sz="1700" dirty="0" smtClean="0">
                <a:sym typeface="Arial" pitchFamily="34" charset="0"/>
              </a:rPr>
              <a:t> дела об административных правонарушениях.</a:t>
            </a:r>
          </a:p>
          <a:p>
            <a:pPr marL="42862" algn="just" defTabSz="468000">
              <a:spcBef>
                <a:spcPts val="0"/>
              </a:spcBef>
              <a:spcAft>
                <a:spcPts val="1800"/>
              </a:spcAft>
              <a:buSzPct val="100000"/>
            </a:pPr>
            <a:r>
              <a:rPr lang="ru-RU" sz="1700" dirty="0" smtClean="0">
                <a:sym typeface="Arial" pitchFamily="34" charset="0"/>
              </a:rPr>
              <a:t>Распространенными нарушениями законодательства, допускаемые региональными органами регулирования являются</a:t>
            </a:r>
            <a:r>
              <a:rPr lang="en-US" sz="1700" dirty="0" smtClean="0">
                <a:sym typeface="Arial" pitchFamily="34" charset="0"/>
              </a:rPr>
              <a:t>:</a:t>
            </a:r>
            <a:endParaRPr lang="ru-RU" sz="1700" dirty="0" smtClean="0">
              <a:sym typeface="Arial" pitchFamily="34" charset="0"/>
            </a:endParaRPr>
          </a:p>
          <a:p>
            <a:pPr marL="720000" indent="-342900" algn="just" defTabSz="673100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ru-RU" sz="1600" dirty="0">
                <a:sym typeface="Arial" pitchFamily="34" charset="0"/>
              </a:rPr>
              <a:t>н</a:t>
            </a:r>
            <a:r>
              <a:rPr lang="ru-RU" sz="1600" dirty="0" smtClean="0">
                <a:sym typeface="Arial" pitchFamily="34" charset="0"/>
              </a:rPr>
              <a:t>арушение методологии формирования и установления тарифов</a:t>
            </a:r>
            <a:r>
              <a:rPr lang="en-US" sz="1600" dirty="0" smtClean="0">
                <a:sym typeface="Arial" pitchFamily="34" charset="0"/>
              </a:rPr>
              <a:t>;</a:t>
            </a:r>
            <a:endParaRPr lang="ru-RU" sz="1600" dirty="0" smtClean="0">
              <a:sym typeface="Arial" pitchFamily="34" charset="0"/>
            </a:endParaRPr>
          </a:p>
          <a:p>
            <a:pPr marL="720000" indent="-342900" algn="just" defTabSz="673100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ru-RU" sz="1600" dirty="0">
                <a:sym typeface="Arial" pitchFamily="34" charset="0"/>
              </a:rPr>
              <a:t>н</a:t>
            </a:r>
            <a:r>
              <a:rPr lang="ru-RU" sz="1600" dirty="0" smtClean="0">
                <a:sym typeface="Arial" pitchFamily="34" charset="0"/>
              </a:rPr>
              <a:t>арушение структуры тарифных решений</a:t>
            </a:r>
            <a:r>
              <a:rPr lang="en-US" sz="1600" dirty="0" smtClean="0">
                <a:sym typeface="Arial" pitchFamily="34" charset="0"/>
              </a:rPr>
              <a:t>;</a:t>
            </a:r>
            <a:endParaRPr lang="ru-RU" sz="1600" dirty="0" smtClean="0">
              <a:sym typeface="Arial" pitchFamily="34" charset="0"/>
            </a:endParaRPr>
          </a:p>
          <a:p>
            <a:pPr marL="720000" indent="-342900" algn="just" defTabSz="673100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ru-RU" sz="1600" dirty="0">
                <a:sym typeface="Arial" pitchFamily="34" charset="0"/>
              </a:rPr>
              <a:t>н</a:t>
            </a:r>
            <a:r>
              <a:rPr lang="ru-RU" sz="1600" dirty="0" smtClean="0">
                <a:sym typeface="Arial" pitchFamily="34" charset="0"/>
              </a:rPr>
              <a:t>арушение предельных уровней тарифов, утвержденных ФСТ России</a:t>
            </a:r>
            <a:r>
              <a:rPr lang="en-US" sz="1600" dirty="0" smtClean="0">
                <a:sym typeface="Arial" pitchFamily="34" charset="0"/>
              </a:rPr>
              <a:t>;</a:t>
            </a:r>
            <a:endParaRPr lang="ru-RU" sz="1600" dirty="0" smtClean="0">
              <a:sym typeface="Arial" pitchFamily="34" charset="0"/>
            </a:endParaRPr>
          </a:p>
          <a:p>
            <a:pPr marL="720000" indent="-342900" algn="just" defTabSz="673100"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ru-RU" sz="1600" dirty="0">
                <a:sym typeface="Arial" pitchFamily="34" charset="0"/>
              </a:rPr>
              <a:t>в</a:t>
            </a:r>
            <a:r>
              <a:rPr lang="ru-RU" sz="1600" dirty="0" smtClean="0">
                <a:sym typeface="Arial" pitchFamily="34" charset="0"/>
              </a:rPr>
              <a:t>ведение (установление) групп потребителей, не предусмотренных законодательством.</a:t>
            </a:r>
            <a:endParaRPr lang="ru-RU" sz="1600" dirty="0">
              <a:sym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337" y="6292303"/>
            <a:ext cx="2160238" cy="377851"/>
          </a:xfrm>
          <a:prstGeom prst="rect">
            <a:avLst/>
          </a:prstGeom>
          <a:solidFill>
            <a:srgbClr val="E7E7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103 решения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9336" y="6292303"/>
            <a:ext cx="2160240" cy="377851"/>
          </a:xfrm>
          <a:prstGeom prst="rect">
            <a:avLst/>
          </a:prstGeom>
          <a:solidFill>
            <a:srgbClr val="E7E7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198 решений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57840" y="6292303"/>
            <a:ext cx="2284978" cy="377851"/>
          </a:xfrm>
          <a:prstGeom prst="rect">
            <a:avLst/>
          </a:prstGeom>
          <a:solidFill>
            <a:srgbClr val="E7E7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116 решений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34104" y="6292303"/>
            <a:ext cx="2160240" cy="377851"/>
          </a:xfrm>
          <a:prstGeom prst="rect">
            <a:avLst/>
          </a:prstGeom>
          <a:solidFill>
            <a:srgbClr val="E7E7FF"/>
          </a:solidFill>
          <a:ln>
            <a:solidFill>
              <a:srgbClr val="C9C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3053 решения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5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74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 txBox="1">
            <a:spLocks/>
          </p:cNvSpPr>
          <p:nvPr/>
        </p:nvSpPr>
        <p:spPr bwMode="auto">
          <a:xfrm>
            <a:off x="778123" y="730007"/>
            <a:ext cx="8717382" cy="47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038" indent="-46038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b="1" dirty="0" smtClean="0">
                <a:sym typeface="Arial" pitchFamily="34" charset="0"/>
              </a:rPr>
              <a:t>Рассмотрение разногласий и досудебное рассмотрение споров</a:t>
            </a:r>
            <a:endParaRPr lang="ru-RU" b="1" dirty="0">
              <a:sym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726" y="4581922"/>
            <a:ext cx="9369381" cy="1512168"/>
          </a:xfrm>
          <a:prstGeom prst="rect">
            <a:avLst/>
          </a:prstGeom>
          <a:solidFill>
            <a:srgbClr val="C9C9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ym typeface="Arial" pitchFamily="34" charset="0"/>
              </a:rPr>
              <a:t>Данная ситуация в основном обусловлена недостаточным для обеспечения качественного и сбалансированного тарифного регулирования и контроля штатными ресурсами и недостаточным уровнем квалификации работников органов исполнительной власти субъектов Российской Федерации с учетом возросшего количества субъектов регулирования.</a:t>
            </a:r>
            <a:endParaRPr lang="ru-RU" sz="1800" b="1" dirty="0"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726" y="1252786"/>
            <a:ext cx="4400829" cy="1664568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ym typeface="Arial" pitchFamily="34" charset="0"/>
              </a:rPr>
              <a:t>1. </a:t>
            </a:r>
            <a:r>
              <a:rPr lang="ru-RU" sz="1600" dirty="0">
                <a:sym typeface="Arial" pitchFamily="34" charset="0"/>
              </a:rPr>
              <a:t>Рассмотрение разногласий по величинам установленных региональными органами регулирования тарифов в сфере энергетики и жилищно-коммунального комплекса.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66557" y="1252786"/>
            <a:ext cx="4968550" cy="1664568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2862" algn="just" defTabSz="673100">
              <a:spcBef>
                <a:spcPts val="850"/>
              </a:spcBef>
              <a:spcAft>
                <a:spcPts val="1200"/>
              </a:spcAft>
              <a:buSzPct val="100000"/>
            </a:pPr>
            <a:r>
              <a:rPr lang="ru-RU" sz="1600" dirty="0">
                <a:sym typeface="Arial" pitchFamily="34" charset="0"/>
              </a:rPr>
              <a:t>В 2013 году произошло существенное увеличение количества рассматриваемых ФСТ России разногласий с </a:t>
            </a:r>
            <a:r>
              <a:rPr lang="ru-RU" sz="1600" b="1" u="sng" dirty="0">
                <a:sym typeface="Arial" pitchFamily="34" charset="0"/>
              </a:rPr>
              <a:t>92</a:t>
            </a:r>
            <a:r>
              <a:rPr lang="ru-RU" sz="1600" dirty="0">
                <a:sym typeface="Arial" pitchFamily="34" charset="0"/>
              </a:rPr>
              <a:t> в 2012 году до </a:t>
            </a:r>
            <a:r>
              <a:rPr lang="ru-RU" sz="1600" b="1" u="sng" dirty="0" smtClean="0">
                <a:sym typeface="Arial" pitchFamily="34" charset="0"/>
              </a:rPr>
              <a:t>120</a:t>
            </a:r>
            <a:r>
              <a:rPr lang="ru-RU" sz="1600" dirty="0" smtClean="0">
                <a:sym typeface="Arial" pitchFamily="34" charset="0"/>
              </a:rPr>
              <a:t> </a:t>
            </a:r>
            <a:r>
              <a:rPr lang="ru-RU" sz="1600" dirty="0">
                <a:sym typeface="Arial" pitchFamily="34" charset="0"/>
              </a:rPr>
              <a:t>по </a:t>
            </a:r>
            <a:r>
              <a:rPr lang="ru-RU" sz="1600" dirty="0" smtClean="0">
                <a:sym typeface="Arial" pitchFamily="34" charset="0"/>
              </a:rPr>
              <a:t>в 2013 году.</a:t>
            </a:r>
            <a:endParaRPr lang="ru-RU" sz="1600" dirty="0">
              <a:sym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5726" y="2917354"/>
            <a:ext cx="4400830" cy="1664568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ym typeface="Arial" pitchFamily="34" charset="0"/>
              </a:rPr>
              <a:t>2. </a:t>
            </a:r>
            <a:r>
              <a:rPr lang="ru-RU" sz="1600" dirty="0">
                <a:sym typeface="Arial" pitchFamily="34" charset="0"/>
              </a:rPr>
              <a:t>Рассмотрение в досудебном порядке споров, связанных с установлением и (или) применением регулируемых цен (тарифов).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66556" y="2917354"/>
            <a:ext cx="4968551" cy="1664568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2862" algn="just" defTabSz="673100">
              <a:spcBef>
                <a:spcPts val="850"/>
              </a:spcBef>
              <a:spcAft>
                <a:spcPts val="1200"/>
              </a:spcAft>
              <a:buSzPct val="100000"/>
            </a:pPr>
            <a:r>
              <a:rPr lang="ru-RU" sz="1600" dirty="0">
                <a:sym typeface="Arial" pitchFamily="34" charset="0"/>
              </a:rPr>
              <a:t>В </a:t>
            </a:r>
            <a:r>
              <a:rPr lang="ru-RU" sz="1600" dirty="0" smtClean="0">
                <a:sym typeface="Arial" pitchFamily="34" charset="0"/>
              </a:rPr>
              <a:t>2013 </a:t>
            </a:r>
            <a:r>
              <a:rPr lang="ru-RU" sz="1600" dirty="0">
                <a:sym typeface="Arial" pitchFamily="34" charset="0"/>
              </a:rPr>
              <a:t>количество поступивших заявлений о досудебном рассмотрении споров увеличилось более чем в </a:t>
            </a:r>
            <a:r>
              <a:rPr lang="ru-RU" sz="1600" dirty="0" smtClean="0">
                <a:sym typeface="Arial" pitchFamily="34" charset="0"/>
              </a:rPr>
              <a:t>пять раз </a:t>
            </a:r>
            <a:r>
              <a:rPr lang="ru-RU" sz="1600" dirty="0">
                <a:sym typeface="Arial" pitchFamily="34" charset="0"/>
              </a:rPr>
              <a:t>по сравнению с 2011 годом. (2011 год – </a:t>
            </a:r>
            <a:r>
              <a:rPr lang="ru-RU" sz="1600" b="1" dirty="0">
                <a:sym typeface="Arial" pitchFamily="34" charset="0"/>
              </a:rPr>
              <a:t>24</a:t>
            </a:r>
            <a:r>
              <a:rPr lang="ru-RU" sz="1600" dirty="0">
                <a:sym typeface="Arial" pitchFamily="34" charset="0"/>
              </a:rPr>
              <a:t>, 2012 год – </a:t>
            </a:r>
            <a:r>
              <a:rPr lang="ru-RU" sz="1600" b="1" dirty="0" smtClean="0">
                <a:sym typeface="Arial" pitchFamily="34" charset="0"/>
              </a:rPr>
              <a:t>86, </a:t>
            </a:r>
            <a:r>
              <a:rPr lang="ru-RU" sz="1600" dirty="0">
                <a:sym typeface="Arial" pitchFamily="34" charset="0"/>
              </a:rPr>
              <a:t>2013 год </a:t>
            </a:r>
            <a:r>
              <a:rPr lang="ru-RU" sz="1600" b="1" dirty="0" smtClean="0">
                <a:sym typeface="Arial" pitchFamily="34" charset="0"/>
              </a:rPr>
              <a:t>- 143</a:t>
            </a:r>
            <a:r>
              <a:rPr lang="ru-RU" sz="1600" dirty="0" smtClean="0">
                <a:sym typeface="Arial" pitchFamily="34" charset="0"/>
              </a:rPr>
              <a:t>). </a:t>
            </a:r>
            <a:endParaRPr lang="ru-RU" sz="1600" dirty="0">
              <a:sym typeface="Arial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6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/>
          </p:cNvSpPr>
          <p:nvPr/>
        </p:nvSpPr>
        <p:spPr bwMode="auto">
          <a:xfrm>
            <a:off x="2794000" y="2617788"/>
            <a:ext cx="38989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500" b="1" dirty="0"/>
              <a:t>Газовая отрасль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87426" y="363538"/>
            <a:ext cx="8639175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/>
          <a:p>
            <a:pPr marL="0" indent="471444" defTabSz="479380" eaLnBrk="1" hangingPunct="1"/>
            <a:r>
              <a:rPr lang="ru-RU" sz="2100" b="1" dirty="0"/>
              <a:t>Основные направления </a:t>
            </a:r>
            <a:r>
              <a:rPr lang="ru-RU" sz="2100" b="1" dirty="0" smtClean="0"/>
              <a:t>развития </a:t>
            </a:r>
            <a:r>
              <a:rPr lang="ru-RU" sz="2100" b="1" dirty="0"/>
              <a:t>государственного регулирования цен и тарифов на газ</a:t>
            </a:r>
          </a:p>
        </p:txBody>
      </p:sp>
      <p:sp>
        <p:nvSpPr>
          <p:cNvPr id="6181" name="Rectangle 3"/>
          <p:cNvSpPr>
            <a:spLocks noChangeArrowheads="1"/>
          </p:cNvSpPr>
          <p:nvPr/>
        </p:nvSpPr>
        <p:spPr bwMode="auto">
          <a:xfrm>
            <a:off x="130051" y="1368152"/>
            <a:ext cx="9496549" cy="56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396838" indent="-35398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Отказ от ежеквартальных расчетов цен для прочих потребителей (кроме населения)</a:t>
            </a:r>
            <a:endParaRPr lang="ru-RU" sz="1800" dirty="0">
              <a:sym typeface="Arial" charset="0"/>
            </a:endParaRPr>
          </a:p>
          <a:p>
            <a:pPr marL="396838" indent="-353980" algn="just" defTabSz="673037">
              <a:spcBef>
                <a:spcPts val="85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Отказ от установления предельных минимальных и максимальных уровней оптовых цен</a:t>
            </a:r>
            <a:endParaRPr lang="ru-RU" sz="1800" dirty="0">
              <a:sym typeface="Arial" charset="0"/>
            </a:endParaRPr>
          </a:p>
          <a:p>
            <a:pPr marL="396838" indent="-353980" algn="just" defTabSz="673037">
              <a:spcBef>
                <a:spcPts val="85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Предоставление ОАО «Газпром» возможности реализовывать газ по более низкой цене относительно цены, определяемой по формуле, потребителям с годовым объемом потребления свыше 100 млн.м³ </a:t>
            </a:r>
          </a:p>
          <a:p>
            <a:pPr marL="396838" indent="-353980" algn="just" defTabSz="673037">
              <a:spcBef>
                <a:spcPts val="85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Введения регулирования размера платы за технологическое присоединение газоиспользующего оборудования к газораспределительным сетям (Федеральный закон от 05.04.2013г. № 35-ФЗ</a:t>
            </a:r>
            <a:endParaRPr lang="ru-RU" sz="1800" dirty="0">
              <a:sym typeface="Arial" charset="0"/>
            </a:endParaRPr>
          </a:p>
          <a:p>
            <a:pPr marL="396838" indent="-353980" algn="just" defTabSz="673037">
              <a:spcBef>
                <a:spcPts val="85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Введение долгосрочного регулирования тарифов на услуги по транспортировке газа по газораспределительным сетям</a:t>
            </a:r>
            <a:endParaRPr lang="ru-RU" sz="1800" dirty="0">
              <a:sym typeface="Arial" charset="0"/>
            </a:endParaRPr>
          </a:p>
          <a:p>
            <a:pPr marL="396838" indent="-353980" algn="just" defTabSz="673037">
              <a:spcBef>
                <a:spcPts val="85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1800" dirty="0" smtClean="0">
                <a:sym typeface="Arial" charset="0"/>
              </a:rPr>
              <a:t>Учет в тарифах на услуги по транспортировке газа по газораспределительным сетям расходов на аварийно-диспетчерское обеспечение ВДГО</a:t>
            </a:r>
            <a:endParaRPr lang="ru-RU" sz="1800" dirty="0">
              <a:sym typeface="Arial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8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04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85938" y="2628900"/>
            <a:ext cx="6192837" cy="6318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smtClean="0">
                <a:latin typeface="+mn-lt"/>
                <a:cs typeface="Times New Roman" pitchFamily="18" charset="0"/>
              </a:rPr>
              <a:t>Электроэнергетика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2139" y="500113"/>
            <a:ext cx="86995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300" b="1" dirty="0">
                <a:latin typeface="+mj-lt"/>
                <a:cs typeface="+mn-cs"/>
              </a:rPr>
              <a:t>Задачи на среднесрочную </a:t>
            </a:r>
            <a:r>
              <a:rPr lang="ru-RU" sz="2300" b="1" dirty="0" smtClean="0">
                <a:latin typeface="+mj-lt"/>
                <a:cs typeface="+mn-cs"/>
              </a:rPr>
              <a:t>перспективу </a:t>
            </a:r>
            <a:r>
              <a:rPr lang="ru-RU" b="1" dirty="0" smtClean="0">
                <a:latin typeface="+mj-lt"/>
                <a:cs typeface="+mn-cs"/>
              </a:rPr>
              <a:t>(из материалов выступления на всероссийском совещании 4-5 апреля 2013г.)</a:t>
            </a:r>
            <a:endParaRPr lang="ru-RU" b="1" dirty="0">
              <a:latin typeface="+mj-lt"/>
              <a:cs typeface="+mn-cs"/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178816" y="1557586"/>
            <a:ext cx="9312275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Aft>
                <a:spcPts val="3000"/>
              </a:spcAft>
              <a:buFontTx/>
              <a:buAutoNum type="arabicPeriod"/>
            </a:pPr>
            <a:r>
              <a:rPr lang="ru-RU" sz="2000" dirty="0" err="1"/>
              <a:t>Доформирование</a:t>
            </a:r>
            <a:r>
              <a:rPr lang="ru-RU" sz="2000" dirty="0"/>
              <a:t> единой системы органов регулирования инфраструктурных секторов с учетом необходимых организационно-штатных решений, квалификационных требований (достаточность ресурсов</a:t>
            </a:r>
            <a:r>
              <a:rPr lang="en-US" sz="2000" dirty="0"/>
              <a:t>;</a:t>
            </a:r>
            <a:r>
              <a:rPr lang="ru-RU" sz="2000" dirty="0"/>
              <a:t> образовательные программы подготовки, повышения квалификации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 eaLnBrk="1" hangingPunct="1">
              <a:spcAft>
                <a:spcPts val="3000"/>
              </a:spcAft>
              <a:buFontTx/>
              <a:buAutoNum type="arabicPeriod"/>
            </a:pPr>
            <a:r>
              <a:rPr lang="ru-RU" sz="2000" dirty="0"/>
              <a:t>Создание единой «электронной регуляторной среды» федерального и регионального уровней (ЕИАС ФСТ России</a:t>
            </a:r>
            <a:r>
              <a:rPr lang="ru-RU" sz="2000" dirty="0" smtClean="0"/>
              <a:t>). Формирование единого информационного ресурса, обеспечивающего раскрытие информации.</a:t>
            </a:r>
            <a:endParaRPr lang="ru-RU" sz="2000" dirty="0"/>
          </a:p>
          <a:p>
            <a:pPr algn="just">
              <a:spcAft>
                <a:spcPts val="3000"/>
              </a:spcAft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Введение понятия «перекрестного субсидирования» и </a:t>
            </a:r>
            <a:r>
              <a:rPr lang="ru-RU" sz="2000" dirty="0" smtClean="0">
                <a:cs typeface="Times New Roman" pitchFamily="18" charset="0"/>
              </a:rPr>
              <a:t>утверждение порядка определения, распределения и учета размера «перекрестного субсидирования».</a:t>
            </a:r>
          </a:p>
          <a:p>
            <a:pPr algn="just" eaLnBrk="1" hangingPunct="1">
              <a:buFont typeface="+mj-lt"/>
              <a:buAutoNum type="arabicPeriod"/>
            </a:pPr>
            <a:r>
              <a:rPr lang="ru-RU" sz="2000" dirty="0" smtClean="0"/>
              <a:t>Введение </a:t>
            </a:r>
            <a:r>
              <a:rPr lang="ru-RU" sz="2000" dirty="0"/>
              <a:t>социальной нормы потребления коммунальных </a:t>
            </a:r>
            <a:r>
              <a:rPr lang="ru-RU" sz="2000" dirty="0" smtClean="0"/>
              <a:t>ресурсов.</a:t>
            </a:r>
            <a:endParaRPr lang="ru-RU" sz="2000" dirty="0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52606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0092" y="0"/>
            <a:ext cx="9419084" cy="10535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>
              <a:spcAft>
                <a:spcPts val="600"/>
              </a:spcAft>
            </a:pPr>
            <a:r>
              <a:rPr lang="ru-RU" sz="1800" b="1" kern="0" dirty="0" smtClean="0"/>
              <a:t>Проект плана </a:t>
            </a:r>
            <a:r>
              <a:rPr lang="ru-RU" sz="1800" b="1" kern="0" dirty="0" smtClean="0"/>
              <a:t>мероприятий по ограничению конечной стоимости товаров </a:t>
            </a:r>
            <a:r>
              <a:rPr lang="ru-RU" sz="1800" b="1" kern="0" dirty="0" smtClean="0"/>
              <a:t>и </a:t>
            </a:r>
          </a:p>
          <a:p>
            <a:pPr marL="0" indent="471444" defTabSz="479380" eaLnBrk="1" hangingPunct="1">
              <a:spcAft>
                <a:spcPts val="600"/>
              </a:spcAft>
            </a:pPr>
            <a:r>
              <a:rPr lang="ru-RU" sz="1800" b="1" kern="0" dirty="0" smtClean="0"/>
              <a:t>услуг </a:t>
            </a:r>
            <a:r>
              <a:rPr lang="ru-RU" sz="1800" b="1" kern="0" dirty="0" smtClean="0"/>
              <a:t>инфраструктурных компаний при сохранении их </a:t>
            </a:r>
            <a:r>
              <a:rPr lang="ru-RU" sz="1800" b="1" kern="0" dirty="0" smtClean="0"/>
              <a:t>финансовой устойчивости </a:t>
            </a:r>
            <a:r>
              <a:rPr lang="ru-RU" sz="1800" b="1" kern="0" dirty="0" smtClean="0"/>
              <a:t>и инвестиционной привлекательности на </a:t>
            </a:r>
            <a:r>
              <a:rPr lang="ru-RU" sz="1800" b="1" kern="0" dirty="0" smtClean="0"/>
              <a:t>2013-2014</a:t>
            </a:r>
            <a:r>
              <a:rPr lang="en-US" sz="1800" b="1" kern="0" dirty="0" smtClean="0"/>
              <a:t> </a:t>
            </a:r>
            <a:r>
              <a:rPr lang="ru-RU" sz="1800" b="1" kern="0" dirty="0" smtClean="0"/>
              <a:t>гг.</a:t>
            </a:r>
            <a:endParaRPr lang="ru-RU" sz="1800" b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8043" y="1146150"/>
            <a:ext cx="9577063" cy="1923604"/>
          </a:xfrm>
          <a:prstGeom prst="rect">
            <a:avLst/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rgbClr val="000000"/>
                </a:solidFill>
              </a:rPr>
              <a:t>Проектом плана </a:t>
            </a:r>
            <a:r>
              <a:rPr lang="ru-RU" sz="1600" b="1" dirty="0" smtClean="0">
                <a:solidFill>
                  <a:srgbClr val="000000"/>
                </a:solidFill>
              </a:rPr>
              <a:t>предусмотрена</a:t>
            </a:r>
            <a:r>
              <a:rPr lang="en-US" sz="1600" b="1" dirty="0" smtClean="0">
                <a:solidFill>
                  <a:srgbClr val="000000"/>
                </a:solidFill>
              </a:rPr>
              <a:t>: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00"/>
                </a:solidFill>
              </a:rPr>
              <a:t>Реализация мероприятий по ограничению темпов роста ценовых показателей на оптовом рынке, включая отмену индексации в 2014 году регулируемых цен (тарифов), применяемых в целях поставки электроэнергии (мощности) населению и приравненным к нему категориям потребителей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00"/>
                </a:solidFill>
              </a:rPr>
              <a:t>Не применение с 01.01.14г. индекса к ценам на мощность, определенным по результатам проведения КОМ на 2014г., а также при расчете цен на мощность для «вынужденных» генераторов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43" y="3141762"/>
            <a:ext cx="9577063" cy="3570208"/>
          </a:xfrm>
          <a:prstGeom prst="rect">
            <a:avLst/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rgbClr val="000000"/>
                </a:solidFill>
              </a:rPr>
              <a:t>В отношении тарифов на услуги по передаче электроэнергии ключевыми вопросами </a:t>
            </a:r>
            <a:r>
              <a:rPr lang="ru-RU" sz="1500" b="1" dirty="0" smtClean="0">
                <a:solidFill>
                  <a:srgbClr val="000000"/>
                </a:solidFill>
              </a:rPr>
              <a:t>являются</a:t>
            </a:r>
            <a:r>
              <a:rPr lang="en-US" sz="1500" b="1" dirty="0" smtClean="0">
                <a:solidFill>
                  <a:srgbClr val="000000"/>
                </a:solidFill>
              </a:rPr>
              <a:t>:</a:t>
            </a:r>
            <a:endParaRPr lang="ru-RU" sz="1500" b="1" dirty="0" smtClean="0">
              <a:solidFill>
                <a:srgbClr val="000000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solidFill>
                  <a:srgbClr val="000000"/>
                </a:solidFill>
              </a:rPr>
              <a:t>Повышение эффективности операционных расходов сетевых организаций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solidFill>
                  <a:srgbClr val="000000"/>
                </a:solidFill>
              </a:rPr>
              <a:t>Сокращение затрат с сохранением физических объемов в инвестиционных программах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solidFill>
                  <a:srgbClr val="000000"/>
                </a:solidFill>
              </a:rPr>
              <a:t>Пересмотр долгосрочных параметров регулирования сетевых организаций, регулируемых методом долгосрочной индексации, необходимая валовая выручка которых составляет более 500 млн. р. в год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solidFill>
                  <a:srgbClr val="000000"/>
                </a:solidFill>
              </a:rPr>
              <a:t>Внедрение порядка нормирования потерь на основе сравнительного анализа потерь по сетевым организациям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 smtClean="0">
                <a:solidFill>
                  <a:srgbClr val="000000"/>
                </a:solidFill>
              </a:rPr>
              <a:t>Исключение из состава расходов, учитываемых при установлении единых «котловых» тарифов на услуги по передаче, расходов «</a:t>
            </a:r>
            <a:r>
              <a:rPr lang="ru-RU" sz="1500" dirty="0" err="1" smtClean="0">
                <a:solidFill>
                  <a:srgbClr val="000000"/>
                </a:solidFill>
              </a:rPr>
              <a:t>моносетевых</a:t>
            </a:r>
            <a:r>
              <a:rPr lang="ru-RU" sz="1500" dirty="0" smtClean="0">
                <a:solidFill>
                  <a:srgbClr val="000000"/>
                </a:solidFill>
              </a:rPr>
              <a:t>» организаций.</a:t>
            </a:r>
          </a:p>
          <a:p>
            <a:pPr algn="ctr">
              <a:spcAft>
                <a:spcPts val="600"/>
              </a:spcAft>
            </a:pPr>
            <a:r>
              <a:rPr lang="ru-RU" sz="1500" b="1" i="1" dirty="0" smtClean="0">
                <a:solidFill>
                  <a:srgbClr val="000000"/>
                </a:solidFill>
              </a:rPr>
              <a:t>Основным вопросом для проработки в краткосрочном периоде является концепция отказа от принципа корректировки сетевых тарифов в зависимости от изменения объема оказываемых услуг</a:t>
            </a:r>
            <a:endParaRPr lang="ru-RU" sz="1500" b="1" i="1" dirty="0">
              <a:solidFill>
                <a:srgbClr val="000000"/>
              </a:solidFill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0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63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1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34107" y="0"/>
            <a:ext cx="8921749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Решение проблемы «последней мили»</a:t>
            </a:r>
            <a:endParaRPr lang="ru-RU" sz="2100" b="1" kern="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0051" y="405458"/>
            <a:ext cx="9496549" cy="645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2858" algn="ctr" defTabSz="673037"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ru-RU" sz="1800" dirty="0" smtClean="0">
                <a:sym typeface="Arial" charset="0"/>
              </a:rPr>
              <a:t>Основные положения проекта федерального закона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sym typeface="Arial" charset="0"/>
              </a:rPr>
              <a:t>Введение понятия перекрестного субсидирования, закрепление порядка определения, распределения и учета размера перекрестного субсидирования между потребителями на розничных рынках электрической энергии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sym typeface="Arial" charset="0"/>
              </a:rPr>
              <a:t>Прекращение с 01.01.2014 года действия механизма «последней мили»</a:t>
            </a:r>
          </a:p>
          <a:p>
            <a:pPr marL="42858" algn="just" defTabSz="673037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ru-RU" sz="1500" dirty="0" smtClean="0">
                <a:solidFill>
                  <a:srgbClr val="FF0000"/>
                </a:solidFill>
                <a:sym typeface="Arial" charset="0"/>
              </a:rPr>
              <a:t>Исключение</a:t>
            </a:r>
            <a:r>
              <a:rPr lang="en-US" sz="1500" dirty="0" smtClean="0">
                <a:solidFill>
                  <a:srgbClr val="FF0000"/>
                </a:solidFill>
                <a:sym typeface="Arial" charset="0"/>
              </a:rPr>
              <a:t>:</a:t>
            </a:r>
            <a:r>
              <a:rPr lang="ru-RU" sz="1500" dirty="0" smtClean="0">
                <a:solidFill>
                  <a:srgbClr val="FF0000"/>
                </a:solidFill>
                <a:sym typeface="Arial" charset="0"/>
              </a:rPr>
              <a:t> </a:t>
            </a:r>
            <a:r>
              <a:rPr lang="ru-RU" sz="1500" dirty="0" smtClean="0">
                <a:sym typeface="Arial" charset="0"/>
              </a:rPr>
              <a:t>продление срока действия механизма «последней мили» по 20 субъектам РФ 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500" u="sng" dirty="0" smtClean="0">
                <a:sym typeface="Arial" charset="0"/>
              </a:rPr>
              <a:t>до 2029 года </a:t>
            </a:r>
            <a:r>
              <a:rPr lang="ru-RU" sz="1500" dirty="0" smtClean="0">
                <a:sym typeface="Arial" charset="0"/>
              </a:rPr>
              <a:t>– Республика Бурятия, Забайкальский край, Амурская область, Еврейская АО</a:t>
            </a:r>
          </a:p>
          <a:p>
            <a:pPr marL="328608" indent="-285750" algn="just" defTabSz="673037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500" u="sng" dirty="0">
                <a:sym typeface="Arial" charset="0"/>
              </a:rPr>
              <a:t>д</a:t>
            </a:r>
            <a:r>
              <a:rPr lang="ru-RU" sz="1500" u="sng" dirty="0" smtClean="0">
                <a:sym typeface="Arial" charset="0"/>
              </a:rPr>
              <a:t>о 01.07.2017 года </a:t>
            </a:r>
            <a:r>
              <a:rPr lang="ru-RU" sz="1500" dirty="0" smtClean="0">
                <a:sym typeface="Arial" charset="0"/>
              </a:rPr>
              <a:t>– Республика Марий Эл, Республика Хакасия, Республика Карелия, Вологодская область, Волгоградская область, Липецкая область, Ростовская область, Тамбовская область, Томская область, Тюменская область, Белгородская область, Курская область, Нижегородская область, Челябинская область, Ханты-Мансийский АО, Ямало-Ненецкий АО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1700" dirty="0">
                <a:sym typeface="Arial" charset="0"/>
              </a:rPr>
              <a:t>Одномоментное повышение с 01.01.2014 года тарифов на услуги по передаче электрической энергии для группы потребителей «Прочие» до 7%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1700" dirty="0">
                <a:sym typeface="Arial" charset="0"/>
              </a:rPr>
              <a:t>Механизм «последней мили» не применяется в отношении потребителей, объемы потребления электрической энергии (мощности) которых не учитывались при принятии тарифно-балансовых решений по состоянию на 01.09.2013г., в том числе с учетом реализации постановления Правительства от 08.05.13г. № </a:t>
            </a:r>
            <a:r>
              <a:rPr lang="ru-RU" sz="1700" dirty="0" smtClean="0">
                <a:sym typeface="Arial" charset="0"/>
              </a:rPr>
              <a:t>403</a:t>
            </a: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sym typeface="Arial" charset="0"/>
              </a:rPr>
              <a:t>Возможно долгосрочное прекращение действия механизма «последней мили» по соглашению потребителей и субъекта РФ</a:t>
            </a:r>
            <a:endParaRPr lang="ru-RU" sz="1700" dirty="0">
              <a:sym typeface="Arial" charset="0"/>
            </a:endParaRPr>
          </a:p>
          <a:p>
            <a:pPr marL="328608" indent="-285750" algn="just" defTabSz="673037">
              <a:spcBef>
                <a:spcPts val="12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ru-RU" sz="1800" dirty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32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676400" y="2638425"/>
            <a:ext cx="6553200" cy="630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dirty="0" smtClean="0">
                <a:latin typeface="+mn-lt"/>
                <a:cs typeface="Times New Roman" pitchFamily="18" charset="0"/>
              </a:rPr>
              <a:t>Коммунальный комплекс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067" y="3562191"/>
            <a:ext cx="93610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Прогноз социально-экономического развития Российской Федерации (ИПЦ);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Установление предельных индексов роста цен (тарифов), учитываемых при  переходе к государственному регулированию цен (тарифов) на основе долгосрочных параметров (при переходе к новому долгосрочному периоду регулирования (291-ФЗ);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Бюджетная ответственность ОИВ субъектов Российской Федерации за изменение долгосрочных тарифов и (или) необходимой валовой выручки регулируемых организаций в сферах тепло-, водоснабжения и водоотведения (</a:t>
            </a:r>
            <a:r>
              <a:rPr lang="ru-RU" sz="1500" dirty="0"/>
              <a:t>291-ФЗ);</a:t>
            </a:r>
          </a:p>
          <a:p>
            <a:pPr algn="just"/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Укрупненные нормативы цены строительства (291-ФЗ+ отраслевое законодательство).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/>
              <a:t>Установление предельных индексов роста </a:t>
            </a:r>
            <a:r>
              <a:rPr lang="en-US" sz="1500" dirty="0"/>
              <a:t> </a:t>
            </a:r>
            <a:r>
              <a:rPr lang="ru-RU" sz="1500" dirty="0"/>
              <a:t>платы граждан за коммунальные услуги (законопроект № 308873-6)</a:t>
            </a:r>
            <a:endParaRPr lang="ru-RU" sz="15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025478"/>
            <a:ext cx="9909175" cy="47632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Ограничения при переходе на долгосрочное тарифное регулирование  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3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518" y="333450"/>
            <a:ext cx="957706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/>
            <a:endParaRPr lang="ru-RU" sz="1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          Постановлением Правительства Российской Федерации от 07.10.2013 № 886, утверждены </a:t>
            </a:r>
            <a:r>
              <a:rPr lang="ru-RU" sz="1600" b="1" dirty="0">
                <a:solidFill>
                  <a:srgbClr val="000000"/>
                </a:solidFill>
              </a:rPr>
              <a:t>изменения  в </a:t>
            </a:r>
            <a:r>
              <a:rPr lang="ru-RU" sz="1600" b="1" dirty="0" smtClean="0">
                <a:solidFill>
                  <a:srgbClr val="000000"/>
                </a:solidFill>
              </a:rPr>
              <a:t>постановление Правительства Российской Федерации </a:t>
            </a:r>
            <a:r>
              <a:rPr lang="ru-RU" sz="1600" b="1" dirty="0">
                <a:solidFill>
                  <a:srgbClr val="000000"/>
                </a:solidFill>
              </a:rPr>
              <a:t>№ </a:t>
            </a:r>
            <a:r>
              <a:rPr lang="ru-RU" sz="1600" b="1" dirty="0" smtClean="0">
                <a:solidFill>
                  <a:srgbClr val="000000"/>
                </a:solidFill>
              </a:rPr>
              <a:t>1075 «О ценообразовании в сфере теплоснабжения», </a:t>
            </a:r>
            <a:r>
              <a:rPr lang="ru-RU" sz="1600" dirty="0" smtClean="0">
                <a:solidFill>
                  <a:srgbClr val="000000"/>
                </a:solidFill>
              </a:rPr>
              <a:t>предусматривающие:</a:t>
            </a:r>
          </a:p>
          <a:p>
            <a:pPr algn="just"/>
            <a:endParaRPr lang="ru-RU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0000"/>
                </a:solidFill>
              </a:rPr>
              <a:t>Для регулируемых организаций </a:t>
            </a:r>
            <a:r>
              <a:rPr lang="ru-RU" sz="1600" dirty="0" smtClean="0">
                <a:solidFill>
                  <a:srgbClr val="000000"/>
                </a:solidFill>
              </a:rPr>
              <a:t>- возможность подачи заявления </a:t>
            </a:r>
            <a:r>
              <a:rPr lang="ru-RU" sz="1600" dirty="0">
                <a:solidFill>
                  <a:srgbClr val="000000"/>
                </a:solidFill>
              </a:rPr>
              <a:t>о выборе метода </a:t>
            </a:r>
            <a:r>
              <a:rPr lang="ru-RU" sz="1600" dirty="0" smtClean="0">
                <a:solidFill>
                  <a:srgbClr val="000000"/>
                </a:solidFill>
              </a:rPr>
              <a:t>«затраты +» на </a:t>
            </a:r>
            <a:r>
              <a:rPr lang="ru-RU" sz="1600" dirty="0">
                <a:solidFill>
                  <a:srgbClr val="000000"/>
                </a:solidFill>
              </a:rPr>
              <a:t>2014 </a:t>
            </a:r>
            <a:r>
              <a:rPr lang="ru-RU" sz="1600" dirty="0" smtClean="0">
                <a:solidFill>
                  <a:srgbClr val="000000"/>
                </a:solidFill>
              </a:rPr>
              <a:t>год до 01.11.2013;</a:t>
            </a:r>
          </a:p>
          <a:p>
            <a:pPr algn="just"/>
            <a:endParaRPr lang="ru-RU" sz="16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0000"/>
                </a:solidFill>
              </a:rPr>
              <a:t>Для органов регулирования </a:t>
            </a:r>
            <a:r>
              <a:rPr lang="ru-RU" sz="1600" dirty="0" smtClean="0">
                <a:solidFill>
                  <a:srgbClr val="000000"/>
                </a:solidFill>
              </a:rPr>
              <a:t>- возможность принятия </a:t>
            </a:r>
            <a:r>
              <a:rPr lang="ru-RU" sz="1600" dirty="0">
                <a:solidFill>
                  <a:srgbClr val="000000"/>
                </a:solidFill>
              </a:rPr>
              <a:t>решения о выборе метода регулирования в срок до </a:t>
            </a:r>
            <a:r>
              <a:rPr lang="ru-RU" sz="1600" dirty="0" smtClean="0">
                <a:solidFill>
                  <a:srgbClr val="000000"/>
                </a:solidFill>
              </a:rPr>
              <a:t>15.11.2013  </a:t>
            </a:r>
            <a:r>
              <a:rPr lang="ru-RU" sz="1600" dirty="0">
                <a:solidFill>
                  <a:srgbClr val="000000"/>
                </a:solidFill>
              </a:rPr>
              <a:t>без учета ограничений, предусмотренных </a:t>
            </a:r>
            <a:r>
              <a:rPr lang="ru-RU" sz="1600" dirty="0" smtClean="0">
                <a:solidFill>
                  <a:srgbClr val="000000"/>
                </a:solidFill>
              </a:rPr>
              <a:t>п. 17 постановлением Правительства </a:t>
            </a:r>
            <a:r>
              <a:rPr lang="ru-RU" sz="1600" dirty="0">
                <a:solidFill>
                  <a:srgbClr val="000000"/>
                </a:solidFill>
              </a:rPr>
              <a:t>РФ № </a:t>
            </a:r>
            <a:r>
              <a:rPr lang="ru-RU" sz="1600" dirty="0" smtClean="0">
                <a:solidFill>
                  <a:srgbClr val="000000"/>
                </a:solidFill>
              </a:rPr>
              <a:t>1075.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47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0171" y="1142"/>
            <a:ext cx="8699004" cy="7643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Предлагаемый законопроектом механизм ограничения роста платы граждан</a:t>
            </a:r>
          </a:p>
        </p:txBody>
      </p:sp>
      <p:sp>
        <p:nvSpPr>
          <p:cNvPr id="4" name="AutoShape 3"/>
          <p:cNvSpPr>
            <a:spLocks/>
          </p:cNvSpPr>
          <p:nvPr/>
        </p:nvSpPr>
        <p:spPr bwMode="auto">
          <a:xfrm>
            <a:off x="255455" y="2565698"/>
            <a:ext cx="9235636" cy="3858303"/>
          </a:xfrm>
          <a:prstGeom prst="roundRect">
            <a:avLst>
              <a:gd name="adj" fmla="val 9144"/>
            </a:avLst>
          </a:prstGeom>
          <a:solidFill>
            <a:schemeClr val="accent1">
              <a:lumMod val="20000"/>
              <a:lumOff val="80000"/>
            </a:scheme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" name="AutoShape 3"/>
          <p:cNvSpPr>
            <a:spLocks/>
          </p:cNvSpPr>
          <p:nvPr/>
        </p:nvSpPr>
        <p:spPr bwMode="auto">
          <a:xfrm>
            <a:off x="255455" y="839243"/>
            <a:ext cx="9235636" cy="1582439"/>
          </a:xfrm>
          <a:prstGeom prst="roundRect">
            <a:avLst>
              <a:gd name="adj" fmla="val 9144"/>
            </a:avLst>
          </a:prstGeom>
          <a:solidFill>
            <a:schemeClr val="accent1">
              <a:lumMod val="20000"/>
              <a:lumOff val="80000"/>
            </a:scheme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93370" y="2095842"/>
            <a:ext cx="2706895" cy="2462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600" b="1" dirty="0">
                <a:solidFill>
                  <a:srgbClr val="343434"/>
                </a:solidFill>
                <a:latin typeface="+mn-lt"/>
                <a:ea typeface="Helvetica Neue Bold Condensed" charset="0"/>
                <a:cs typeface="Helvetica Neue Bold Condensed" charset="0"/>
                <a:sym typeface="Helvetica Neue Bold Condensed" charset="0"/>
              </a:rPr>
              <a:t>ФЕДЕРАЛЬНЫЙ УРОВЕНЬ</a:t>
            </a:r>
          </a:p>
        </p:txBody>
      </p:sp>
      <p:sp>
        <p:nvSpPr>
          <p:cNvPr id="7" name="AutoShape 7"/>
          <p:cNvSpPr>
            <a:spLocks/>
          </p:cNvSpPr>
          <p:nvPr/>
        </p:nvSpPr>
        <p:spPr bwMode="auto">
          <a:xfrm>
            <a:off x="562281" y="871365"/>
            <a:ext cx="2304074" cy="902245"/>
          </a:xfrm>
          <a:prstGeom prst="roundRect">
            <a:avLst>
              <a:gd name="adj" fmla="val 17644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Минэкономразвития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: </a:t>
            </a:r>
            <a:endParaRPr lang="ru-RU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Прогноз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социально-экономического развития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Helvetica Neue" charset="0"/>
                <a:cs typeface="Helvetica Neue" charset="0"/>
                <a:sym typeface="Helvetica Neue" charset="0"/>
              </a:rPr>
              <a:t>РФ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6461769" y="871365"/>
            <a:ext cx="2300674" cy="902245"/>
          </a:xfrm>
          <a:prstGeom prst="roundRect">
            <a:avLst>
              <a:gd name="adj" fmla="val 17644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Уполномоченный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федеральный орган исполнительной власти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: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Расчет среднего индекса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по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субъекту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РФ</a:t>
            </a:r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3638128" y="1557586"/>
            <a:ext cx="1964531" cy="759023"/>
          </a:xfrm>
          <a:prstGeom prst="roundRect">
            <a:avLst>
              <a:gd name="adj" fmla="val 17644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Правительство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РФ: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Установление индексов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в среднем по субъектам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РФ</a:t>
            </a:r>
            <a:endParaRPr lang="en-US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2862955" y="1350615"/>
            <a:ext cx="3603800" cy="0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AutoShape 14"/>
          <p:cNvSpPr>
            <a:spLocks/>
          </p:cNvSpPr>
          <p:nvPr/>
        </p:nvSpPr>
        <p:spPr bwMode="auto">
          <a:xfrm>
            <a:off x="3802459" y="4161963"/>
            <a:ext cx="1368152" cy="576064"/>
          </a:xfrm>
          <a:prstGeom prst="roundRect">
            <a:avLst>
              <a:gd name="adj" fmla="val 14019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Корректировка индекса до 1,5 раз</a:t>
            </a:r>
            <a:endParaRPr lang="en-US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6120172" y="3357786"/>
            <a:ext cx="2146783" cy="535781"/>
          </a:xfrm>
          <a:prstGeom prst="roundRect">
            <a:avLst>
              <a:gd name="adj" fmla="val 25000"/>
            </a:avLst>
          </a:prstGeom>
          <a:solidFill>
            <a:srgbClr val="BE131E">
              <a:alpha val="70000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Если более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чем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в 1,5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раза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выше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среднего по субъекту РФ</a:t>
            </a:r>
            <a:endParaRPr lang="en-US" sz="1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>
            <a:off x="1138163" y="3357786"/>
            <a:ext cx="1964531" cy="535781"/>
          </a:xfrm>
          <a:prstGeom prst="roundRect">
            <a:avLst>
              <a:gd name="adj" fmla="val 25000"/>
            </a:avLst>
          </a:prstGeom>
          <a:solidFill>
            <a:srgbClr val="BE131E">
              <a:alpha val="70000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Если не более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чем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в 1,5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раза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выше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среднего по субъекту РФ</a:t>
            </a:r>
            <a:endParaRPr lang="en-US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AutoShape 17"/>
          <p:cNvSpPr>
            <a:spLocks/>
          </p:cNvSpPr>
          <p:nvPr/>
        </p:nvSpPr>
        <p:spPr bwMode="auto">
          <a:xfrm>
            <a:off x="2597975" y="2601889"/>
            <a:ext cx="3969746" cy="683888"/>
          </a:xfrm>
          <a:prstGeom prst="roundRect">
            <a:avLst>
              <a:gd name="adj" fmla="val 25000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Орган исполнительной власти субъекта РФ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: </a:t>
            </a:r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максимальный индекс по муниципальным образованиям</a:t>
            </a:r>
            <a:endParaRPr lang="en-US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AutoShape 18"/>
          <p:cNvSpPr>
            <a:spLocks/>
          </p:cNvSpPr>
          <p:nvPr/>
        </p:nvSpPr>
        <p:spPr bwMode="auto">
          <a:xfrm>
            <a:off x="6120172" y="4149874"/>
            <a:ext cx="2146783" cy="576064"/>
          </a:xfrm>
          <a:prstGeom prst="roundRect">
            <a:avLst>
              <a:gd name="adj" fmla="val 23806"/>
            </a:avLst>
          </a:prstGeom>
          <a:solidFill>
            <a:srgbClr val="1144BB">
              <a:alpha val="58823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Согласование представительным органом муниципального образования</a:t>
            </a:r>
            <a:endParaRPr lang="en-US" sz="1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AutoShape 27"/>
          <p:cNvSpPr>
            <a:spLocks/>
          </p:cNvSpPr>
          <p:nvPr/>
        </p:nvSpPr>
        <p:spPr bwMode="auto">
          <a:xfrm>
            <a:off x="1819869" y="6094090"/>
            <a:ext cx="5799015" cy="329911"/>
          </a:xfrm>
          <a:prstGeom prst="roundRect">
            <a:avLst>
              <a:gd name="adj" fmla="val 25000"/>
            </a:avLst>
          </a:prstGeom>
          <a:solidFill>
            <a:srgbClr val="BE131E">
              <a:alpha val="70000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Установление максимального</a:t>
            </a:r>
            <a:r>
              <a:rPr lang="en-US" sz="1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ru-RU" sz="1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индекса по муниципальным образованиям</a:t>
            </a:r>
            <a:endParaRPr lang="en-US" sz="13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ectangle 31"/>
          <p:cNvSpPr>
            <a:spLocks/>
          </p:cNvSpPr>
          <p:nvPr/>
        </p:nvSpPr>
        <p:spPr bwMode="auto">
          <a:xfrm>
            <a:off x="7395590" y="5292731"/>
            <a:ext cx="203582" cy="1692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b="1" dirty="0">
                <a:solidFill>
                  <a:srgbClr val="343434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ДА</a:t>
            </a:r>
          </a:p>
        </p:txBody>
      </p:sp>
      <p:sp>
        <p:nvSpPr>
          <p:cNvPr id="19" name="Rectangle 36"/>
          <p:cNvSpPr>
            <a:spLocks/>
          </p:cNvSpPr>
          <p:nvPr/>
        </p:nvSpPr>
        <p:spPr bwMode="auto">
          <a:xfrm>
            <a:off x="5673865" y="4181311"/>
            <a:ext cx="283732" cy="1692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b="1" dirty="0">
                <a:solidFill>
                  <a:srgbClr val="343434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НЕТ</a:t>
            </a:r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 rot="10800000" flipV="1">
            <a:off x="5602659" y="1773607"/>
            <a:ext cx="2016226" cy="163489"/>
          </a:xfrm>
          <a:prstGeom prst="bentConnector3">
            <a:avLst>
              <a:gd name="adj1" fmla="val 29"/>
            </a:avLst>
          </a:prstGeom>
          <a:ln w="44450" cap="sq" cmpd="sng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37"/>
          <p:cNvSpPr>
            <a:spLocks noChangeShapeType="1"/>
          </p:cNvSpPr>
          <p:nvPr/>
        </p:nvSpPr>
        <p:spPr bwMode="auto">
          <a:xfrm rot="10800000" flipH="1">
            <a:off x="2120426" y="3893565"/>
            <a:ext cx="3" cy="2200525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rot="10800000">
            <a:off x="5170611" y="4437906"/>
            <a:ext cx="936103" cy="0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none" w="med" len="med"/>
            <a:tailEnd type="stealth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 rot="10800000">
            <a:off x="4378524" y="4738027"/>
            <a:ext cx="2" cy="1356063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8" name="AutoShape 14"/>
          <p:cNvSpPr>
            <a:spLocks/>
          </p:cNvSpPr>
          <p:nvPr/>
        </p:nvSpPr>
        <p:spPr bwMode="auto">
          <a:xfrm>
            <a:off x="4957302" y="4809179"/>
            <a:ext cx="1894756" cy="1184765"/>
          </a:xfrm>
          <a:prstGeom prst="roundRect">
            <a:avLst>
              <a:gd name="adj" fmla="val 14019"/>
            </a:avLst>
          </a:prstGeom>
          <a:solidFill>
            <a:srgbClr val="1144BB">
              <a:alpha val="58823"/>
            </a:srgbClr>
          </a:solidFill>
          <a:ln w="25400" cap="flat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ru-RU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Правительство субъекта РФ</a:t>
            </a:r>
            <a:r>
              <a:rPr 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:</a:t>
            </a:r>
            <a:endParaRPr lang="ru-RU" sz="1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Адресные субсидии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Установление льготных тарифов / изменение нормативов</a:t>
            </a:r>
            <a:endParaRPr lang="en-US" sz="1100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4358208" y="5377369"/>
            <a:ext cx="599093" cy="0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dash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" name="TextBox 9"/>
          <p:cNvSpPr txBox="1">
            <a:spLocks noChangeArrowheads="1"/>
          </p:cNvSpPr>
          <p:nvPr/>
        </p:nvSpPr>
        <p:spPr bwMode="auto">
          <a:xfrm>
            <a:off x="9563099" y="6568017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4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/>
          </p:cNvSpPr>
          <p:nvPr/>
        </p:nvSpPr>
        <p:spPr bwMode="auto">
          <a:xfrm>
            <a:off x="418083" y="3049455"/>
            <a:ext cx="246221" cy="288649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vert270" wrap="square" lIns="0" tIns="0" rIns="0" bIns="0" anchor="ctr">
            <a:spAutoFit/>
          </a:bodyPr>
          <a:lstStyle/>
          <a:p>
            <a:r>
              <a:rPr lang="ru-RU" sz="1600" b="1" dirty="0" smtClean="0">
                <a:solidFill>
                  <a:srgbClr val="343434"/>
                </a:solidFill>
                <a:latin typeface="+mn-lt"/>
                <a:ea typeface="Helvetica Neue Bold Condensed" charset="0"/>
                <a:cs typeface="Helvetica Neue Bold Condensed" charset="0"/>
                <a:sym typeface="Helvetica Neue Bold Condensed" charset="0"/>
              </a:rPr>
              <a:t>РЕГИОНАЛЬНЫЙ</a:t>
            </a:r>
            <a:r>
              <a:rPr lang="en-US" sz="1600" b="1" dirty="0" smtClean="0">
                <a:solidFill>
                  <a:srgbClr val="343434"/>
                </a:solidFill>
                <a:latin typeface="+mn-lt"/>
                <a:ea typeface="Helvetica Neue Bold Condensed" charset="0"/>
                <a:cs typeface="Helvetica Neue Bold Condensed" charset="0"/>
                <a:sym typeface="Helvetica Neue Bold Condensed" charset="0"/>
              </a:rPr>
              <a:t> </a:t>
            </a:r>
            <a:r>
              <a:rPr lang="en-US" sz="1600" b="1" dirty="0">
                <a:solidFill>
                  <a:srgbClr val="343434"/>
                </a:solidFill>
                <a:latin typeface="+mn-lt"/>
                <a:ea typeface="Helvetica Neue Bold Condensed" charset="0"/>
                <a:cs typeface="Helvetica Neue Bold Condensed" charset="0"/>
                <a:sym typeface="Helvetica Neue Bold Condensed" charset="0"/>
              </a:rPr>
              <a:t>УРОВЕНЬ</a:t>
            </a:r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 rot="10800000">
            <a:off x="7183004" y="4725938"/>
            <a:ext cx="10560" cy="1368153"/>
          </a:xfrm>
          <a:prstGeom prst="line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ru-RU"/>
          </a:p>
        </p:txBody>
      </p:sp>
      <p:cxnSp>
        <p:nvCxnSpPr>
          <p:cNvPr id="49" name="Соединительная линия уступом 48"/>
          <p:cNvCxnSpPr>
            <a:stCxn id="9" idx="2"/>
          </p:cNvCxnSpPr>
          <p:nvPr/>
        </p:nvCxnSpPr>
        <p:spPr>
          <a:xfrm rot="5400000">
            <a:off x="4477753" y="2459250"/>
            <a:ext cx="285282" cy="1"/>
          </a:xfrm>
          <a:prstGeom prst="bentConnector3">
            <a:avLst/>
          </a:prstGeom>
          <a:ln w="44450" cap="sq" cmpd="sng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15" idx="1"/>
            <a:endCxn id="14" idx="0"/>
          </p:cNvCxnSpPr>
          <p:nvPr/>
        </p:nvCxnSpPr>
        <p:spPr>
          <a:xfrm rot="10800000" flipV="1">
            <a:off x="2120429" y="2943832"/>
            <a:ext cx="477546" cy="413953"/>
          </a:xfrm>
          <a:prstGeom prst="bentConnector2">
            <a:avLst/>
          </a:prstGeom>
          <a:ln w="44450" cap="sq" cmpd="sng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15" idx="3"/>
            <a:endCxn id="13" idx="0"/>
          </p:cNvCxnSpPr>
          <p:nvPr/>
        </p:nvCxnSpPr>
        <p:spPr>
          <a:xfrm>
            <a:off x="6567721" y="2943833"/>
            <a:ext cx="625843" cy="413953"/>
          </a:xfrm>
          <a:prstGeom prst="bentConnector2">
            <a:avLst/>
          </a:prstGeom>
          <a:ln w="44450" cap="sq" cmpd="sng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6" idx="0"/>
            <a:endCxn id="13" idx="2"/>
          </p:cNvCxnSpPr>
          <p:nvPr/>
        </p:nvCxnSpPr>
        <p:spPr>
          <a:xfrm flipV="1">
            <a:off x="7193564" y="3893567"/>
            <a:ext cx="0" cy="256307"/>
          </a:xfrm>
          <a:prstGeom prst="straightConnector1">
            <a:avLst/>
          </a:prstGeom>
          <a:solidFill>
            <a:srgbClr val="CADBFE"/>
          </a:solidFill>
          <a:ln w="38100" cap="flat">
            <a:solidFill>
              <a:srgbClr val="000263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sp>
        <p:nvSpPr>
          <p:cNvPr id="43" name="TextBox 42"/>
          <p:cNvSpPr txBox="1"/>
          <p:nvPr/>
        </p:nvSpPr>
        <p:spPr>
          <a:xfrm>
            <a:off x="387763" y="6455680"/>
            <a:ext cx="81231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Пересмотр индексов возможен по решению Правительства РФ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34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0171" y="514028"/>
            <a:ext cx="8229600" cy="9715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Планирование в условиях ограничений при переходе на долгосрочное тарифное регулирование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" y="1341562"/>
            <a:ext cx="91756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800" u="sng" dirty="0" smtClean="0">
              <a:solidFill>
                <a:srgbClr val="FF0000"/>
              </a:solidFill>
            </a:endParaRP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Территориальное планирование (утверждение документов территориального планирования);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Инфраструктурное планирование (утверждение схем теплоснабжения, программ </a:t>
            </a:r>
            <a:r>
              <a:rPr lang="ru-RU" sz="1800" dirty="0"/>
              <a:t>комплексного развития систем коммунальной инфраструктуры</a:t>
            </a:r>
            <a:r>
              <a:rPr lang="ru-RU" sz="1800" dirty="0" smtClean="0"/>
              <a:t>);</a:t>
            </a:r>
            <a:endParaRPr lang="ru-RU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Планирование инвестиционной деятельности (утверждение инвестиционных программ регулируемых организаций)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3848" y="4391447"/>
            <a:ext cx="90232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/>
              <a:t>Качество принятия решений на уровне органов местного самоуправления и органов исполнительной власти субъектов РФ, связанных с планированием, предопределяет условия дальнейшего развития и </a:t>
            </a:r>
            <a:r>
              <a:rPr lang="ru-RU" sz="1900" b="1" i="1" dirty="0"/>
              <a:t>функционирования  регулируемых </a:t>
            </a:r>
            <a:r>
              <a:rPr lang="ru-RU" sz="1900" b="1" i="1" dirty="0" smtClean="0"/>
              <a:t>организаций, </a:t>
            </a:r>
            <a:r>
              <a:rPr lang="ru-RU" sz="1900" b="1" i="1" dirty="0"/>
              <a:t>в том числе и </a:t>
            </a:r>
            <a:r>
              <a:rPr lang="ru-RU" sz="1900" b="1" i="1" dirty="0" smtClean="0"/>
              <a:t>финансовую модель, и тарифные последствия.</a:t>
            </a:r>
            <a:endParaRPr lang="ru-RU" sz="1900" b="1" i="1" dirty="0"/>
          </a:p>
          <a:p>
            <a:pPr algn="just"/>
            <a:endParaRPr lang="ru-RU" sz="1900" b="1" i="1" dirty="0" smtClean="0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5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9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699" y="1253867"/>
            <a:ext cx="95770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/>
              <a:t>    1. </a:t>
            </a:r>
            <a:r>
              <a:rPr lang="ru-RU" sz="1800" b="1" dirty="0"/>
              <a:t>О</a:t>
            </a:r>
            <a:r>
              <a:rPr lang="ru-RU" sz="1800" b="1" dirty="0" smtClean="0"/>
              <a:t>беспечение возможности:</a:t>
            </a:r>
          </a:p>
          <a:p>
            <a:pPr algn="just"/>
            <a:endParaRPr lang="ru-RU" sz="1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применения при тарифном регулировании с 01.07.2014  предельного уровня цены «альтернативной котельной»;</a:t>
            </a:r>
          </a:p>
          <a:p>
            <a:pPr algn="just"/>
            <a:endParaRPr lang="ru-RU" sz="18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назначения в крупных городах до утверждения схемы теплоснабжения ЕТО (с наделением ее обязанностью по разработке (участию в разработке) проекта схемы теплоснабжения);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b="1" dirty="0" smtClean="0"/>
              <a:t>     2. Обсуждение вопросов целесообразности:</a:t>
            </a:r>
          </a:p>
          <a:p>
            <a:pPr algn="just"/>
            <a:endParaRPr lang="ru-RU" sz="18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перехода к установлению предельных тарифов с возможностью самостоятельного определения цены поставки тепловой энергии; </a:t>
            </a:r>
          </a:p>
          <a:p>
            <a:pPr algn="just"/>
            <a:endParaRPr lang="ru-RU" sz="18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возможности обеспечения до 01.01.2016 перехода на долгосрочные тарифы для регулируемых организаций в сфере тепло-, водоснабжения и водоотведения в течение финансового года;</a:t>
            </a:r>
          </a:p>
          <a:p>
            <a:pPr algn="just"/>
            <a:endParaRPr lang="ru-RU" sz="18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возможности перехода к долгосрочному регулированию в 2014 году, без учета ограничений предельными уровнями тарифов (индексами) в среднем по субъектам.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10171" y="0"/>
            <a:ext cx="8229600" cy="57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Ожидаемые изменения в законодательстве о тарифном регулировании </a:t>
            </a:r>
          </a:p>
          <a:p>
            <a:pPr eaLnBrk="1" hangingPunct="1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(Протокол заседания президиума Совета при Президенте по модернизации экономики и инновационному развитию России от 01.10.13г. № 3)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6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5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641475" y="2781300"/>
            <a:ext cx="6553200" cy="630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dirty="0" smtClean="0">
                <a:latin typeface="+mj-lt"/>
                <a:cs typeface="Times New Roman" pitchFamily="18" charset="0"/>
              </a:rPr>
              <a:t>Транспорт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0"/>
          <p:cNvSpPr>
            <a:spLocks noChangeArrowheads="1"/>
          </p:cNvSpPr>
          <p:nvPr/>
        </p:nvSpPr>
        <p:spPr bwMode="auto">
          <a:xfrm>
            <a:off x="490538" y="830872"/>
            <a:ext cx="8928100" cy="3246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6" tIns="45696" rIns="91386" bIns="456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500" b="1" i="1" dirty="0">
                <a:latin typeface="Calibri" pitchFamily="34" charset="0"/>
                <a:cs typeface="Times New Roman" pitchFamily="18" charset="0"/>
              </a:rPr>
              <a:t>План </a:t>
            </a:r>
            <a:r>
              <a:rPr lang="ru-RU" altLang="ru-RU" sz="1500" b="1" i="1" dirty="0" smtClean="0">
                <a:latin typeface="Calibri" pitchFamily="34" charset="0"/>
                <a:cs typeface="Times New Roman" pitchFamily="18" charset="0"/>
              </a:rPr>
              <a:t>Мероприятий</a:t>
            </a:r>
            <a:r>
              <a:rPr lang="en-US" altLang="ru-RU" sz="1500" b="1" i="1" dirty="0" smtClean="0">
                <a:latin typeface="Calibri" pitchFamily="34" charset="0"/>
                <a:cs typeface="Times New Roman" pitchFamily="18" charset="0"/>
              </a:rPr>
              <a:t>:</a:t>
            </a:r>
            <a:r>
              <a:rPr lang="ru-RU" altLang="ru-RU" sz="1500" b="1" i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1500" b="1" i="1" dirty="0" smtClean="0">
                <a:latin typeface="Calibri" pitchFamily="34" charset="0"/>
                <a:cs typeface="Times New Roman" pitchFamily="18" charset="0"/>
              </a:rPr>
              <a:t>по </a:t>
            </a:r>
            <a:r>
              <a:rPr lang="ru-RU" altLang="ru-RU" sz="1500" b="1" i="1" dirty="0">
                <a:latin typeface="Calibri" pitchFamily="34" charset="0"/>
                <a:cs typeface="Times New Roman" pitchFamily="18" charset="0"/>
              </a:rPr>
              <a:t>установлению тарифов на железнодорожные перевозки на пятилетний период в рамках поручения Председателя Правительства РФ Д.А. Медведева от 13.12.2012 № ДМ-П9-7592</a:t>
            </a:r>
          </a:p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1500" dirty="0" smtClean="0">
                <a:latin typeface="Calibri" pitchFamily="34" charset="0"/>
                <a:cs typeface="Times New Roman" pitchFamily="18" charset="0"/>
              </a:rPr>
              <a:t>Пункт 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2: Определение модели (в том числе принципов и методов регулирования) осуществления долгосрочного тарифного регулирования с учетом необходимости  обеспечения доступности услуг железнодорожного транспорта для грузоотправителей и формирования  источников финансирования инвестиционной программы ОАО «РЖД»</a:t>
            </a:r>
          </a:p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1500" dirty="0" smtClean="0">
                <a:latin typeface="Calibri" pitchFamily="34" charset="0"/>
                <a:cs typeface="Times New Roman" pitchFamily="18" charset="0"/>
              </a:rPr>
              <a:t>Пункт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3: Разработка финансовой  модели  долгосрочного тарифного регулирования, осуществляемого с применением принципов, определенных в  пункте 2 Плана</a:t>
            </a:r>
            <a:endParaRPr lang="en-US" altLang="ru-RU" sz="1500" dirty="0">
              <a:latin typeface="Calibri" pitchFamily="34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ru-RU" altLang="ru-RU" sz="1500" dirty="0" smtClean="0">
                <a:latin typeface="Calibri" pitchFamily="34" charset="0"/>
                <a:cs typeface="Times New Roman" pitchFamily="18" charset="0"/>
              </a:rPr>
              <a:t>Пункт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6: Внесение изменений в методику расчета экономически обоснованных затрат и нормативной прибыли, учитываемых при формировании экономически обоснованного индекса к действующему уровню тарифов, сборов и платы на грузовые перевозки с учетом принципов и методов, определенных в пункта 2 плана мероприятий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-26590"/>
            <a:ext cx="9288462" cy="765175"/>
          </a:xfrm>
          <a:ex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/>
          <a:p>
            <a:pPr marL="46018" indent="-46018" defTabSz="706088">
              <a:defRPr/>
            </a:pPr>
            <a:r>
              <a:rPr lang="ru-RU" sz="2100" b="1" dirty="0"/>
              <a:t>Переход к долгосрочному </a:t>
            </a:r>
            <a:r>
              <a:rPr lang="ru-RU" sz="2100" b="1" dirty="0" err="1"/>
              <a:t>тарифообразованию</a:t>
            </a:r>
            <a:r>
              <a:rPr lang="ru-RU" sz="2100" b="1" dirty="0"/>
              <a:t> на грузовые железнодорожные перевозки</a:t>
            </a:r>
            <a:br>
              <a:rPr lang="ru-RU" sz="2100" b="1" dirty="0"/>
            </a:br>
            <a:endParaRPr lang="ru-RU" sz="2100" b="1" dirty="0" smtClean="0"/>
          </a:p>
        </p:txBody>
      </p:sp>
      <p:sp>
        <p:nvSpPr>
          <p:cNvPr id="3076" name="Прямоугольник 21"/>
          <p:cNvSpPr>
            <a:spLocks noChangeArrowheads="1"/>
          </p:cNvSpPr>
          <p:nvPr/>
        </p:nvSpPr>
        <p:spPr bwMode="auto">
          <a:xfrm>
            <a:off x="490538" y="4430192"/>
            <a:ext cx="8928100" cy="2239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5" tIns="45700" rIns="91395" bIns="457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500" b="1" i="1" dirty="0">
                <a:latin typeface="Calibri" pitchFamily="34" charset="0"/>
                <a:cs typeface="Times New Roman" pitchFamily="18" charset="0"/>
              </a:rPr>
              <a:t>Протокол совещания у Первого заместителя Председателя Правительства  РФ И.И. Шувалова  от 18.06.2013 № ИШ-П9-72пр</a:t>
            </a:r>
          </a:p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1500" dirty="0" smtClean="0">
                <a:latin typeface="Calibri" pitchFamily="34" charset="0"/>
                <a:cs typeface="Times New Roman" pitchFamily="18" charset="0"/>
              </a:rPr>
              <a:t>Пункт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3: Одобрить в основном представленные ФСТ России  (С.Г. Новиков) подходы по построению Методики долгосрочного тарифного регулирования в сфере грузовых железнодорожных перевозок.</a:t>
            </a:r>
            <a:endParaRPr lang="en-US" altLang="ru-RU" sz="1500" dirty="0">
              <a:latin typeface="Calibri" pitchFamily="34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ru-RU" altLang="ru-RU" sz="1500" dirty="0" smtClean="0">
                <a:latin typeface="Calibri" pitchFamily="34" charset="0"/>
                <a:cs typeface="Times New Roman" pitchFamily="18" charset="0"/>
              </a:rPr>
              <a:t>Пункт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4</a:t>
            </a:r>
            <a:r>
              <a:rPr lang="en-US" altLang="ru-RU" sz="1500" dirty="0">
                <a:latin typeface="Calibri" pitchFamily="34" charset="0"/>
                <a:cs typeface="Times New Roman" pitchFamily="18" charset="0"/>
              </a:rPr>
              <a:t>: </a:t>
            </a:r>
            <a:r>
              <a:rPr lang="ru-RU" altLang="ru-RU" sz="1500" dirty="0">
                <a:latin typeface="Calibri" pitchFamily="34" charset="0"/>
                <a:cs typeface="Times New Roman" pitchFamily="18" charset="0"/>
              </a:rPr>
              <a:t>ФСТ России (С.Г. Новикову) обеспечить публичное обсуждение и принятие методики, указанной в пункте 3 настоящего протокола, не позднее августа 2013 года, а необходимых тарифных решений на первый долгосрочный период регулирования – одновременно с внесением проекта федерального закона «О федеральном бюджете на 2014 год и на плановый период 2015 и 2016 годов» в Государственную Думу Федерального Собрания РФ.</a:t>
            </a:r>
            <a:endParaRPr lang="ru-RU" altLang="ru-RU" sz="1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94547" y="4124598"/>
            <a:ext cx="720725" cy="241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8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6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 bwMode="auto">
          <a:xfrm>
            <a:off x="1066800" y="44450"/>
            <a:ext cx="8567738" cy="576263"/>
          </a:xfrm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6018" indent="-46018" defTabSz="706088">
              <a:defRPr/>
            </a:pPr>
            <a:r>
              <a:rPr lang="ru-RU" sz="2000" b="1" dirty="0"/>
              <a:t>Основные принципы </a:t>
            </a:r>
            <a:r>
              <a:rPr lang="ru-RU" sz="2000" b="1" dirty="0" smtClean="0"/>
              <a:t>ценообразования </a:t>
            </a:r>
            <a:br>
              <a:rPr lang="ru-RU" sz="2000" b="1" dirty="0" smtClean="0"/>
            </a:br>
            <a:r>
              <a:rPr lang="ru-RU" sz="2000" b="1" dirty="0" smtClean="0"/>
              <a:t>Методики, утвержденной Правлением ФСТ России от 30.08.2013 № 166-т/1</a:t>
            </a:r>
            <a:endParaRPr lang="ru-RU" sz="2000" b="1" dirty="0"/>
          </a:p>
        </p:txBody>
      </p:sp>
      <p:sp>
        <p:nvSpPr>
          <p:cNvPr id="4099" name="Содержимое 4"/>
          <p:cNvSpPr>
            <a:spLocks noGrp="1"/>
          </p:cNvSpPr>
          <p:nvPr>
            <p:ph idx="1"/>
          </p:nvPr>
        </p:nvSpPr>
        <p:spPr bwMode="auto">
          <a:xfrm>
            <a:off x="201613" y="981075"/>
            <a:ext cx="9432925" cy="584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Основной метод государственного регулирования тарифов – метод доходности инвестированного капитала. Допускается применения иных методов (в зависимости от экономической ситуации), при этом в течение долгосрочного периода регулирования используется только один метод.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Продолжительность долгосрочного периода регулирования -  не менее 5 лет.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Стоимостная основа тарифов (необходимая валовая выручка) проектируется на основе данных раздельного учета доходов и расходов, сформированных по видам деятельности «грузовые перевозки» и «предоставление услуг инфраструктуры в части грузовых перевозок», и включает в себя операционные расходы, возврат капитала, доход на капитал, суммы налога на прибыль, а также сальдо прочих доходов и расходов.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В целях расчета возврата капитала и дохода на капитал ведется раздельный учет базового и инвестированного капитала, который ведется отдельно от бухгалтерского и налогового учета. Доход на капитал и возврат капитала рассчитываются по базовому и инвестированному капиталу и отдельно по капиталу, сформированному  за счет  бюджетных средств, привлекаемых на возвратной основе.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При необходимости в течение долгосрочного периода осуществляется корректировка тарифов с учетом факторов, влияющих на величину параметров их расчета, но независящих от результатов хозяйственной деятельности субъекта регулирования.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В целях защиты грузоотправителей от резкого роста тарифной нагрузки может осуществляться сглаживание необходимой валовой выручки путем её перераспределения в пределах одного долгосрочного периода регулирования.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altLang="ru-RU" sz="1500" dirty="0" smtClean="0"/>
              <a:t>Индексы изменения тарифов на услуги по перевозке грузов устанавливаются с учетом решений Правительства Российской Федерации по допустимому уровню индексации тарифов на данные услуги на соответствующий период регулирования.</a:t>
            </a:r>
          </a:p>
          <a:p>
            <a:pPr algn="just">
              <a:buFont typeface="Lucida Grande" charset="0"/>
              <a:buNone/>
            </a:pPr>
            <a:endParaRPr lang="ru-RU" altLang="ru-RU" sz="1400" dirty="0" smtClean="0"/>
          </a:p>
          <a:p>
            <a:pPr algn="just">
              <a:buFont typeface="Lucida Grande" charset="0"/>
              <a:buBlip>
                <a:blip r:embed="rId3"/>
              </a:buBlip>
            </a:pPr>
            <a:endParaRPr lang="ru-RU" altLang="ru-RU" sz="1600" dirty="0" smtClean="0"/>
          </a:p>
          <a:p>
            <a:pPr algn="just">
              <a:buFont typeface="Lucida Grande" charset="0"/>
              <a:buBlip>
                <a:blip r:embed="rId3"/>
              </a:buBlip>
            </a:pPr>
            <a:endParaRPr lang="ru-RU" altLang="ru-RU" sz="1500" dirty="0" smtClean="0">
              <a:latin typeface="Calibri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300" b="1" dirty="0" smtClean="0">
                <a:latin typeface="+mn-lt"/>
                <a:cs typeface="Times New Roman" pitchFamily="18" charset="0"/>
              </a:rPr>
              <a:t>29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5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8263" y="792163"/>
            <a:ext cx="9491662" cy="6040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60000" indent="-342900" algn="just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1600" dirty="0" smtClean="0">
                <a:cs typeface="Times New Roman" pitchFamily="18" charset="0"/>
              </a:rPr>
              <a:t>Учебный центр НП «Совет рынка»</a:t>
            </a:r>
            <a:r>
              <a:rPr lang="en-US" sz="1600" dirty="0" smtClean="0">
                <a:cs typeface="Times New Roman" pitchFamily="18" charset="0"/>
              </a:rPr>
              <a:t>:</a:t>
            </a:r>
            <a:endParaRPr lang="ru-RU" sz="1600" dirty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В 2013 году запущена актуализированная программа курса повышения квалификации </a:t>
            </a:r>
            <a:r>
              <a:rPr lang="ru-RU" sz="1600" b="1" i="1" dirty="0" smtClean="0">
                <a:solidFill>
                  <a:schemeClr val="tx1"/>
                </a:solidFill>
              </a:rPr>
              <a:t>«Нормативная правовая база электроэнергетической отрасли», </a:t>
            </a:r>
            <a:r>
              <a:rPr lang="ru-RU" sz="1600" i="1" dirty="0" smtClean="0">
                <a:solidFill>
                  <a:schemeClr val="tx1"/>
                </a:solidFill>
              </a:rPr>
              <a:t>переработанная с учетом предложений работников региональных органов регулирования, прошедших подготовку по указанным программам (12 работников прошли подготовку в 2013 году)</a:t>
            </a:r>
            <a:endParaRPr lang="ru-RU" sz="1600" i="1" dirty="0">
              <a:solidFill>
                <a:schemeClr val="tx1"/>
              </a:solidFill>
            </a:endParaRPr>
          </a:p>
          <a:p>
            <a:pPr marL="846137" lvl="1" indent="-342900" algn="just" fontAlgn="auto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На сентября-октябрь 2013 года был запланирован очередной курс повышения квалификации с использованием обновленного 2-го издания учебно-методического пособия.</a:t>
            </a:r>
            <a:endParaRPr lang="ru-RU" sz="1600" b="1" i="1" dirty="0" smtClean="0">
              <a:solidFill>
                <a:schemeClr val="tx1"/>
              </a:solidFill>
            </a:endParaRPr>
          </a:p>
          <a:p>
            <a:pPr marL="360000" indent="-342900" algn="just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600" dirty="0" smtClean="0">
                <a:cs typeface="Times New Roman" pitchFamily="18" charset="0"/>
              </a:rPr>
              <a:t>НИУ ВШЭ – </a:t>
            </a:r>
            <a:r>
              <a:rPr lang="ru-RU" sz="1600" i="1" dirty="0" smtClean="0">
                <a:cs typeface="Times New Roman" pitchFamily="18" charset="0"/>
              </a:rPr>
              <a:t>154 работника из 47 субъектов Российской Федерации прошли подготовку в 2013 году</a:t>
            </a:r>
            <a:r>
              <a:rPr lang="en-US" sz="1600" dirty="0" smtClean="0">
                <a:cs typeface="Times New Roman" pitchFamily="18" charset="0"/>
              </a:rPr>
              <a:t>:</a:t>
            </a:r>
            <a:endParaRPr lang="ru-RU" sz="1600" dirty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cs typeface="Times New Roman" pitchFamily="18" charset="0"/>
              </a:rPr>
              <a:t>«Ценообразование в электроэнергетике</a:t>
            </a:r>
            <a:r>
              <a:rPr lang="ru-RU" sz="1600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cs typeface="Times New Roman" pitchFamily="18" charset="0"/>
              </a:rPr>
              <a:t>«</a:t>
            </a:r>
            <a:r>
              <a:rPr lang="ru-RU" sz="1600" dirty="0">
                <a:cs typeface="Times New Roman" pitchFamily="18" charset="0"/>
              </a:rPr>
              <a:t>Ценообразование на тепловую энергию</a:t>
            </a:r>
            <a:r>
              <a:rPr lang="ru-RU" sz="1600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cs typeface="Times New Roman" pitchFamily="18" charset="0"/>
              </a:rPr>
              <a:t>«</a:t>
            </a:r>
            <a:r>
              <a:rPr lang="ru-RU" sz="1600" dirty="0">
                <a:cs typeface="Times New Roman" pitchFamily="18" charset="0"/>
              </a:rPr>
              <a:t>Ценообразование на услуги водоснабжения и водоотведения</a:t>
            </a:r>
            <a:r>
              <a:rPr lang="ru-RU" sz="1600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cs typeface="Times New Roman" pitchFamily="18" charset="0"/>
              </a:rPr>
              <a:t>«Ценообразование в </a:t>
            </a:r>
            <a:r>
              <a:rPr lang="ru-RU" sz="1600" dirty="0" smtClean="0">
                <a:cs typeface="Times New Roman" pitchFamily="18" charset="0"/>
              </a:rPr>
              <a:t>регулируемых отраслях экономики»</a:t>
            </a:r>
          </a:p>
          <a:p>
            <a:pPr marL="846137" lvl="1" indent="-342900" algn="just" fontAlgn="auto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cs typeface="Times New Roman" pitchFamily="18" charset="0"/>
              </a:rPr>
              <a:t>«Ценообразование на электрическую энергию, тепловую энергию и на газ»</a:t>
            </a:r>
            <a:endParaRPr lang="ru-RU" sz="1600" dirty="0">
              <a:cs typeface="Times New Roman" pitchFamily="18" charset="0"/>
            </a:endParaRPr>
          </a:p>
          <a:p>
            <a:pPr marL="360000" indent="-342900" algn="just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1600" dirty="0" smtClean="0">
                <a:cs typeface="Times New Roman" pitchFamily="18" charset="0"/>
              </a:rPr>
              <a:t>Учебно-методические и аналитические материалы</a:t>
            </a:r>
            <a:r>
              <a:rPr lang="en-US" sz="1600" dirty="0" smtClean="0">
                <a:cs typeface="Times New Roman" pitchFamily="18" charset="0"/>
              </a:rPr>
              <a:t>:</a:t>
            </a:r>
            <a:endParaRPr lang="ru-RU" sz="1600" dirty="0" smtClean="0">
              <a:cs typeface="Times New Roman" pitchFamily="18" charset="0"/>
            </a:endParaRPr>
          </a:p>
          <a:p>
            <a:pPr marL="846137" lvl="1" indent="-342900" algn="just" fontAlgn="auto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cs typeface="Times New Roman" pitchFamily="18" charset="0"/>
              </a:rPr>
              <a:t>Обновленное совместное учебно-методическое пособие ФСТ России и НП «Совет рынка» «Государственное ценовое регулирование рынков электрической энергии и мощности» (выпуск 2).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38236" y="0"/>
            <a:ext cx="8770937" cy="792163"/>
          </a:xfrm>
          <a:prstGeom prst="rect">
            <a:avLst/>
          </a:prstGeom>
          <a:noFill/>
          <a:ln>
            <a:noFill/>
          </a:ln>
          <a:extLst/>
        </p:spPr>
        <p:txBody>
          <a:bodyPr lIns="95820" tIns="47910" rIns="95820" bIns="47910" anchor="ctr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algn="ctr" defTabSz="9144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+mj-lt"/>
                <a:cs typeface="Times New Roman" pitchFamily="18" charset="0"/>
              </a:rPr>
              <a:t>Повышение квалификации сотрудников региональных органов регулирования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994147" y="-26590"/>
            <a:ext cx="9317592" cy="73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9" tIns="45725" rIns="91449" bIns="4572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FFFF"/>
              </a:buClr>
              <a:buSzPct val="100000"/>
            </a:pPr>
            <a:r>
              <a:rPr lang="ru-RU" altLang="ru-RU" b="1" dirty="0">
                <a:latin typeface="+mn-lt"/>
                <a:cs typeface="Times New Roman" pitchFamily="18" charset="0"/>
              </a:rPr>
              <a:t>Динамика основных показателей деятельности пригородного пассажирского комплекса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09359" y="2552436"/>
            <a:ext cx="94853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5" rIns="91449" bIns="4572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Уровень финансовой обеспеченности деятельности пригородных пассажирских компаний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23729"/>
              </p:ext>
            </p:extLst>
          </p:nvPr>
        </p:nvGraphicFramePr>
        <p:xfrm>
          <a:off x="202059" y="788988"/>
          <a:ext cx="9434511" cy="1622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392"/>
                <a:gridCol w="1037648"/>
                <a:gridCol w="815295"/>
                <a:gridCol w="741176"/>
              </a:tblGrid>
              <a:tr h="2230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характеристика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пригородного пассажирского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 год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(факт)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 год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(факт)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 год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(прогноз)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Пассажирооборот, млрд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пасс-км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 (без учета коммерческих перевозок) 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доходы ППК от пригородных пассажирских перевозок, млрд. руб. 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42,79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46,44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49,23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расходы ППК на пригородные пассажирские перевозки, млрд. руб.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87,37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94,42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97,87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на компенсацию выпадающих доходов ППК (региональные бюджеты), млрд. руб.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Убытки пригородного пассажирского комплекса (с учетом льгот по оплате услуг </a:t>
                      </a:r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инфраструктуры </a:t>
                      </a:r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без учета прибыльных регионов)</a:t>
                      </a:r>
                    </a:p>
                  </a:txBody>
                  <a:tcPr marL="9527" marR="9527" marT="95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</a:p>
                  </a:txBody>
                  <a:tcPr marL="9527" marR="9527" marT="95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43630"/>
              </p:ext>
            </p:extLst>
          </p:nvPr>
        </p:nvGraphicFramePr>
        <p:xfrm>
          <a:off x="202059" y="2918892"/>
          <a:ext cx="9434512" cy="3751262"/>
        </p:xfrm>
        <a:graphic>
          <a:graphicData uri="http://schemas.openxmlformats.org/drawingml/2006/table">
            <a:tbl>
              <a:tblPr/>
              <a:tblGrid>
                <a:gridCol w="4032687"/>
                <a:gridCol w="1326927"/>
                <a:gridCol w="1990391"/>
                <a:gridCol w="2084507"/>
              </a:tblGrid>
              <a:tr h="1771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число субъектов, в которых осуществляются пригородные пассажирские перевозки</a:t>
                      </a: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                           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17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них</a:t>
                      </a:r>
                    </a:p>
                  </a:txBody>
                  <a:tcPr marL="9403" marR="9403" marT="9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РФ, в которых ППК осуществляют безубыточную деятельность</a:t>
                      </a:r>
                    </a:p>
                  </a:txBody>
                  <a:tcPr marL="9403" marR="9403" marT="94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(Москва, Московская обл., Санкт-Петербург, Ленинградская обл.,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р. Адыгея, Астраханская обл.)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(Москва, Московская обл., Санкт-Петербург,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р. Адыгея, Астраханская обл.)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субъектов РФ, в которых бюджетами предусматривается полная компенсация впадающих доходов ППК</a:t>
                      </a:r>
                    </a:p>
                  </a:txBody>
                  <a:tcPr marL="9403" marR="9403" marT="94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2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субъектов РФ, бюджетами которых на 2012 год не предусмотрено выделение средств на компенсацию выпадающих доходов ППК</a:t>
                      </a:r>
                    </a:p>
                  </a:txBody>
                  <a:tcPr marL="9403" marR="9403" marT="94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(Владимирская обл.,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Курганская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обл., Приморский край, Тверская обл.)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(Владимирская обл., Вологодская обл., Ленинградская обл., Курганская обл.)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(Вологодская обл.,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Ленинградская обл.)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РФ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в которых предусмотренные бюджетом средства покрывают &lt; 10 % суммы выпадающих доходов ППК</a:t>
                      </a:r>
                    </a:p>
                  </a:txBody>
                  <a:tcPr marL="9403" marR="9403" marT="94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403" marR="9403" marT="94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0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9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1210171" y="-26590"/>
            <a:ext cx="8722817" cy="78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9" tIns="45725" rIns="91449" bIns="4572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FFFFFF"/>
              </a:buClr>
              <a:buSzPct val="100000"/>
            </a:pPr>
            <a:r>
              <a:rPr lang="ru-RU" altLang="ru-RU" sz="2000" b="1" dirty="0">
                <a:latin typeface="+mn-lt"/>
                <a:cs typeface="Times New Roman" pitchFamily="18" charset="0"/>
              </a:rPr>
              <a:t>Финансирование услуг инфраструктуры, оказываемых ОАО </a:t>
            </a:r>
            <a:endParaRPr lang="ru-RU" altLang="ru-RU" sz="2000" b="1" dirty="0" smtClean="0">
              <a:latin typeface="+mn-lt"/>
              <a:cs typeface="Times New Roman" pitchFamily="18" charset="0"/>
            </a:endParaRPr>
          </a:p>
          <a:p>
            <a:pPr algn="ctr">
              <a:spcAft>
                <a:spcPts val="600"/>
              </a:spcAft>
              <a:buClr>
                <a:srgbClr val="FFFFFF"/>
              </a:buClr>
              <a:buSzPct val="100000"/>
            </a:pPr>
            <a:r>
              <a:rPr lang="ru-RU" altLang="ru-RU" sz="2000" b="1" dirty="0" smtClean="0">
                <a:latin typeface="+mn-lt"/>
                <a:cs typeface="Times New Roman" pitchFamily="18" charset="0"/>
              </a:rPr>
              <a:t>РЖД</a:t>
            </a:r>
            <a:r>
              <a:rPr lang="ru-RU" altLang="ru-RU" sz="2000" b="1" dirty="0">
                <a:latin typeface="+mn-lt"/>
                <a:cs typeface="Times New Roman" pitchFamily="18" charset="0"/>
              </a:rPr>
              <a:t>» при осуществлении пригородных пассажирских перевозок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45234"/>
              </p:ext>
            </p:extLst>
          </p:nvPr>
        </p:nvGraphicFramePr>
        <p:xfrm>
          <a:off x="201613" y="941388"/>
          <a:ext cx="9434512" cy="214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325"/>
                <a:gridCol w="6189187"/>
              </a:tblGrid>
              <a:tr h="487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льготы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r>
                        <a:rPr lang="ru-RU" sz="13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тарифам на услуги инфраструктуры, оказываемые ОАО «РЖД» при осуществлении пригородных пассажирских перевозок</a:t>
                      </a:r>
                    </a:p>
                  </a:txBody>
                  <a:tcPr marL="91455" marR="91455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64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 предоставления льготы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Российской Федерации от 17.10.2011 № 844 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предоставления льготы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пригородными пассажирскими компаниями услуг инфраструктуры по льготному тарифу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последующей компенсацией владельцу инфраструктуры за счет средств федерального бюджета, возникающих в результате выпадающих доходов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действия льготы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31 декабря 2013 года (в соответствии с постановлением Правительства Российской Федерации от 27.12.2012 № 1415 «О внесении изменения в постановление Правительства Российской Федерации от 17 октября 2011 г. № 844»)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7447"/>
              </p:ext>
            </p:extLst>
          </p:nvPr>
        </p:nvGraphicFramePr>
        <p:xfrm>
          <a:off x="201613" y="3213100"/>
          <a:ext cx="9434512" cy="3355974"/>
        </p:xfrm>
        <a:graphic>
          <a:graphicData uri="http://schemas.openxmlformats.org/drawingml/2006/table">
            <a:tbl>
              <a:tblPr/>
              <a:tblGrid>
                <a:gridCol w="4354389"/>
                <a:gridCol w="1233744"/>
                <a:gridCol w="1233744"/>
                <a:gridCol w="1016024"/>
                <a:gridCol w="798305"/>
                <a:gridCol w="798306"/>
              </a:tblGrid>
              <a:tr h="3728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последствий изменения объемов и порядка предоставления льгот по оплате услуг  инфраструктуры, оказываемых ОАО "РЖД" при осуществлении пригородных пассажирских перевозок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08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2014*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ОАО "РЖД" от оказания услуг по использованию инфраструктуры в пригороде (при условии оплаты по полному тарифу, с НДС)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34,9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34,9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объем доходов ОАО "РЖД" от оказания услуг инфраструктуры в пригороде, 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25,302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25,322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25,332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25,349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на инфраструктуру (федеральный бюджет), млрд. руб.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пригородных компаний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0,302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0,332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0,349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Действующий льготный коэффициент к тарифам на услуги по использованию инфраструктуры жд транспорта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Некомпенсируемые выпадающпие доходы ОАО "РЖД" от оказания услуг инфраструктуры в пригороде (с учетом дейтсвия льготного исключительного тарифа)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4,898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6,878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7,868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9,551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4,776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покрытия субъектами РФ выпадающих доходов перевозчиков при существующих льготах на инфраструктуру</a:t>
                      </a:r>
                    </a:p>
                  </a:txBody>
                  <a:tcPr marL="6927" marR="6927" marT="69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36%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47%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46%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74%</a:t>
                      </a:r>
                    </a:p>
                  </a:txBody>
                  <a:tcPr marL="6927" marR="6927" marT="69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1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22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1210171" y="-26590"/>
            <a:ext cx="8699004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ru-RU" altLang="ru-RU" sz="2100" b="1" dirty="0" smtClean="0">
                <a:latin typeface="+mn-lt"/>
                <a:cs typeface="Times New Roman" pitchFamily="18" charset="0"/>
              </a:rPr>
              <a:t>Сфера регулирования пригородных пассажирских перевозок:</a:t>
            </a:r>
            <a:br>
              <a:rPr lang="ru-RU" altLang="ru-RU" sz="2100" b="1" dirty="0" smtClean="0">
                <a:latin typeface="+mn-lt"/>
                <a:cs typeface="Times New Roman" pitchFamily="18" charset="0"/>
              </a:rPr>
            </a:br>
            <a:r>
              <a:rPr lang="ru-RU" altLang="ru-RU" sz="2100" b="1" dirty="0" smtClean="0">
                <a:latin typeface="+mn-lt"/>
                <a:cs typeface="Times New Roman" pitchFamily="18" charset="0"/>
              </a:rPr>
              <a:t>задачи на период 2013-2014 гг.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59264960"/>
              </p:ext>
            </p:extLst>
          </p:nvPr>
        </p:nvGraphicFramePr>
        <p:xfrm>
          <a:off x="202059" y="837510"/>
          <a:ext cx="9299575" cy="588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643391"/>
              </a:tblGrid>
              <a:tr h="2938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3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регулирование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Законодательное закрепление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долгосрочную перспективу механизма компенсации затрат на услуги инфраструктуры, оказываемые ОАО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«РЖД» при осуществлении перевозок пассажиров в пригородном сообщении (предусмотрено проектом Концепции развития пригородного пассажирского комплекса)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(доработанный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учетом замечаний причастных федеральных органов исполнительной власти проект Концепции развития пригородного пассажирского комплекса внесен в установленном порядке в Правительство Российской Федерации 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83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регионального заказа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Закрепление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рамках Концепции развития пригородного в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рамках Концепции развития пригородного пассажирского комплекса, закона «Об организации регулярного пассажирского сообщения в Российской Федерации» порядка определения параметров договора транспортного обслуживания населения в сфере пригородных пассажирских перевозок, сферы ответственности региона при определении параметров договора на транспортное </a:t>
                      </a:r>
                      <a:r>
                        <a:rPr lang="ru-RU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населения</a:t>
                      </a:r>
                    </a:p>
                  </a:txBody>
                  <a:tcPr marL="91451" marR="91451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действующей методологической базы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порядка ведения раздельного учета доходов, расходов и финансовых результатов ОАО «РЖД» и Методики расчета экономически обоснованных затрат на пригородные пассажирские перевозки;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 видов тарифов, применяемых в пригородном сообщении, разработка Методики расчета экономически обоснованного уровня тарифа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направлений совершенствования методологии формирования тарифов на услуги по использованию инфраструктуры железнодорожного транспорта общего пользования, оказываемые при осуществлении пригородных пассажирских перевозок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 ценообразования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buClr>
                          <a:srgbClr val="FFFFFF"/>
                        </a:buClr>
                        <a:buSzPct val="100000"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Доработка с учетом подготовленных ФСТ России рекомендаций применяемой ОАО «РЖД» Методики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определения стоимости услуг, оказываемых пригородным пассажирским компаниям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2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58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70211" y="2421682"/>
            <a:ext cx="6769496" cy="116955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dirty="0" smtClean="0">
                <a:latin typeface="+mj-lt"/>
                <a:cs typeface="Times New Roman" pitchFamily="18" charset="0"/>
              </a:rPr>
              <a:t>Международная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7504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4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202058" y="765174"/>
            <a:ext cx="9422587" cy="60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ru-RU" sz="1800" b="1" dirty="0" smtClean="0"/>
              <a:t>Участники</a:t>
            </a:r>
            <a:r>
              <a:rPr lang="en-US" sz="1800" b="1" dirty="0"/>
              <a:t>:</a:t>
            </a:r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Национальные </a:t>
            </a:r>
            <a:r>
              <a:rPr lang="ru-RU" sz="1800" dirty="0"/>
              <a:t>органы регулирования энергетики </a:t>
            </a:r>
            <a:r>
              <a:rPr lang="en-US" sz="1800" dirty="0"/>
              <a:t>/ </a:t>
            </a:r>
            <a:r>
              <a:rPr lang="ru-RU" sz="1800" dirty="0"/>
              <a:t>уполномоченные представители 10 стран </a:t>
            </a:r>
            <a:r>
              <a:rPr lang="en-US" sz="1800" dirty="0"/>
              <a:t>(</a:t>
            </a:r>
            <a:r>
              <a:rPr lang="ru-RU" sz="1800" dirty="0"/>
              <a:t>Аргентина, Бразилия, Великобритания, Индонезия, Китай, Мексика, Россия, США, Южная Африка, Турция)</a:t>
            </a:r>
            <a:endParaRPr lang="en-US" sz="1800" dirty="0"/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Агентство </a:t>
            </a:r>
            <a:r>
              <a:rPr lang="ru-RU" sz="1800" dirty="0"/>
              <a:t>по взаимодействию регуляторов в области энергетики </a:t>
            </a:r>
            <a:r>
              <a:rPr lang="en-US" sz="1800" dirty="0"/>
              <a:t>(ACER)</a:t>
            </a:r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7 </a:t>
            </a:r>
            <a:r>
              <a:rPr lang="ru-RU" sz="1800" dirty="0"/>
              <a:t>ассоциаций </a:t>
            </a:r>
            <a:r>
              <a:rPr lang="en-US" sz="1800" dirty="0"/>
              <a:t>(</a:t>
            </a:r>
            <a:r>
              <a:rPr lang="ru-RU" sz="1800" dirty="0"/>
              <a:t>Африканский форум регуляторов деятельности энергетических компаний </a:t>
            </a:r>
            <a:r>
              <a:rPr lang="en-US" sz="1800" dirty="0"/>
              <a:t>(AFUR), </a:t>
            </a:r>
            <a:r>
              <a:rPr lang="ru-RU" sz="1800" dirty="0"/>
              <a:t>Иберо-американская ассоциация регуляторов энергетики </a:t>
            </a:r>
            <a:r>
              <a:rPr lang="en-US" sz="1800" dirty="0"/>
              <a:t>(ARIAE), </a:t>
            </a:r>
            <a:r>
              <a:rPr lang="ru-RU" sz="1800" dirty="0"/>
              <a:t>Совет европейских регуляторов энергетики </a:t>
            </a:r>
            <a:r>
              <a:rPr lang="en-US" sz="1800" dirty="0"/>
              <a:t>(CEER), </a:t>
            </a:r>
            <a:r>
              <a:rPr lang="ru-RU" sz="1800" dirty="0"/>
              <a:t>Региональная ассоциация органов регулирования энергетики </a:t>
            </a:r>
            <a:r>
              <a:rPr lang="en-US" sz="1800" dirty="0"/>
              <a:t> (ERRA), </a:t>
            </a:r>
            <a:r>
              <a:rPr lang="ru-RU" sz="1800" dirty="0"/>
              <a:t>Международная конфедерация регуляторов энергетики </a:t>
            </a:r>
            <a:r>
              <a:rPr lang="en-US" sz="1800" dirty="0"/>
              <a:t>(ICER), </a:t>
            </a:r>
            <a:r>
              <a:rPr lang="ru-RU" sz="1800" dirty="0"/>
              <a:t>Ассоциация регуляторов электроэнергии и газа стран средиземного бассейна </a:t>
            </a:r>
            <a:r>
              <a:rPr lang="en-US" sz="1800" dirty="0"/>
              <a:t>(MEDREG), </a:t>
            </a:r>
            <a:r>
              <a:rPr lang="ru-RU" sz="1800" dirty="0"/>
              <a:t>Региональная ассоциация регуляторов энергетики Южной Африки </a:t>
            </a:r>
            <a:r>
              <a:rPr lang="en-US" sz="1800" dirty="0"/>
              <a:t> (RERA). </a:t>
            </a:r>
            <a:r>
              <a:rPr lang="ru-RU" sz="1800" dirty="0"/>
              <a:t>Итоговое количество стран-участниц –</a:t>
            </a:r>
            <a:r>
              <a:rPr lang="en-US" sz="1800" dirty="0"/>
              <a:t> </a:t>
            </a:r>
            <a:r>
              <a:rPr lang="ru-RU" sz="1800" dirty="0"/>
              <a:t>членов вышеупомянутых ассоциаций 98.</a:t>
            </a:r>
            <a:endParaRPr lang="en-US" sz="1800" dirty="0"/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Организация </a:t>
            </a:r>
            <a:r>
              <a:rPr lang="ru-RU" sz="1800" dirty="0"/>
              <a:t>экономического сотрудничества и развития </a:t>
            </a:r>
            <a:r>
              <a:rPr lang="en-US" sz="1800" dirty="0"/>
              <a:t>(OECD)</a:t>
            </a:r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Российский </a:t>
            </a:r>
            <a:r>
              <a:rPr lang="ru-RU" sz="1800" dirty="0"/>
              <a:t>шерпа в «Группе двадцати»</a:t>
            </a:r>
            <a:endParaRPr lang="en-US" sz="1800" dirty="0"/>
          </a:p>
          <a:p>
            <a:pPr marL="285750" indent="-285750" algn="just" eaLnBrk="0" hangingPunct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1800" dirty="0" smtClean="0"/>
              <a:t>Администрация </a:t>
            </a:r>
            <a:r>
              <a:rPr lang="ru-RU" sz="1800" dirty="0"/>
              <a:t>Президента Российской Федерации</a:t>
            </a:r>
          </a:p>
          <a:p>
            <a:pPr algn="just" eaLnBrk="0" hangingPunct="0"/>
            <a:endParaRPr lang="ru-RU" sz="1800" dirty="0"/>
          </a:p>
          <a:p>
            <a:pPr algn="just" eaLnBrk="0" hangingPunct="0"/>
            <a:endParaRPr lang="ru-RU" sz="1800" dirty="0"/>
          </a:p>
          <a:p>
            <a:pPr algn="just" eaLnBrk="0" hangingPunct="0"/>
            <a:endParaRPr lang="ru-RU" sz="1800" dirty="0"/>
          </a:p>
          <a:p>
            <a:pPr algn="just" eaLnBrk="0" hangingPunct="0"/>
            <a:endParaRPr lang="ru-RU" sz="1800" dirty="0"/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>
              <a:solidFill>
                <a:srgbClr val="262673"/>
              </a:solidFill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>
              <a:solidFill>
                <a:srgbClr val="262673"/>
              </a:solidFill>
            </a:endParaRPr>
          </a:p>
          <a:p>
            <a:pPr algn="just" eaLnBrk="0" hangingPunct="0">
              <a:spcBef>
                <a:spcPct val="20000"/>
              </a:spcBef>
            </a:pPr>
            <a:endParaRPr lang="ru-RU" sz="1800" dirty="0">
              <a:solidFill>
                <a:srgbClr val="262673"/>
              </a:solidFill>
            </a:endParaRPr>
          </a:p>
          <a:p>
            <a:pPr algn="just" eaLnBrk="0" hangingPunct="0"/>
            <a:endParaRPr lang="ru-RU" sz="1800" dirty="0">
              <a:solidFill>
                <a:srgbClr val="2626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0171" y="-26590"/>
            <a:ext cx="869900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latin typeface="+mj-lt"/>
              </a:rPr>
              <a:t>Круглый стол органов регулирования энергетики в формате</a:t>
            </a:r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+mj-lt"/>
              </a:rPr>
              <a:t>G20</a:t>
            </a:r>
            <a:r>
              <a:rPr lang="ru-RU" b="1" dirty="0" smtClean="0">
                <a:latin typeface="+mj-lt"/>
              </a:rPr>
              <a:t> в Казань.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81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9529715" y="6562777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5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1489" y="0"/>
            <a:ext cx="8843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Основные тезисы Заявления органов регулирования энергетики</a:t>
            </a:r>
            <a:endParaRPr lang="ru-RU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307" y="738664"/>
            <a:ext cx="9348338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ru-RU" sz="1800" b="1" dirty="0" smtClean="0"/>
              <a:t>В данном Заявлении признается</a:t>
            </a:r>
            <a:r>
              <a:rPr lang="en-US" sz="1800" b="1" dirty="0" smtClean="0"/>
              <a:t>:</a:t>
            </a:r>
            <a:r>
              <a:rPr lang="ru-RU" sz="1800" b="1" dirty="0" smtClean="0"/>
              <a:t> </a:t>
            </a:r>
          </a:p>
          <a:p>
            <a:pPr marL="342900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800" dirty="0" smtClean="0"/>
              <a:t>большая потребность в инвестициях (область общественных интересов)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342900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ц</a:t>
            </a:r>
            <a:r>
              <a:rPr lang="ru-RU" sz="1800" dirty="0" smtClean="0"/>
              <a:t>ентральная роль, которую регуляторы энергетики играют в обеспечении эффективных инвестиций.</a:t>
            </a:r>
          </a:p>
          <a:p>
            <a:pPr algn="ctr">
              <a:spcAft>
                <a:spcPts val="2400"/>
              </a:spcAft>
            </a:pPr>
            <a:r>
              <a:rPr lang="ru-RU" sz="1800" b="1" dirty="0" smtClean="0"/>
              <a:t>В этом контексте органы регулирования энергетики согласны с тем, что важно</a:t>
            </a:r>
            <a:r>
              <a:rPr lang="en-US" sz="1800" b="1" dirty="0" smtClean="0"/>
              <a:t>:</a:t>
            </a:r>
            <a:endParaRPr lang="ru-RU" sz="1800" b="1" dirty="0" smtClean="0"/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ru-RU" sz="1800" dirty="0"/>
              <a:t>г</a:t>
            </a:r>
            <a:r>
              <a:rPr lang="ru-RU" sz="1800" dirty="0" smtClean="0"/>
              <a:t>арантировать независимость национальных регулирующих органов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2"/>
            </a:pPr>
            <a:r>
              <a:rPr lang="ru-RU" sz="1800" dirty="0" smtClean="0"/>
              <a:t>поддерживать эффективное развитие энергетической инфраструктуры, необходимой для выполнения задачи устойчивого развития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2"/>
            </a:pPr>
            <a:r>
              <a:rPr lang="ru-RU" sz="1800" dirty="0"/>
              <a:t>у</a:t>
            </a:r>
            <a:r>
              <a:rPr lang="ru-RU" sz="1800" dirty="0" smtClean="0"/>
              <a:t>лучшать работу энергетических рынков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2"/>
            </a:pPr>
            <a:r>
              <a:rPr lang="ru-RU" sz="1800" dirty="0"/>
              <a:t>з</a:t>
            </a:r>
            <a:r>
              <a:rPr lang="ru-RU" sz="1800" dirty="0" smtClean="0"/>
              <a:t>ащищать интересы общества и потребителей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2"/>
            </a:pPr>
            <a:r>
              <a:rPr lang="ru-RU" sz="1800" dirty="0"/>
              <a:t>п</a:t>
            </a:r>
            <a:r>
              <a:rPr lang="ru-RU" sz="1800" dirty="0" smtClean="0"/>
              <a:t>родвигать развитие национальных регулирующих органов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457200" indent="-457200" algn="just">
              <a:buFont typeface="+mj-lt"/>
              <a:buAutoNum type="arabicPeriod" startAt="2"/>
            </a:pPr>
            <a:r>
              <a:rPr lang="ru-RU" sz="1800" dirty="0"/>
              <a:t>у</a:t>
            </a:r>
            <a:r>
              <a:rPr lang="ru-RU" sz="1800" dirty="0" smtClean="0"/>
              <a:t>станавливать эффективное взаимодействие между соответствующими компетентными органами.</a:t>
            </a:r>
          </a:p>
        </p:txBody>
      </p:sp>
    </p:spTree>
    <p:extLst>
      <p:ext uri="{BB962C8B-B14F-4D97-AF65-F5344CB8AC3E}">
        <p14:creationId xmlns:p14="http://schemas.microsoft.com/office/powerpoint/2010/main" val="2285933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067" y="1125538"/>
            <a:ext cx="92857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96. Регулирование, наряду с другими политическими инструментами, может играть важную роль для формирования среды, необходимой для инвестиций. Отмечая, что роль регулирования различается от страны к стране и что регулирование остается внутренним делом каждой страны, но в некоторых случаях является общим в рамках интеграционного пространства, мы приветствуем диалог между заинтересованными органами регулирования электроэнергетики стран-членов «Группы двадцати» при поддержке ассоциаций регуляторов и международных организаций и принимаем к сведению Заявление органов регулирования энергетики по эффективному регулированию и стимулированию инвестиций в энергетическую инфраструктуру, принятое ими на Круглом столе органов регулирования энергетики в Казани в рамках </a:t>
            </a:r>
            <a:r>
              <a:rPr lang="ru-RU" sz="2000" dirty="0" err="1" smtClean="0"/>
              <a:t>аутрич-мероприятий</a:t>
            </a:r>
            <a:r>
              <a:rPr lang="ru-RU" sz="2000" dirty="0" smtClean="0"/>
              <a:t> «Группы двадцати». В рамках наших усилий по привлечению инвестиций в энергетическую инфраструктуру, в частности, в чистую, доступную и устойчивую энергетику, с целью вовлечения всех заинтересованных сторон, мы призываем заинтересованных регуляторов продолжать свой диалог и просим Рабочую группу по устойчивой энергетике «Группы двадцати» принимать во внимание результаты этого диалога.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6155" y="47746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i="1" dirty="0" smtClean="0"/>
              <a:t>САНКТ-ПЕТЕРБУРГСКАЯ ДЕКЛАРАЦИЯ ЛИДЕРОВ «ГРУППЫ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ДВАДЦАТИ» 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1489" y="-26590"/>
            <a:ext cx="884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Заявление органов регулирования энергетики</a:t>
            </a:r>
            <a:endParaRPr lang="ru-RU" sz="2400" b="1" dirty="0">
              <a:latin typeface="+mj-lt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6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49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0" y="720764"/>
            <a:ext cx="9909175" cy="581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700" dirty="0" smtClean="0"/>
              <a:t>24–25 </a:t>
            </a:r>
            <a:r>
              <a:rPr lang="ru-RU" sz="1700" dirty="0"/>
              <a:t>октября 2013 года в Москве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700" dirty="0"/>
              <a:t>ФСТ России совместно с Минтрансом России, ОАО «РЖД» и НП «Гильдия экспедиторов» впервые </a:t>
            </a:r>
            <a:r>
              <a:rPr lang="ru-RU" sz="1700" dirty="0" smtClean="0"/>
              <a:t>проводит Международную Конференцию </a:t>
            </a:r>
            <a:r>
              <a:rPr lang="ru-RU" sz="1700" dirty="0"/>
              <a:t>тарифных регуляторов железных </a:t>
            </a:r>
            <a:r>
              <a:rPr lang="ru-RU" sz="1700" dirty="0" smtClean="0"/>
              <a:t>дорог</a:t>
            </a:r>
            <a:r>
              <a:rPr lang="en-US" sz="1700" dirty="0" smtClean="0"/>
              <a:t>:</a:t>
            </a:r>
            <a:endParaRPr lang="ru-RU" sz="1700" dirty="0"/>
          </a:p>
          <a:p>
            <a:pPr algn="ctr">
              <a:spcAft>
                <a:spcPts val="600"/>
              </a:spcAft>
              <a:defRPr/>
            </a:pPr>
            <a:r>
              <a:rPr lang="ru-RU" sz="1700" b="1" dirty="0" smtClean="0"/>
              <a:t>«</a:t>
            </a:r>
            <a:r>
              <a:rPr lang="ru-RU" sz="1700" b="1" dirty="0"/>
              <a:t>Эффективное тарифное регулирование и стимулирование инвестиций в инфраструктуру железнодорожного транспорта»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700" u="sng" dirty="0" smtClean="0"/>
              <a:t>Цели </a:t>
            </a:r>
            <a:r>
              <a:rPr lang="ru-RU" sz="1700" u="sng" dirty="0"/>
              <a:t>конференции: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Регулярный </a:t>
            </a:r>
            <a:r>
              <a:rPr lang="ru-RU" sz="1600" dirty="0"/>
              <a:t>обмен информацией и международным опытом и лучшими практиками в сфере регулирования тарифов и рыночного ценообразования на железнодорожном </a:t>
            </a:r>
            <a:r>
              <a:rPr lang="ru-RU" sz="1600" dirty="0" smtClean="0"/>
              <a:t>транспорте</a:t>
            </a:r>
            <a:r>
              <a:rPr lang="ru-RU" sz="1600" dirty="0"/>
              <a:t>.</a:t>
            </a:r>
            <a:r>
              <a:rPr lang="ru-RU" sz="1600" dirty="0" smtClean="0"/>
              <a:t> </a:t>
            </a:r>
            <a:endParaRPr lang="ru-RU" sz="1600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Поиск </a:t>
            </a:r>
            <a:r>
              <a:rPr lang="ru-RU" sz="1600" dirty="0"/>
              <a:t>эффективных механизмов стимулирования инвестиций в инфраструктуру железных </a:t>
            </a:r>
            <a:r>
              <a:rPr lang="ru-RU" sz="1600" dirty="0" smtClean="0"/>
              <a:t>дорог.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Укрепление </a:t>
            </a:r>
            <a:r>
              <a:rPr lang="ru-RU" sz="1600" dirty="0"/>
              <a:t>компетентного международного сотрудничества и взаимодействия органов тарифного регулирования железных дорог.</a:t>
            </a:r>
            <a:r>
              <a:rPr lang="ru-RU" sz="1600" i="1" dirty="0">
                <a:solidFill>
                  <a:srgbClr val="4B1F6F"/>
                </a:solidFill>
                <a:latin typeface="Verdana" pitchFamily="34" charset="0"/>
              </a:rPr>
              <a:t>       </a:t>
            </a:r>
            <a:endParaRPr lang="ru-RU" sz="1600" i="1" dirty="0" smtClean="0">
              <a:solidFill>
                <a:srgbClr val="4B1F6F"/>
              </a:solidFill>
              <a:latin typeface="Verdana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1700" u="sng" dirty="0"/>
              <a:t>Участники</a:t>
            </a:r>
            <a:r>
              <a:rPr lang="en-US" sz="1700" u="sng" dirty="0"/>
              <a:t>:</a:t>
            </a:r>
            <a:endParaRPr lang="ru-RU" sz="1700" u="sng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Руководители отраслевых министерств и ведомств Российской Федерации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Руководители государственных регулирующих органов железнодорожного транспорта и администраций железных дорог государств-участников СНГ, стран Европы, США, Канады, Китая, государств Азии, Латинской Америки и </a:t>
            </a:r>
            <a:r>
              <a:rPr lang="ru-RU" sz="1600" dirty="0" smtClean="0"/>
              <a:t>Австралии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Руководители и представители Международного союза железных дорог,  Организации сотрудничества железных дорог, Европейской Экономической Комиссии ООН, Европейской комиссии  и Евразийской экономической </a:t>
            </a:r>
            <a:r>
              <a:rPr lang="ru-RU" sz="1600" dirty="0" smtClean="0"/>
              <a:t>комиссии</a:t>
            </a:r>
            <a:endParaRPr lang="ru-RU" sz="16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Представители бизнес-сообщества, отраслевых гильдий и ассоциаций, научных и деловых </a:t>
            </a:r>
            <a:r>
              <a:rPr lang="ru-RU" sz="1600" dirty="0" smtClean="0"/>
              <a:t>кругов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91489" y="-26590"/>
            <a:ext cx="8843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Международная конференция органов тарифного регулирования железных дорог</a:t>
            </a:r>
            <a:endParaRPr lang="ru-RU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8077" y="6398672"/>
            <a:ext cx="45820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Сайт конференции – </a:t>
            </a:r>
            <a:r>
              <a:rPr lang="en-US" dirty="0" smtClean="0"/>
              <a:t>www.ifrtr.com</a:t>
            </a:r>
            <a:endParaRPr lang="ru-RU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7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13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38163" y="7938"/>
            <a:ext cx="8639175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16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173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331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488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0" defTabSz="479380" eaLnBrk="1" hangingPunct="1"/>
            <a:r>
              <a:rPr lang="ru-RU" sz="2100" b="1" kern="0" dirty="0" smtClean="0"/>
              <a:t>Повышение эффективности функционирования инфраструктурных секторов</a:t>
            </a:r>
            <a:endParaRPr lang="ru-RU" sz="2100" b="1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130049" y="773624"/>
            <a:ext cx="95752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Распоряжением Правительства Российской Федерации от 29.03.12г. № 467-р утверждена Государственная программа «Экономическое развитие и инновационная экономика».</a:t>
            </a:r>
          </a:p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Подпрограмма № 6 «Повышение эффективности функционирования естественных монополий и иных регулируемых организаций и развитие стимулирующего регулирования».</a:t>
            </a:r>
          </a:p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Ответственный исполнитель – ФСТ России.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049" y="3285778"/>
            <a:ext cx="957527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 smtClean="0">
                <a:latin typeface="+mn-lt"/>
                <a:cs typeface="Times New Roman" pitchFamily="18" charset="0"/>
              </a:rPr>
              <a:t>Главные цели подпрограммы</a:t>
            </a:r>
            <a:r>
              <a:rPr lang="en-US" sz="1800" b="1" dirty="0" smtClean="0">
                <a:latin typeface="+mn-lt"/>
                <a:cs typeface="Times New Roman" pitchFamily="18" charset="0"/>
              </a:rPr>
              <a:t>: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800" dirty="0">
                <a:cs typeface="Times New Roman" pitchFamily="18" charset="0"/>
              </a:rPr>
              <a:t>Обеспечение эффективного и стабильного государственного регулирования цен и тарифов. </a:t>
            </a:r>
            <a:endParaRPr lang="ru-RU" sz="1800" dirty="0" smtClean="0">
              <a:cs typeface="Times New Roman" pitchFamily="18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800" dirty="0" smtClean="0">
                <a:cs typeface="Times New Roman" pitchFamily="18" charset="0"/>
              </a:rPr>
              <a:t>Повышение </a:t>
            </a:r>
            <a:r>
              <a:rPr lang="ru-RU" sz="1800" dirty="0">
                <a:cs typeface="Times New Roman" pitchFamily="18" charset="0"/>
              </a:rPr>
              <a:t>эффективности функционирования естественных монополий.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800" dirty="0" smtClean="0">
                <a:latin typeface="+mn-lt"/>
                <a:cs typeface="Times New Roman" pitchFamily="18" charset="0"/>
              </a:rPr>
              <a:t>Защита интересов потребителей товаров (услуг) субъектов естественных монополий и организаций, осуществляющих регулируемые виды деятельности.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049" y="5662042"/>
            <a:ext cx="9575280" cy="738664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Указанные цели включены в План деятельности ФСТ России на 2013-2018 годы.</a:t>
            </a:r>
            <a:endParaRPr lang="ru-RU" b="1" dirty="0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324988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067" y="1048296"/>
            <a:ext cx="90730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1900" dirty="0" smtClean="0"/>
              <a:t>Внедрение системы комплексного стимулирующего регулирования</a:t>
            </a:r>
            <a:r>
              <a:rPr lang="en-US" sz="1900" dirty="0" smtClean="0"/>
              <a:t>:</a:t>
            </a:r>
            <a:endParaRPr lang="ru-RU" sz="1900" dirty="0" smtClean="0"/>
          </a:p>
          <a:p>
            <a:pPr marL="457200" indent="-457200" algn="just">
              <a:buAutoNum type="arabicPeriod"/>
            </a:pPr>
            <a:endParaRPr lang="ru-RU" sz="1000" dirty="0" smtClean="0"/>
          </a:p>
          <a:p>
            <a:pPr marL="900000" indent="-457200" algn="just">
              <a:buFont typeface="Wingdings" pitchFamily="2" charset="2"/>
              <a:buChar char="Ø"/>
            </a:pPr>
            <a:r>
              <a:rPr lang="ru-RU" sz="1900" dirty="0" smtClean="0"/>
              <a:t>Проект федерального </a:t>
            </a:r>
            <a:r>
              <a:rPr lang="ru-RU" sz="1900" dirty="0"/>
              <a:t>закона, направленный на создание комплексного регулирования в сферах естественных монополий и условий развития полноценной конкуренции в сферах, </a:t>
            </a:r>
            <a:r>
              <a:rPr lang="ru-RU" sz="1900" dirty="0" smtClean="0"/>
              <a:t> </a:t>
            </a:r>
            <a:r>
              <a:rPr lang="ru-RU" sz="1900" dirty="0"/>
              <a:t>сопряженных со сферами естественных монополий  на основе утвержденных инвестиционных программ</a:t>
            </a:r>
            <a:r>
              <a:rPr lang="en-US" sz="1900" dirty="0"/>
              <a:t>;</a:t>
            </a:r>
            <a:endParaRPr lang="ru-RU" sz="1900" dirty="0"/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  <a:p>
            <a:pPr marL="900000" indent="-45720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1900" dirty="0" smtClean="0"/>
              <a:t>Проект </a:t>
            </a:r>
            <a:r>
              <a:rPr lang="ru-RU" sz="1900" dirty="0"/>
              <a:t>федерального закона, направленный на создание стимулов развития и модернизации естественных монополий и обеспечение доступности их услуг, внедрение стимулирующего регулирования, основанного на установленных показателях эффективности, надежности и качества с учетом использования долгосрочных методов регулирования.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2"/>
            </a:pPr>
            <a:r>
              <a:rPr lang="ru-RU" sz="1900" dirty="0" smtClean="0"/>
              <a:t>Создание единой «электронной регуляторной среды» федерального и регионального уровней. Интернет – портал. Формирование единого электронного ресурса – проект федерального закона, направленный на создание «Единой среды электронного регулирования».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0171" y="-26590"/>
            <a:ext cx="8699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 </a:t>
            </a:r>
            <a:r>
              <a:rPr lang="ru-RU" sz="1800" b="1" dirty="0"/>
              <a:t>(в дополнение к регуляторным задачам по соответствующим отраслям)</a:t>
            </a:r>
            <a:r>
              <a:rPr lang="ru-RU" sz="2400" b="1" dirty="0"/>
              <a:t> </a:t>
            </a:r>
            <a:endParaRPr lang="ru-RU" sz="2400" b="1" dirty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97" y="6581779"/>
            <a:ext cx="379391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39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68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7"/>
          <p:cNvSpPr>
            <a:spLocks noChangeArrowheads="1"/>
          </p:cNvSpPr>
          <p:nvPr/>
        </p:nvSpPr>
        <p:spPr bwMode="auto">
          <a:xfrm>
            <a:off x="38100" y="-120650"/>
            <a:ext cx="9909175" cy="936986"/>
          </a:xfrm>
          <a:prstGeom prst="rect">
            <a:avLst/>
          </a:prstGeom>
          <a:noFill/>
          <a:ln>
            <a:noFill/>
          </a:ln>
          <a:extLst/>
        </p:spPr>
        <p:txBody>
          <a:bodyPr lIns="95820" tIns="47910" rIns="95820" bIns="47910">
            <a:spAutoFit/>
          </a:bodyPr>
          <a:lstStyle/>
          <a:p>
            <a:pPr marL="514350" indent="-514350" algn="ctr">
              <a:lnSpc>
                <a:spcPct val="130000"/>
              </a:lnSpc>
              <a:buFont typeface="+mj-lt"/>
              <a:buAutoNum type="arabicPeriod" startAt="2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Внедрение и развитие </a:t>
            </a:r>
            <a:r>
              <a:rPr lang="ru-RU" b="1" i="1" u="sng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центрального</a:t>
            </a: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сегмента </a:t>
            </a:r>
          </a:p>
          <a:p>
            <a:pPr algn="ctr">
              <a:lnSpc>
                <a:spcPct val="130000"/>
              </a:lnSpc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ФГИС ЕИАС ФСТ России 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>
                <a:latin typeface="+mn-lt"/>
                <a:cs typeface="Times New Roman" pitchFamily="18" charset="0"/>
              </a:rPr>
              <a:t>4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18377"/>
              </p:ext>
            </p:extLst>
          </p:nvPr>
        </p:nvGraphicFramePr>
        <p:xfrm>
          <a:off x="201613" y="790575"/>
          <a:ext cx="2938462" cy="5873747"/>
        </p:xfrm>
        <a:graphic>
          <a:graphicData uri="http://schemas.openxmlformats.org/drawingml/2006/table">
            <a:tbl>
              <a:tblPr/>
              <a:tblGrid>
                <a:gridCol w="183928"/>
                <a:gridCol w="2264426"/>
                <a:gridCol w="490108"/>
              </a:tblGrid>
              <a:tr h="202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Ханты-Мансийский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АО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Ямало-Ненецкий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АО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г.Санкт-Петербург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72438"/>
              </p:ext>
            </p:extLst>
          </p:nvPr>
        </p:nvGraphicFramePr>
        <p:xfrm>
          <a:off x="3298825" y="790575"/>
          <a:ext cx="3095625" cy="5873747"/>
        </p:xfrm>
        <a:graphic>
          <a:graphicData uri="http://schemas.openxmlformats.org/drawingml/2006/table">
            <a:tbl>
              <a:tblPr/>
              <a:tblGrid>
                <a:gridCol w="193765"/>
                <a:gridCol w="2397921"/>
                <a:gridCol w="503939"/>
              </a:tblGrid>
              <a:tr h="202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95,15%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93,10%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93,03%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91,03%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90,83%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89,41%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88,86%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88,20%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87,61%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85,71%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72948"/>
              </p:ext>
            </p:extLst>
          </p:nvPr>
        </p:nvGraphicFramePr>
        <p:xfrm>
          <a:off x="6573838" y="784225"/>
          <a:ext cx="3095625" cy="5843325"/>
        </p:xfrm>
        <a:graphic>
          <a:graphicData uri="http://schemas.openxmlformats.org/drawingml/2006/table">
            <a:tbl>
              <a:tblPr/>
              <a:tblGrid>
                <a:gridCol w="193765"/>
                <a:gridCol w="2363162"/>
                <a:gridCol w="538698"/>
              </a:tblGrid>
              <a:tr h="202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79,79%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79,31%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Северная Осетия-Алания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79,25%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79,09%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78,51%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77,38%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77,35%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77,33%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76,64%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76,21%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76,10%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72,96%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70,93%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69,72%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68,18%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61,46%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56,60%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53,15%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48,39%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44,38%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42,62%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35.29%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006" marR="8006" marT="8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067" y="1057007"/>
            <a:ext cx="90730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800"/>
              </a:spcAft>
              <a:buFont typeface="+mj-lt"/>
              <a:buAutoNum type="arabicPeriod" startAt="3"/>
            </a:pPr>
            <a:r>
              <a:rPr lang="ru-RU" sz="1900" dirty="0" smtClean="0"/>
              <a:t>Разработка комплекса мер по сдерживанию цен (тарифов) естественных монополий.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3"/>
            </a:pPr>
            <a:r>
              <a:rPr lang="ru-RU" sz="1900" dirty="0" smtClean="0"/>
              <a:t>Повышение уровня защиты потребителей, качества и надежности предоставления коммунальных услуг – законодательное закрепление стандартов коммерческого качества обслуживания потребителей услуг естественных монополий и мер ответственности за их соблюдение.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3"/>
            </a:pPr>
            <a:r>
              <a:rPr lang="ru-RU" sz="1900" dirty="0" smtClean="0"/>
              <a:t>Переход на долгосрочные параметры регулирования в сферах железнодорожных перевозок, теплоснабжения, водоснабжения и водоотведения.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3"/>
            </a:pPr>
            <a:r>
              <a:rPr lang="ru-RU" sz="1900" dirty="0" smtClean="0"/>
              <a:t>Обеспечение действенного контроля и усиление административной ответственности за нарушение законодательства Российской Федерации в области регулирования цен (тарифов).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1900" dirty="0" smtClean="0"/>
              <a:t>Обеспечение интеграционных процессов в рамках принятых решений (соглашений) по формированию Единого экономического пространства.</a:t>
            </a:r>
            <a:endParaRPr lang="ru-RU" sz="1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0171" y="-26590"/>
            <a:ext cx="8699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 </a:t>
            </a:r>
            <a:r>
              <a:rPr lang="ru-RU" sz="1800" b="1" dirty="0"/>
              <a:t>(в дополнение к регуляторным задачам по соответствующим отраслям)(продолжение)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97" y="6581779"/>
            <a:ext cx="379391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40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73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title"/>
          </p:nvPr>
        </p:nvSpPr>
        <p:spPr bwMode="auto">
          <a:xfrm>
            <a:off x="706438" y="2493963"/>
            <a:ext cx="8229600" cy="1143000"/>
          </a:xfrm>
          <a:extLst/>
        </p:spPr>
        <p:txBody>
          <a:bodyPr vert="horz" wrap="square" lIns="95820" tIns="47910" rIns="95820" bIns="4791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500" b="1" dirty="0" smtClean="0">
                <a:latin typeface="+mn-lt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advTm="21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8658"/>
              </p:ext>
            </p:extLst>
          </p:nvPr>
        </p:nvGraphicFramePr>
        <p:xfrm>
          <a:off x="201613" y="790575"/>
          <a:ext cx="2938462" cy="5873747"/>
        </p:xfrm>
        <a:graphic>
          <a:graphicData uri="http://schemas.openxmlformats.org/drawingml/2006/table">
            <a:tbl>
              <a:tblPr/>
              <a:tblGrid>
                <a:gridCol w="183928"/>
                <a:gridCol w="2264426"/>
                <a:gridCol w="490108"/>
              </a:tblGrid>
              <a:tr h="202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8" marR="8008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Ханты-Мансийский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АО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Ямало-Ненецкий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АО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95,61%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94,26%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93,37%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93,02%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17327"/>
              </p:ext>
            </p:extLst>
          </p:nvPr>
        </p:nvGraphicFramePr>
        <p:xfrm>
          <a:off x="3298825" y="790575"/>
          <a:ext cx="3095625" cy="5873747"/>
        </p:xfrm>
        <a:graphic>
          <a:graphicData uri="http://schemas.openxmlformats.org/drawingml/2006/table">
            <a:tbl>
              <a:tblPr/>
              <a:tblGrid>
                <a:gridCol w="193765"/>
                <a:gridCol w="2397921"/>
                <a:gridCol w="503939"/>
              </a:tblGrid>
              <a:tr h="202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91,49%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91,36%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91,09%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89,16%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89,00%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88,20%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88,07%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87,80%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87,25%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86,76%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85,84%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84,95%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84,16%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81,45%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81,16%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81,01%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80,91%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. Санкт-Петербург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80,71%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74,59%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74,07%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7700" marR="7700" marT="7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72,73%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86481"/>
              </p:ext>
            </p:extLst>
          </p:nvPr>
        </p:nvGraphicFramePr>
        <p:xfrm>
          <a:off x="6573838" y="784225"/>
          <a:ext cx="3095625" cy="5843325"/>
        </p:xfrm>
        <a:graphic>
          <a:graphicData uri="http://schemas.openxmlformats.org/drawingml/2006/table">
            <a:tbl>
              <a:tblPr/>
              <a:tblGrid>
                <a:gridCol w="193765"/>
                <a:gridCol w="2363162"/>
                <a:gridCol w="538698"/>
              </a:tblGrid>
              <a:tr h="202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6" marR="8006" marT="8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69,43%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69,01%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67,74%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67,26%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60,53%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53,87%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52,88%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44,44%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40,82%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39,77%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36,14%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860" marR="7860" marT="7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Северная Осетия-Алания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7860" marR="7860" marT="7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38100" y="-120650"/>
            <a:ext cx="9909175" cy="936986"/>
          </a:xfrm>
          <a:prstGeom prst="rect">
            <a:avLst/>
          </a:prstGeom>
          <a:noFill/>
          <a:ln>
            <a:noFill/>
          </a:ln>
          <a:extLst/>
        </p:spPr>
        <p:txBody>
          <a:bodyPr lIns="95820" tIns="47910" rIns="95820" bIns="47910">
            <a:spAutoFit/>
          </a:bodyPr>
          <a:lstStyle/>
          <a:p>
            <a:pPr marL="514350" indent="-514350" algn="ctr">
              <a:lnSpc>
                <a:spcPct val="130000"/>
              </a:lnSpc>
              <a:buFont typeface="+mj-lt"/>
              <a:buAutoNum type="arabicPeriod" startAt="2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Внедрение и развитие </a:t>
            </a:r>
            <a:r>
              <a:rPr lang="ru-RU" b="1" i="1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регионального</a:t>
            </a:r>
            <a:r>
              <a:rPr lang="ru-RU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сегмента </a:t>
            </a:r>
          </a:p>
          <a:p>
            <a:pPr algn="ctr">
              <a:lnSpc>
                <a:spcPct val="130000"/>
              </a:lnSpc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ФГИС ЕИАС ФСТ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042814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8043" y="765498"/>
            <a:ext cx="4824535" cy="5760640"/>
          </a:xfrm>
          <a:prstGeom prst="rect">
            <a:avLst/>
          </a:prstGeom>
          <a:ln w="28575">
            <a:solidFill>
              <a:srgbClr val="9999FF"/>
            </a:solidFill>
          </a:ln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ctr">
              <a:buFont typeface="Lucida Grande"/>
              <a:buNone/>
            </a:pPr>
            <a:r>
              <a:rPr lang="ru-RU" sz="1400" b="1" kern="0" dirty="0" smtClean="0"/>
              <a:t>Регулируемыми субъектами</a:t>
            </a:r>
          </a:p>
          <a:p>
            <a:pPr marL="0" indent="0" algn="ctr">
              <a:buFont typeface="Lucida Grande"/>
              <a:buNone/>
            </a:pPr>
            <a:r>
              <a:rPr lang="ru-RU" sz="1400" kern="0" dirty="0" smtClean="0"/>
              <a:t>расширяются стандарты раскрытия информации: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 smtClean="0"/>
              <a:t>регуляторные заявки, включая обосновывающие материалы, в соответствии с формой, установленной федеральным органом исполнительной власти, осуществляющим функции ценового (тарифного) регулирования деятельности субъектов естественных монополий;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 smtClean="0"/>
              <a:t>установленные </a:t>
            </a:r>
            <a:r>
              <a:rPr lang="ru-RU" sz="1400" kern="0" dirty="0"/>
              <a:t>в соответствии с законодательством </a:t>
            </a:r>
            <a:r>
              <a:rPr lang="ru-RU" sz="1400" kern="0" dirty="0" smtClean="0"/>
              <a:t>РФ  </a:t>
            </a:r>
            <a:r>
              <a:rPr lang="ru-RU" sz="1400" kern="0" dirty="0"/>
              <a:t>параметры надежности и качества регулируемых услуг, включая показатели качества обслуживания потребителей;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результаты общественных обсуждений проектов инвестиционных программ, хода их реализации и отчетов об их исполнении, проводимых в порядке, установленном Правительством </a:t>
            </a:r>
            <a:r>
              <a:rPr lang="ru-RU" sz="1400" kern="0" dirty="0" smtClean="0"/>
              <a:t>РФ, </a:t>
            </a:r>
            <a:r>
              <a:rPr lang="ru-RU" sz="1400" kern="0" dirty="0"/>
              <a:t>по форме, установленной уполномоченным федеральным органом исполнительной власти;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адреса местонахождения, номера телефонов, а также иная контактная информация регулируемых организаций, включая информацию об организации приема </a:t>
            </a:r>
            <a:r>
              <a:rPr lang="ru-RU" sz="1400" kern="0" dirty="0" smtClean="0"/>
              <a:t>потребителей</a:t>
            </a:r>
            <a:endParaRPr lang="ru-RU" sz="1300" kern="0" dirty="0" smtClean="0"/>
          </a:p>
          <a:p>
            <a:endParaRPr lang="ru-RU" sz="1300" kern="0" dirty="0"/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4954587" y="765498"/>
            <a:ext cx="4680520" cy="5760640"/>
          </a:xfrm>
          <a:prstGeom prst="rect">
            <a:avLst/>
          </a:prstGeom>
          <a:ln w="28575">
            <a:solidFill>
              <a:srgbClr val="9999FF"/>
            </a:solidFill>
          </a:ln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ctr">
              <a:buFont typeface="Lucida Grande"/>
              <a:buNone/>
            </a:pPr>
            <a:r>
              <a:rPr lang="ru-RU" sz="1300" b="1" kern="0" dirty="0" smtClean="0"/>
              <a:t>Органами регулирования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реестр  субъектов естественных монополий;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решения  органов регулирования о порядке введения, изменения или прекращения государственного регулирования деятельности субъектов естественных монополий, а также о включении в реестр субъектов естественных монополий либо об исключении из него, о применяемых методах регулирования деятельности регулируемых организаций и о  показателях и требованиях, предъявляемых к ним органами регулирования;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информация о случаях применения органами регулирования ответственности за нарушения законодательства  субъектами естественных монополий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решения органов регулирования об установлении цен (тарифов);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отчеты о деятельности органов регулирования (не реже одного раза в год);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информация о  случаях применения мер ответственности за нарушения законодательства органами регулирования субъектов </a:t>
            </a:r>
            <a:r>
              <a:rPr lang="ru-RU" sz="1400" kern="0" dirty="0" smtClean="0"/>
              <a:t>РФ </a:t>
            </a:r>
            <a:endParaRPr lang="ru-RU" sz="1400" kern="0" dirty="0"/>
          </a:p>
        </p:txBody>
      </p:sp>
      <p:sp>
        <p:nvSpPr>
          <p:cNvPr id="5" name="Заголовок 39"/>
          <p:cNvSpPr txBox="1">
            <a:spLocks/>
          </p:cNvSpPr>
          <p:nvPr/>
        </p:nvSpPr>
        <p:spPr>
          <a:xfrm>
            <a:off x="1210171" y="3333"/>
            <a:ext cx="8557717" cy="576064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ru-RU" sz="2100" b="1" kern="0" dirty="0" smtClean="0"/>
              <a:t>Информация, подлежащая раскрытию на Едином портале раскрытия информации (проект федерального закона).</a:t>
            </a:r>
            <a:endParaRPr lang="ru-RU" sz="2100" b="1" kern="0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17179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051" y="4725938"/>
            <a:ext cx="9289032" cy="1815882"/>
          </a:xfrm>
          <a:prstGeom prst="rect">
            <a:avLst/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	</a:t>
            </a:r>
            <a:r>
              <a:rPr lang="ru-RU" sz="1600" dirty="0" smtClean="0"/>
              <a:t>Постановлением Правительства РФ от 22.07.13г. № 614 определены 7 субъектов РФ, на территории которых с 1 сентября 2013 года подлежат реализации пилотные проекты по введению социальной нормы потребления электрической энергии (мощности).</a:t>
            </a:r>
          </a:p>
          <a:p>
            <a:pPr algn="ctr"/>
            <a:r>
              <a:rPr lang="ru-RU" sz="1600" dirty="0" smtClean="0"/>
              <a:t>Из них в 5 субъектах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Забайкальский край, Красноярский край, Владимирская область, Нижегородская область и Орловская область) социальная норма была установлена и применялась в расчетах с населением в предыдущие периоды.</a:t>
            </a:r>
          </a:p>
          <a:p>
            <a:pPr algn="ctr"/>
            <a:r>
              <a:rPr lang="ru-RU" sz="1600" dirty="0" smtClean="0"/>
              <a:t>В Ростовской и Самарской областях данный проект реализуется впервые.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1570" y="3645818"/>
            <a:ext cx="9289032" cy="1008112"/>
          </a:xfrm>
          <a:prstGeom prst="rect">
            <a:avLst/>
          </a:prstGeom>
          <a:solidFill>
            <a:srgbClr val="D9D9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 startAt="4"/>
            </a:pPr>
            <a:r>
              <a:rPr lang="ru-RU" sz="1600" b="1" dirty="0" smtClean="0"/>
              <a:t>Введение социальной нормы потребления коммунальных ресурсов. </a:t>
            </a:r>
          </a:p>
          <a:p>
            <a:pPr algn="ctr"/>
            <a:r>
              <a:rPr lang="ru-RU" sz="1600" dirty="0" smtClean="0"/>
              <a:t>Распоряжением Правительства Российской Федерации от 10.09.2012г. № 1650-р утвержден комплекс мер, направленных на переход к установлению социальной нормы потребления коммунальных услуг в Российской Федерации.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1570" y="909514"/>
            <a:ext cx="9289032" cy="321712"/>
          </a:xfrm>
          <a:prstGeom prst="rect">
            <a:avLst/>
          </a:prstGeom>
          <a:solidFill>
            <a:srgbClr val="D9D9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 startAt="3"/>
            </a:pPr>
            <a:r>
              <a:rPr lang="ru-RU" sz="1600" b="1" dirty="0"/>
              <a:t>Легализация и последующая ликвидация перекрестного субсидирования.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1570" y="1285811"/>
            <a:ext cx="9289032" cy="2215991"/>
          </a:xfrm>
          <a:prstGeom prst="rect">
            <a:avLst/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dirty="0"/>
              <a:t>	</a:t>
            </a:r>
            <a:r>
              <a:rPr lang="ru-RU" sz="1600" dirty="0" smtClean="0"/>
              <a:t>В настоящее время в Государственной Думе на рассмотрении находится проект федерального закона № 170322-6 «О внесении изменений в Федеральный закон «Об электроэнергетике» и статью 8 Федерального закона «О естественных </a:t>
            </a:r>
            <a:r>
              <a:rPr lang="ru-RU" sz="1600" dirty="0" err="1" smtClean="0"/>
              <a:t>ионополиях</a:t>
            </a:r>
            <a:r>
              <a:rPr lang="ru-RU" sz="1600" dirty="0" smtClean="0"/>
              <a:t>». </a:t>
            </a:r>
          </a:p>
          <a:p>
            <a:pPr algn="ctr">
              <a:spcAft>
                <a:spcPts val="600"/>
              </a:spcAft>
            </a:pPr>
            <a:r>
              <a:rPr lang="ru-RU" sz="1600" dirty="0" smtClean="0"/>
              <a:t>Принятие законопроекта позволит на федеральном уровне закрепить механизм перекрестного субсидирования (в части определения понятия и методологии расчета перекрестного субсидирования).</a:t>
            </a:r>
          </a:p>
          <a:p>
            <a:pPr algn="ctr"/>
            <a:r>
              <a:rPr lang="ru-RU" sz="1600" dirty="0" smtClean="0"/>
              <a:t>Решением </a:t>
            </a:r>
            <a:r>
              <a:rPr lang="ru-RU" sz="1600" dirty="0"/>
              <a:t>Государственной Думы проект федерального закона включен в </a:t>
            </a:r>
            <a:r>
              <a:rPr lang="ru-RU" sz="1600" dirty="0" smtClean="0"/>
              <a:t>программу </a:t>
            </a:r>
            <a:r>
              <a:rPr lang="ru-RU" sz="1600" dirty="0"/>
              <a:t>на </a:t>
            </a:r>
            <a:r>
              <a:rPr lang="ru-RU" sz="1600" i="1" u="sng" dirty="0" smtClean="0"/>
              <a:t>ноябрь 2013 </a:t>
            </a:r>
            <a:r>
              <a:rPr lang="ru-RU" sz="1600" i="1" u="sng" dirty="0"/>
              <a:t>года.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93865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1606" y="837506"/>
            <a:ext cx="9496549" cy="56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2858" algn="ctr" defTabSz="673037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ru-RU" sz="1800" dirty="0" smtClean="0">
                <a:sym typeface="Arial" charset="0"/>
              </a:rPr>
              <a:t>Распоряжением Правительства от 19.09.13г. № 1689-р утвержден план мероприятий по созданию и развитию механизмов общественного контроля за деятельностью субъектов естественных монополий с участием потребителей в соответствии с которым предполагается</a:t>
            </a:r>
            <a:r>
              <a:rPr lang="en-US" sz="1800" dirty="0" smtClean="0">
                <a:sym typeface="Arial" charset="0"/>
              </a:rPr>
              <a:t>:</a:t>
            </a:r>
          </a:p>
          <a:p>
            <a:pPr marL="385758" indent="-342900" algn="just" defTabSz="673037">
              <a:spcBef>
                <a:spcPts val="12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ru-RU" sz="1900" i="1" dirty="0" smtClean="0">
                <a:sym typeface="Arial" charset="0"/>
              </a:rPr>
              <a:t>Создание совета потребителей по естественным монополиям при</a:t>
            </a:r>
            <a:r>
              <a:rPr lang="en-US" sz="1900" i="1" dirty="0" smtClean="0">
                <a:sym typeface="Arial" charset="0"/>
              </a:rPr>
              <a:t>:</a:t>
            </a:r>
            <a:endParaRPr lang="ru-RU" sz="1900" i="1" dirty="0" smtClean="0">
              <a:sym typeface="Arial" charset="0"/>
            </a:endParaRPr>
          </a:p>
          <a:p>
            <a:pPr marL="432000" indent="-285750" algn="just" defTabSz="673037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ru-RU" sz="1500" dirty="0" smtClean="0">
                <a:sym typeface="Arial" charset="0"/>
              </a:rPr>
              <a:t>Правительственной комиссии по вопросам топливно-энергетического комплекса, воспроизводства минерально-сырьевой базы и повышения энергетической эффективности</a:t>
            </a:r>
            <a:r>
              <a:rPr lang="ru-RU" sz="1500" dirty="0">
                <a:sym typeface="Arial" charset="0"/>
              </a:rPr>
              <a:t> </a:t>
            </a:r>
            <a:r>
              <a:rPr lang="ru-RU" sz="1500" dirty="0" smtClean="0">
                <a:sym typeface="Arial" charset="0"/>
              </a:rPr>
              <a:t>экономики</a:t>
            </a:r>
          </a:p>
          <a:p>
            <a:pPr marL="432000" indent="-285750" algn="just" defTabSz="673037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ru-RU" sz="1500" dirty="0" smtClean="0">
                <a:sym typeface="Arial" charset="0"/>
              </a:rPr>
              <a:t>Правительственной</a:t>
            </a:r>
            <a:r>
              <a:rPr lang="ru-RU" sz="1500" dirty="0">
                <a:sym typeface="Arial" charset="0"/>
              </a:rPr>
              <a:t> </a:t>
            </a:r>
            <a:r>
              <a:rPr lang="ru-RU" sz="1500" dirty="0" smtClean="0">
                <a:sym typeface="Arial" charset="0"/>
              </a:rPr>
              <a:t>комиссии по транспорту</a:t>
            </a:r>
          </a:p>
          <a:p>
            <a:pPr marL="432000" indent="-285750" algn="just" defTabSz="673037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ru-RU" sz="1500" dirty="0" smtClean="0">
                <a:sym typeface="Arial" charset="0"/>
              </a:rPr>
              <a:t>Правительственной комиссии по связи</a:t>
            </a:r>
          </a:p>
          <a:p>
            <a:pPr marL="432000" indent="-285750" algn="just" defTabSz="673037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ru-RU" sz="1500" dirty="0" smtClean="0">
                <a:sym typeface="Arial" charset="0"/>
              </a:rPr>
              <a:t>Правительственной комиссии по вопросам развития электроэнергетики</a:t>
            </a:r>
          </a:p>
          <a:p>
            <a:pPr marL="385200" indent="-342900" algn="just" defTabSz="673037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2"/>
            </a:pPr>
            <a:r>
              <a:rPr lang="ru-RU" sz="1900" i="1" dirty="0" smtClean="0">
                <a:sym typeface="Arial" charset="0"/>
              </a:rPr>
              <a:t>Создание межотраслевого совета потребителей на региональном уровне при высшем должностном лице субъекта в целях осуществления общественного контроля за деятельностью органов исполнительной власти субъекта в области государственного регулирования цен (тарифов), в том числе по формированию и реализации инвестиционных программ субъектов естественных монополий</a:t>
            </a: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>
                <a:latin typeface="+mn-lt"/>
                <a:cs typeface="Times New Roman" pitchFamily="18" charset="0"/>
              </a:rPr>
              <a:t>8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70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-3503" y="1125538"/>
            <a:ext cx="9638610" cy="5643214"/>
          </a:xfrm>
          <a:prstGeom prst="rect">
            <a:avLst/>
          </a:prstGeom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ctr">
              <a:buFont typeface="Lucida Grande"/>
              <a:buNone/>
            </a:pPr>
            <a:r>
              <a:rPr lang="ru-RU" sz="1300" kern="0" dirty="0" smtClean="0"/>
              <a:t>	В рамках реализации плана мероприятий ФСТ России разработан проект федерального закона, в соответствии с которым - с учетом положений, установленных отраслевым законодательством, нормативными правовыми актами Правительства Российской Федерации могут устанавливаться порядок утверждения, согласования и контроля инвестиционных программ субъектов естественных монополий, который, в том числе, если иное не предусмотрено отраслевым законодательством, может содержать: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порядок определения показателей надежности и качества </a:t>
            </a:r>
            <a:r>
              <a:rPr lang="ru-RU" sz="1300" kern="0" dirty="0" smtClean="0"/>
              <a:t>услуг естественных монополий и установление целевых показателей субъектов естественных монополий для целей формирования и контроля инвестиционных программ с учетом схем и программ развития отдельных отраслей экономики в сферах деятельности субъектов естественных монополий;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порядок определения показателей технико-экономического состояния объектов инженерно-технической инфраструктуры субъектов естественных монополий, </a:t>
            </a:r>
            <a:r>
              <a:rPr lang="ru-RU" sz="1300" kern="0" dirty="0" smtClean="0"/>
              <a:t> в том числе показателей физического износа и энергетической эффективности объектов инженерно-технической инфраструктуры субъектов естественных монополий;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стандарты качества </a:t>
            </a:r>
            <a:r>
              <a:rPr lang="ru-RU" sz="1300" kern="0" dirty="0" smtClean="0"/>
              <a:t>(в том числе коммерческого) обслуживания субъектами естественных монополий потребителей их услуг;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нормативы цены типовых технологических решений капитального строительства объектов инженерно-технической инфраструктуры</a:t>
            </a:r>
            <a:r>
              <a:rPr lang="ru-RU" sz="1300" kern="0" dirty="0" smtClean="0"/>
              <a:t> субъектов естественных монополий (укрупненные сметные нормативы для объектов капитального строительства непроизводственного назначения и инженерной инфраструктуры);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порядок учета и влияния на формирование и реализацию инвестиционных программ субъектов естественных монополий утвержденных и реализуемых в соответствии с законодательством Российской Федерации программ комплексного развития</a:t>
            </a:r>
            <a:r>
              <a:rPr lang="ru-RU" sz="1300" kern="0" dirty="0" smtClean="0"/>
              <a:t>, схем территориального планирования и / или инвестиционных программ субъектов естественных монополий, схем и программ развития отдельных отраслей экономики в сферах деятельности субъектов естественных монополий;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b="1" kern="0" dirty="0" smtClean="0"/>
              <a:t>порядок проведения технологического и ценового аудита </a:t>
            </a:r>
            <a:r>
              <a:rPr lang="ru-RU" sz="1300" kern="0" dirty="0" smtClean="0"/>
              <a:t>инвестиционных программ (отчетов об исполнении инвестиционных программ) субъектов естественных монополий.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147" y="37867"/>
            <a:ext cx="870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Распоряжением Правительства РФ от 28.12.12г. № 2579-р утвержден план мероприятий «дорожная карта» «Развитие конкуренции и совершенствование антимонопольной политики»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23527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17679</TotalTime>
  <Words>5349</Words>
  <Application>Microsoft Office PowerPoint</Application>
  <PresentationFormat>Произвольный</PresentationFormat>
  <Paragraphs>997</Paragraphs>
  <Slides>41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Специальное оформление</vt:lpstr>
      <vt:lpstr>Лист</vt:lpstr>
      <vt:lpstr>Всероссийский семинар - совещание  «Тарифное регулирование в 2013 году и задачи органов государственного регулирования на 2014 год»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Информационно-разъяснительная работа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развития государственного регулирования цен и тарифов на газ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Переход к долгосрочному тарифообразованию на грузовые железнодорожные перевозки </vt:lpstr>
      <vt:lpstr>Основные принципы ценообразования  Методики, утвержденной Правлением ФСТ России от 30.08.2013 № 166-т/1</vt:lpstr>
      <vt:lpstr>Презентация PowerPoint</vt:lpstr>
      <vt:lpstr>Презентация PowerPoint</vt:lpstr>
      <vt:lpstr>Сфера регулирования пригородных пассажирских перевозок: задачи на период 2013-2014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ФСТ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Бердникова Анастасия Андреевна</cp:lastModifiedBy>
  <cp:revision>1047</cp:revision>
  <cp:lastPrinted>2013-10-15T05:47:33Z</cp:lastPrinted>
  <dcterms:created xsi:type="dcterms:W3CDTF">2009-09-01T17:39:31Z</dcterms:created>
  <dcterms:modified xsi:type="dcterms:W3CDTF">2013-10-21T11:11:53Z</dcterms:modified>
</cp:coreProperties>
</file>