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43"/>
  </p:notesMasterIdLst>
  <p:sldIdLst>
    <p:sldId id="557" r:id="rId2"/>
    <p:sldId id="558" r:id="rId3"/>
    <p:sldId id="469" r:id="rId4"/>
    <p:sldId id="448" r:id="rId5"/>
    <p:sldId id="530" r:id="rId6"/>
    <p:sldId id="576" r:id="rId7"/>
    <p:sldId id="553" r:id="rId8"/>
    <p:sldId id="584" r:id="rId9"/>
    <p:sldId id="587" r:id="rId10"/>
    <p:sldId id="559" r:id="rId11"/>
    <p:sldId id="560" r:id="rId12"/>
    <p:sldId id="494" r:id="rId13"/>
    <p:sldId id="581" r:id="rId14"/>
    <p:sldId id="548" r:id="rId15"/>
    <p:sldId id="524" r:id="rId16"/>
    <p:sldId id="500" r:id="rId17"/>
    <p:sldId id="472" r:id="rId18"/>
    <p:sldId id="507" r:id="rId19"/>
    <p:sldId id="452" r:id="rId20"/>
    <p:sldId id="583" r:id="rId21"/>
    <p:sldId id="585" r:id="rId22"/>
    <p:sldId id="453" r:id="rId23"/>
    <p:sldId id="572" r:id="rId24"/>
    <p:sldId id="573" r:id="rId25"/>
    <p:sldId id="574" r:id="rId26"/>
    <p:sldId id="575" r:id="rId27"/>
    <p:sldId id="455" r:id="rId28"/>
    <p:sldId id="577" r:id="rId29"/>
    <p:sldId id="578" r:id="rId30"/>
    <p:sldId id="579" r:id="rId31"/>
    <p:sldId id="586" r:id="rId32"/>
    <p:sldId id="580" r:id="rId33"/>
    <p:sldId id="554" r:id="rId34"/>
    <p:sldId id="566" r:id="rId35"/>
    <p:sldId id="567" r:id="rId36"/>
    <p:sldId id="565" r:id="rId37"/>
    <p:sldId id="588" r:id="rId38"/>
    <p:sldId id="570" r:id="rId39"/>
    <p:sldId id="568" r:id="rId40"/>
    <p:sldId id="569" r:id="rId41"/>
    <p:sldId id="402" r:id="rId42"/>
  </p:sldIdLst>
  <p:sldSz cx="9909175" cy="6859588"/>
  <p:notesSz cx="6797675" cy="987425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  <a:srgbClr val="D9D9FF"/>
    <a:srgbClr val="DDDDFF"/>
    <a:srgbClr val="E7E7FF"/>
    <a:srgbClr val="C9C9FF"/>
    <a:srgbClr val="B3B3FF"/>
    <a:srgbClr val="08A832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9886" autoAdjust="0"/>
  </p:normalViewPr>
  <p:slideViewPr>
    <p:cSldViewPr snapToObjects="1">
      <p:cViewPr varScale="1">
        <p:scale>
          <a:sx n="117" d="100"/>
          <a:sy n="117" d="100"/>
        </p:scale>
        <p:origin x="-1122" y="-102"/>
      </p:cViewPr>
      <p:guideLst>
        <p:guide orient="horz" pos="2161"/>
        <p:guide pos="31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89E64707-3883-462D-B5C8-54CDD2F875C0}" type="datetimeFigureOut">
              <a:rPr lang="ru-RU"/>
              <a:pPr>
                <a:defRPr/>
              </a:pPr>
              <a:t>21.10.2013</a:t>
            </a:fld>
            <a:endParaRPr lang="ru-RU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20725" y="735013"/>
            <a:ext cx="5356225" cy="3708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5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378955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5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E2D1EC0-C0FB-4B85-A4C3-C4691C3163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230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56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56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4556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4556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4556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59965ADF-1BD0-46E8-9E40-0B6D427F3FD4}" type="slidenum">
              <a:rPr lang="ru-RU" altLang="ru-RU" smtClean="0">
                <a:latin typeface="Arial" charset="0"/>
              </a:rPr>
              <a:pPr>
                <a:spcBef>
                  <a:spcPct val="0"/>
                </a:spcBef>
              </a:pPr>
              <a:t>28</a:t>
            </a:fld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24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24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4524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4524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4524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24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24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24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24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5856000C-E333-4BD5-B227-78641CDF26D9}" type="slidenum">
              <a:rPr lang="ru-RU" altLang="ru-RU" smtClean="0">
                <a:latin typeface="Arial" charset="0"/>
              </a:rPr>
              <a:pPr>
                <a:spcBef>
                  <a:spcPct val="0"/>
                </a:spcBef>
              </a:pPr>
              <a:t>29</a:t>
            </a:fld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16558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26156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61686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 smtClean="0"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90693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8575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95300" y="1600200"/>
            <a:ext cx="8918575" cy="4527550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22328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95300" y="274638"/>
            <a:ext cx="8918575" cy="58531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352087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8575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39921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80" y="142909"/>
            <a:ext cx="8913653" cy="1400499"/>
          </a:xfrm>
          <a:prstGeom prst="rect">
            <a:avLst/>
          </a:prstGeom>
        </p:spPr>
        <p:txBody>
          <a:bodyPr lIns="91449" tIns="45725" rIns="91449" bIns="45725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95380" y="1605335"/>
            <a:ext cx="4380615" cy="4523834"/>
          </a:xfrm>
          <a:prstGeom prst="rect">
            <a:avLst/>
          </a:prstGeom>
        </p:spPr>
        <p:txBody>
          <a:bodyPr lIns="91449" tIns="45725" rIns="91449" bIns="45725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028418" y="1605335"/>
            <a:ext cx="4380614" cy="2184906"/>
          </a:xfrm>
          <a:prstGeom prst="rect">
            <a:avLst/>
          </a:prstGeom>
        </p:spPr>
        <p:txBody>
          <a:bodyPr lIns="91449" tIns="45725" rIns="91449" bIns="45725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028418" y="3942676"/>
            <a:ext cx="4380614" cy="2186493"/>
          </a:xfrm>
          <a:prstGeom prst="rect">
            <a:avLst/>
          </a:prstGeom>
        </p:spPr>
        <p:txBody>
          <a:bodyPr lIns="91449" tIns="45725" rIns="91449" bIns="45725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671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55946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405182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04556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51899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10087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416990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138724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055675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/>
          </p:cNvSpPr>
          <p:nvPr/>
        </p:nvSpPr>
        <p:spPr bwMode="auto">
          <a:xfrm>
            <a:off x="0" y="357188"/>
            <a:ext cx="9909175" cy="74612"/>
          </a:xfrm>
          <a:prstGeom prst="rect">
            <a:avLst/>
          </a:prstGeom>
          <a:solidFill>
            <a:srgbClr val="EB0000"/>
          </a:solidFill>
          <a:ln w="9525">
            <a:noFill/>
            <a:miter lim="800000"/>
            <a:headEnd/>
            <a:tailEnd/>
          </a:ln>
        </p:spPr>
        <p:txBody>
          <a:bodyPr lIns="95767" tIns="47884" rIns="95767" bIns="47884"/>
          <a:lstStyle/>
          <a:p>
            <a:pPr defTabSz="958850">
              <a:defRPr/>
            </a:pPr>
            <a:endParaRPr lang="ru-RU" sz="2600">
              <a:solidFill>
                <a:srgbClr val="000000"/>
              </a:solidFill>
              <a:latin typeface="Times New Roman" pitchFamily="18" charset="0"/>
              <a:cs typeface="+mn-cs"/>
              <a:sym typeface="Times New Roman" pitchFamily="18" charset="0"/>
            </a:endParaRPr>
          </a:p>
        </p:txBody>
      </p:sp>
      <p:pic>
        <p:nvPicPr>
          <p:cNvPr id="2051" name="Picture 2"/>
          <p:cNvPicPr>
            <a:picLocks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3825" y="6273800"/>
            <a:ext cx="8953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3"/>
          <p:cNvPicPr>
            <a:picLocks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" y="0"/>
            <a:ext cx="10112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transition/>
  <p:hf hdr="0" ftr="0" dt="0"/>
  <p:txStyles>
    <p:titleStyle>
      <a:lvl1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+mj-lt"/>
          <a:ea typeface="+mj-ea"/>
          <a:cs typeface="+mj-cs"/>
          <a:sym typeface="Arial" pitchFamily="34" charset="0"/>
        </a:defRPr>
      </a:lvl1pPr>
      <a:lvl2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2pPr>
      <a:lvl3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3pPr>
      <a:lvl4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4pPr>
      <a:lvl5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5pPr>
      <a:lvl6pPr marL="5000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6pPr>
      <a:lvl7pPr marL="9572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7pPr>
      <a:lvl8pPr marL="14144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8pPr>
      <a:lvl9pPr marL="18716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9pPr>
    </p:titleStyle>
    <p:bodyStyle>
      <a:lvl1pPr marL="415925" indent="-369888" algn="l" defTabSz="706438" rtl="0" eaLnBrk="0" fontAlgn="base" hangingPunct="0">
        <a:spcBef>
          <a:spcPts val="850"/>
        </a:spcBef>
        <a:spcAft>
          <a:spcPct val="0"/>
        </a:spcAft>
        <a:buSzPct val="100000"/>
        <a:buFont typeface="Lucida Grande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1pPr>
      <a:lvl2pPr marL="860425" indent="-311150" algn="l" defTabSz="706438" rtl="0" eaLnBrk="0" fontAlgn="base" hangingPunct="0">
        <a:spcBef>
          <a:spcPts val="675"/>
        </a:spcBef>
        <a:spcAft>
          <a:spcPct val="0"/>
        </a:spcAft>
        <a:buSzPct val="100000"/>
        <a:buFont typeface="Lucida Grande"/>
        <a:buChar char="–"/>
        <a:defRPr sz="3000">
          <a:solidFill>
            <a:schemeClr val="tx1"/>
          </a:solidFill>
          <a:latin typeface="+mn-lt"/>
          <a:sym typeface="Arial" pitchFamily="34" charset="0"/>
        </a:defRPr>
      </a:lvl2pPr>
      <a:lvl3pPr marL="1303338" indent="-255588" algn="l" defTabSz="706438" rtl="0" eaLnBrk="0" fontAlgn="base" hangingPunct="0">
        <a:spcBef>
          <a:spcPts val="613"/>
        </a:spcBef>
        <a:spcAft>
          <a:spcPct val="0"/>
        </a:spcAft>
        <a:buSzPct val="100000"/>
        <a:buFont typeface="Lucida Grande"/>
        <a:buChar char="•"/>
        <a:defRPr sz="2600">
          <a:solidFill>
            <a:schemeClr val="tx1"/>
          </a:solidFill>
          <a:latin typeface="+mn-lt"/>
          <a:sym typeface="Arial" pitchFamily="34" charset="0"/>
        </a:defRPr>
      </a:lvl3pPr>
      <a:lvl4pPr marL="1804988" indent="-254000" algn="l" defTabSz="706438" rtl="0" eaLnBrk="0" fontAlgn="base" hangingPunct="0">
        <a:spcBef>
          <a:spcPts val="538"/>
        </a:spcBef>
        <a:spcAft>
          <a:spcPct val="0"/>
        </a:spcAft>
        <a:buSzPct val="100000"/>
        <a:buFont typeface="Lucida Grande"/>
        <a:buChar char="–"/>
        <a:defRPr sz="2200">
          <a:solidFill>
            <a:schemeClr val="tx1"/>
          </a:solidFill>
          <a:latin typeface="+mn-lt"/>
          <a:sym typeface="Arial" pitchFamily="34" charset="0"/>
        </a:defRPr>
      </a:lvl4pPr>
      <a:lvl5pPr marL="2303463" indent="-252413" algn="l" defTabSz="706438" rtl="0" eaLnBrk="0" fontAlgn="base" hangingPunct="0">
        <a:spcBef>
          <a:spcPts val="538"/>
        </a:spcBef>
        <a:spcAft>
          <a:spcPct val="0"/>
        </a:spcAft>
        <a:buSzPct val="100000"/>
        <a:buFont typeface="Lucida Grande"/>
        <a:buChar char="»"/>
        <a:defRPr sz="2200">
          <a:solidFill>
            <a:schemeClr val="tx1"/>
          </a:solidFill>
          <a:latin typeface="+mn-lt"/>
          <a:sym typeface="Arial" pitchFamily="34" charset="0"/>
        </a:defRPr>
      </a:lvl5pPr>
      <a:lvl6pPr marL="26574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6pPr>
      <a:lvl7pPr marL="31146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7pPr>
      <a:lvl8pPr marL="35718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8pPr>
      <a:lvl9pPr marL="40290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Excel_97-2003_Worksheet2.xls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oleObject" Target="../embeddings/Microsoft_Excel_97-2003_Worksheet4.xls"/><Relationship Id="rId4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 idx="4294967295"/>
          </p:nvPr>
        </p:nvSpPr>
        <p:spPr bwMode="auto">
          <a:xfrm>
            <a:off x="896938" y="1125538"/>
            <a:ext cx="8509000" cy="313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820" tIns="47910" rIns="95820" bIns="47910"/>
          <a:lstStyle/>
          <a:p>
            <a:pPr marL="0" indent="0"/>
            <a:r>
              <a:rPr lang="ru-RU" sz="2900" b="1" dirty="0" smtClean="0">
                <a:cs typeface="Times New Roman" pitchFamily="18" charset="0"/>
              </a:rPr>
              <a:t>Всероссийский семинар - совещание</a:t>
            </a:r>
            <a:br>
              <a:rPr lang="ru-RU" sz="2900" b="1" dirty="0" smtClean="0">
                <a:cs typeface="Times New Roman" pitchFamily="18" charset="0"/>
              </a:rPr>
            </a:br>
            <a:r>
              <a:rPr lang="ru-RU" sz="2900" b="1" dirty="0" smtClean="0">
                <a:cs typeface="Times New Roman" pitchFamily="18" charset="0"/>
              </a:rPr>
              <a:t/>
            </a:r>
            <a:br>
              <a:rPr lang="ru-RU" sz="2900" b="1" dirty="0" smtClean="0">
                <a:cs typeface="Times New Roman" pitchFamily="18" charset="0"/>
              </a:rPr>
            </a:br>
            <a:r>
              <a:rPr lang="ru-RU" sz="2900" b="1" dirty="0" smtClean="0">
                <a:cs typeface="Times New Roman" pitchFamily="18" charset="0"/>
              </a:rPr>
              <a:t>«Тарифное регулирование в 2013 году и задачи органов государственного регулирования на 2014 год»</a:t>
            </a:r>
          </a:p>
        </p:txBody>
      </p:sp>
      <p:sp>
        <p:nvSpPr>
          <p:cNvPr id="2051" name="Прямоугольник 2"/>
          <p:cNvSpPr>
            <a:spLocks noChangeArrowheads="1"/>
          </p:cNvSpPr>
          <p:nvPr/>
        </p:nvSpPr>
        <p:spPr bwMode="auto">
          <a:xfrm>
            <a:off x="2457450" y="4654550"/>
            <a:ext cx="4954588" cy="742950"/>
          </a:xfrm>
          <a:prstGeom prst="rect">
            <a:avLst/>
          </a:prstGeom>
          <a:noFill/>
          <a:ln>
            <a:noFill/>
          </a:ln>
          <a:extLst/>
        </p:spPr>
        <p:txBody>
          <a:bodyPr lIns="95820" tIns="47910" rIns="95820" bIns="47910">
            <a:spAutoFit/>
          </a:bodyPr>
          <a:lstStyle/>
          <a:p>
            <a:pPr algn="ctr" defTabSz="501650">
              <a:defRPr/>
            </a:pPr>
            <a:r>
              <a:rPr lang="ru-RU" b="1" dirty="0">
                <a:latin typeface="+mn-lt"/>
                <a:cs typeface="Times New Roman" pitchFamily="18" charset="0"/>
              </a:rPr>
              <a:t>Доклад руководителя ФСТ России </a:t>
            </a:r>
          </a:p>
          <a:p>
            <a:pPr algn="ctr" defTabSz="501650">
              <a:defRPr/>
            </a:pPr>
            <a:r>
              <a:rPr lang="ru-RU" b="1" dirty="0">
                <a:latin typeface="+mn-lt"/>
                <a:cs typeface="Times New Roman" pitchFamily="18" charset="0"/>
              </a:rPr>
              <a:t>С.Г. Новикова </a:t>
            </a:r>
          </a:p>
        </p:txBody>
      </p:sp>
      <p:sp>
        <p:nvSpPr>
          <p:cNvPr id="2052" name="Subtitle 2"/>
          <p:cNvSpPr>
            <a:spLocks/>
          </p:cNvSpPr>
          <p:nvPr/>
        </p:nvSpPr>
        <p:spPr bwMode="auto">
          <a:xfrm>
            <a:off x="1130300" y="5949950"/>
            <a:ext cx="7518400" cy="554038"/>
          </a:xfrm>
          <a:prstGeom prst="rect">
            <a:avLst/>
          </a:prstGeom>
          <a:noFill/>
          <a:ln>
            <a:noFill/>
          </a:ln>
          <a:extLst/>
        </p:spPr>
        <p:txBody>
          <a:bodyPr lIns="100401" tIns="50201" rIns="100401" bIns="50201"/>
          <a:lstStyle/>
          <a:p>
            <a:pPr algn="ctr" defTabSz="501650">
              <a:lnSpc>
                <a:spcPct val="80000"/>
              </a:lnSpc>
              <a:spcBef>
                <a:spcPts val="888"/>
              </a:spcBef>
              <a:buSzPct val="100000"/>
              <a:defRPr/>
            </a:pPr>
            <a:r>
              <a:rPr lang="ru-RU" sz="1500" dirty="0">
                <a:latin typeface="+mn-lt"/>
                <a:cs typeface="Times New Roman" pitchFamily="18" charset="0"/>
                <a:sym typeface="Arial" pitchFamily="34" charset="0"/>
              </a:rPr>
              <a:t>г. Сочи</a:t>
            </a:r>
          </a:p>
          <a:p>
            <a:pPr algn="ctr" defTabSz="501650">
              <a:lnSpc>
                <a:spcPct val="80000"/>
              </a:lnSpc>
              <a:spcBef>
                <a:spcPts val="888"/>
              </a:spcBef>
              <a:buSzPct val="100000"/>
              <a:defRPr/>
            </a:pPr>
            <a:r>
              <a:rPr lang="ru-RU" sz="1500" dirty="0" smtClean="0">
                <a:latin typeface="+mn-lt"/>
                <a:cs typeface="Times New Roman" pitchFamily="18" charset="0"/>
                <a:sym typeface="Arial" pitchFamily="34" charset="0"/>
              </a:rPr>
              <a:t>17-18 </a:t>
            </a:r>
            <a:r>
              <a:rPr lang="ru-RU" sz="1500" dirty="0">
                <a:latin typeface="+mn-lt"/>
                <a:cs typeface="Times New Roman" pitchFamily="18" charset="0"/>
                <a:sym typeface="Arial" pitchFamily="34" charset="0"/>
              </a:rPr>
              <a:t>октября </a:t>
            </a:r>
            <a:r>
              <a:rPr lang="ru-RU" sz="1500" dirty="0" smtClean="0">
                <a:latin typeface="+mn-lt"/>
                <a:cs typeface="Times New Roman" pitchFamily="18" charset="0"/>
                <a:sym typeface="Arial" pitchFamily="34" charset="0"/>
              </a:rPr>
              <a:t>2013г</a:t>
            </a:r>
            <a:r>
              <a:rPr lang="ru-RU" sz="1500" dirty="0">
                <a:latin typeface="+mn-lt"/>
                <a:cs typeface="+mn-cs"/>
                <a:sym typeface="Arial" pitchFamily="34" charset="0"/>
              </a:rPr>
              <a:t>.</a:t>
            </a:r>
            <a:endParaRPr lang="en-US" sz="1500" dirty="0">
              <a:latin typeface="+mn-lt"/>
              <a:cs typeface="+mn-cs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4508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78123" y="-26590"/>
            <a:ext cx="8918258" cy="364999"/>
          </a:xfrm>
        </p:spPr>
        <p:txBody>
          <a:bodyPr lIns="95820" tIns="47910" rIns="95820" bIns="47910">
            <a:noAutofit/>
          </a:bodyPr>
          <a:lstStyle/>
          <a:p>
            <a:r>
              <a:rPr lang="ru-RU" sz="2100" b="1" dirty="0"/>
              <a:t>Информационно-разъяснительная работа 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0" y="791489"/>
            <a:ext cx="9696381" cy="6022681"/>
          </a:xfrm>
        </p:spPr>
        <p:txBody>
          <a:bodyPr lIns="95820" tIns="47910" rIns="95820" bIns="47910">
            <a:noAutofit/>
          </a:bodyPr>
          <a:lstStyle/>
          <a:p>
            <a:pPr algn="just"/>
            <a:r>
              <a:rPr lang="ru-RU" sz="1600" dirty="0" smtClean="0"/>
              <a:t>Поручение заместителя Председателя Правительства Российской Федерации </a:t>
            </a:r>
            <a:r>
              <a:rPr lang="ru-RU" sz="1600" dirty="0" err="1" smtClean="0"/>
              <a:t>Д.Н.Козака</a:t>
            </a:r>
            <a:r>
              <a:rPr lang="ru-RU" sz="1600" dirty="0" smtClean="0"/>
              <a:t> (№ ДК-П9-3544) о комплексе мер, направленных на информирование граждан об их правах и обязанностях в сфере жилищно-коммунального хозяйства.</a:t>
            </a:r>
          </a:p>
          <a:p>
            <a:pPr algn="just"/>
            <a:r>
              <a:rPr lang="ru-RU" sz="1600" dirty="0" smtClean="0"/>
              <a:t>Разъяснение вопросов тарифного регулирования:</a:t>
            </a:r>
          </a:p>
          <a:p>
            <a:pPr lvl="1" algn="just"/>
            <a:r>
              <a:rPr lang="ru-RU" sz="1600" dirty="0" smtClean="0"/>
              <a:t>Кто и в каком порядке устанавливает тарифы на коммунальные услуги;</a:t>
            </a:r>
          </a:p>
          <a:p>
            <a:pPr lvl="1" algn="just"/>
            <a:r>
              <a:rPr lang="ru-RU" sz="1600" dirty="0" smtClean="0"/>
              <a:t>Какие расходы включаются в тарифы на коммунальные услуги;</a:t>
            </a:r>
          </a:p>
          <a:p>
            <a:pPr lvl="1" algn="just"/>
            <a:r>
              <a:rPr lang="ru-RU" sz="1600" dirty="0" smtClean="0"/>
              <a:t>Какие органы осуществляют контроль за правильностью установления и применением тарифов;</a:t>
            </a:r>
          </a:p>
          <a:p>
            <a:pPr lvl="1" algn="just"/>
            <a:r>
              <a:rPr lang="ru-RU" sz="1600" dirty="0" smtClean="0"/>
              <a:t>Сколько раз в год можно увеличивать тарифы на коммунальные услуги.</a:t>
            </a:r>
          </a:p>
          <a:p>
            <a:pPr algn="just"/>
            <a:r>
              <a:rPr lang="ru-RU" sz="1600" dirty="0" smtClean="0"/>
              <a:t>В каждом регионе должен быть утвержден свой план работы по информированию граждан.</a:t>
            </a:r>
          </a:p>
          <a:p>
            <a:pPr algn="just"/>
            <a:r>
              <a:rPr lang="ru-RU" sz="1600" dirty="0" smtClean="0"/>
              <a:t>Отдельная задача – разъяснение индексации тарифов на коммунальные услуги в 2014 г. и соотнесение индексации с ограничением платы граждан. Основные акценты:</a:t>
            </a:r>
          </a:p>
          <a:p>
            <a:pPr lvl="1" algn="just"/>
            <a:r>
              <a:rPr lang="ru-RU" sz="1600" dirty="0" smtClean="0"/>
              <a:t>В первом полугодии повышения не будет. Индексация произойдет только с 1 июля 2014 г.</a:t>
            </a:r>
          </a:p>
          <a:p>
            <a:pPr lvl="1" algn="just"/>
            <a:r>
              <a:rPr lang="ru-RU" sz="1600" dirty="0" smtClean="0"/>
              <a:t>Правительством в целях социальной защиты граждан принято решение по формуле индексации «инфляция минус 30%», т.е. на уровне не более 4,2%, что является самым низким ростом за последние десятилетия.</a:t>
            </a:r>
          </a:p>
          <a:p>
            <a:pPr lvl="1" algn="just"/>
            <a:r>
              <a:rPr lang="ru-RU" sz="1600" dirty="0" smtClean="0"/>
              <a:t>Это средний уровень роста по стране. Конкретный уровень будет устанавливаться в каждом регионе региональным регулирующим органом и может отличаться как в большую, так и в меньшую сторону. Разъяснение причин данных отклонений.</a:t>
            </a:r>
          </a:p>
        </p:txBody>
      </p:sp>
      <p:sp>
        <p:nvSpPr>
          <p:cNvPr id="6" name="TextBox 9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8977482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4067" y="1169085"/>
            <a:ext cx="9433048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1800" u="sng" dirty="0" smtClean="0"/>
              <a:t>Результаты</a:t>
            </a:r>
            <a:r>
              <a:rPr lang="en-US" sz="1800" u="sng" dirty="0" smtClean="0"/>
              <a:t>:</a:t>
            </a:r>
            <a:endParaRPr lang="ru-RU" sz="1800" u="sng" dirty="0" smtClean="0"/>
          </a:p>
          <a:p>
            <a:pPr marL="342900" indent="-342900">
              <a:buAutoNum type="arabicPeriod"/>
            </a:pPr>
            <a:r>
              <a:rPr lang="ru-RU" sz="1800" dirty="0" smtClean="0"/>
              <a:t>Оценку «отлично» получили 11 субъектов Российской Федерации</a:t>
            </a:r>
          </a:p>
          <a:p>
            <a:pPr marL="342900" indent="-342900">
              <a:buAutoNum type="arabicPeriod"/>
            </a:pPr>
            <a:endParaRPr lang="ru-RU" sz="1800" dirty="0" smtClean="0"/>
          </a:p>
          <a:p>
            <a:pPr marL="342900" indent="-342900">
              <a:buAutoNum type="arabicPeriod"/>
            </a:pPr>
            <a:endParaRPr lang="ru-RU" sz="1800" dirty="0"/>
          </a:p>
          <a:p>
            <a:pPr marL="342900" indent="-342900">
              <a:buAutoNum type="arabicPeriod"/>
            </a:pPr>
            <a:endParaRPr lang="ru-RU" sz="1800" dirty="0" smtClean="0"/>
          </a:p>
          <a:p>
            <a:pPr marL="342900" indent="-342900">
              <a:buAutoNum type="arabicPeriod"/>
            </a:pPr>
            <a:endParaRPr lang="ru-RU" sz="1800" dirty="0"/>
          </a:p>
          <a:p>
            <a:pPr marL="342900" indent="-342900">
              <a:buAutoNum type="arabicPeriod"/>
            </a:pPr>
            <a:endParaRPr lang="ru-RU" sz="1800" dirty="0" smtClean="0"/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ru-RU" sz="1800" dirty="0" smtClean="0"/>
              <a:t>Оценку «хорошо» получили 40 субъектов РФ.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ru-RU" sz="1800" dirty="0" smtClean="0"/>
              <a:t>Оценку «удовлетворительно» получили 28 субъектов РФ. 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ru-RU" sz="1800" dirty="0" smtClean="0"/>
              <a:t>Оценку «неудовлетворительно» получили 4 субъекта РФ – </a:t>
            </a:r>
            <a:r>
              <a:rPr lang="ru-RU" sz="1800" i="1" dirty="0" smtClean="0"/>
              <a:t>Республика Алтай, Красноярский край, Республика Мордовия, Тверская область</a:t>
            </a:r>
            <a:r>
              <a:rPr lang="ru-RU" sz="1800" dirty="0" smtClean="0"/>
              <a:t>. </a:t>
            </a:r>
            <a:endParaRPr lang="ru-RU" sz="1800" dirty="0"/>
          </a:p>
          <a:p>
            <a:pPr algn="ctr">
              <a:spcAft>
                <a:spcPts val="600"/>
              </a:spcAft>
            </a:pPr>
            <a:r>
              <a:rPr lang="ru-RU" sz="1800" u="sng" dirty="0" smtClean="0"/>
              <a:t>Недостатки, приводящие к негативным оценкам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800" dirty="0" smtClean="0"/>
              <a:t>Отсутствует актуальная информация о тарифах на коммунальные услуги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800" dirty="0" smtClean="0"/>
              <a:t>Поиск информации о тарифах крайне затруднен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800" dirty="0" smtClean="0"/>
              <a:t>Информация не структурирована по видам коммунальных услуг, по годам, по муниципальным образованиям.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384361"/>
              </p:ext>
            </p:extLst>
          </p:nvPr>
        </p:nvGraphicFramePr>
        <p:xfrm>
          <a:off x="418083" y="2133650"/>
          <a:ext cx="8928988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7850"/>
                <a:gridCol w="2091019"/>
                <a:gridCol w="404713"/>
                <a:gridCol w="2681226"/>
                <a:gridCol w="493244"/>
                <a:gridCol w="2870936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 dirty="0">
                          <a:effectLst/>
                        </a:rPr>
                        <a:t>1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</a:rPr>
                        <a:t>Вологодская область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</a:rPr>
                        <a:t>5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</a:rPr>
                        <a:t>Калужская область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</a:rPr>
                        <a:t>9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</a:rPr>
                        <a:t>г. Санкт-Петербург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</a:rPr>
                        <a:t>2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 dirty="0">
                          <a:effectLst/>
                        </a:rPr>
                        <a:t>Воронежская область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</a:rPr>
                        <a:t>6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</a:rPr>
                        <a:t>Московская область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</a:rPr>
                        <a:t>10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</a:rPr>
                        <a:t>Томская область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</a:rPr>
                        <a:t>3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 dirty="0">
                          <a:effectLst/>
                        </a:rPr>
                        <a:t>Еврейская АО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</a:rPr>
                        <a:t>7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</a:rPr>
                        <a:t>Республика Саха (Якутия)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 dirty="0">
                          <a:effectLst/>
                        </a:rPr>
                        <a:t>11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 dirty="0">
                          <a:effectLst/>
                        </a:rPr>
                        <a:t>Ханты-Мансийский АО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</a:rPr>
                        <a:t>4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</a:rPr>
                        <a:t>Забайкальский край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>
                          <a:effectLst/>
                        </a:rPr>
                        <a:t>8</a:t>
                      </a:r>
                      <a:endParaRPr lang="ru-RU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 dirty="0">
                          <a:effectLst/>
                        </a:rPr>
                        <a:t>Республика Татарстан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 dirty="0">
                          <a:effectLst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u="none" strike="noStrike" dirty="0">
                          <a:effectLst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51631" y="37867"/>
            <a:ext cx="8699500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2000" b="1" dirty="0"/>
              <a:t>Общественной палатой РФ проведен мониторинг открытости информации о тарифах на коммунальные услуги, размещенной на сайтах региональных органов регулирования.</a:t>
            </a:r>
          </a:p>
        </p:txBody>
      </p:sp>
      <p:sp>
        <p:nvSpPr>
          <p:cNvPr id="7" name="TextBox 9"/>
          <p:cNvSpPr txBox="1">
            <a:spLocks noChangeArrowheads="1"/>
          </p:cNvSpPr>
          <p:nvPr/>
        </p:nvSpPr>
        <p:spPr bwMode="auto">
          <a:xfrm>
            <a:off x="9582743" y="6581775"/>
            <a:ext cx="370291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0938393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1646199"/>
              </p:ext>
            </p:extLst>
          </p:nvPr>
        </p:nvGraphicFramePr>
        <p:xfrm>
          <a:off x="5006826" y="1431818"/>
          <a:ext cx="4621213" cy="500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8" name="Лист" r:id="rId3" imgW="4619543" imgH="4962600" progId="Excel.Sheet.8">
                  <p:embed/>
                </p:oleObj>
              </mc:Choice>
              <mc:Fallback>
                <p:oleObj name="Лист" r:id="rId3" imgW="4619543" imgH="4962600" progId="Excel.Sheet.8">
                  <p:embed/>
                  <p:pic>
                    <p:nvPicPr>
                      <p:cNvPr id="0" name="Picture 288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6826" y="1431818"/>
                        <a:ext cx="4621213" cy="5008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8" name="TextBox 52"/>
          <p:cNvSpPr txBox="1">
            <a:spLocks noChangeArrowheads="1"/>
          </p:cNvSpPr>
          <p:nvPr/>
        </p:nvSpPr>
        <p:spPr bwMode="auto">
          <a:xfrm>
            <a:off x="1039813" y="-20638"/>
            <a:ext cx="8842375" cy="108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</a:pPr>
            <a:r>
              <a:rPr lang="ru-RU" sz="1800" b="1" dirty="0" smtClean="0"/>
              <a:t>Участие представителей ФАС России в работе коллегиальных органов региональных органов регулирования в рассмотрении решений по вопросам электроэнергетики в 2013 году и 1-ом полугодии 2013 года</a:t>
            </a:r>
            <a:endParaRPr lang="ru-RU" sz="1800" b="1" dirty="0"/>
          </a:p>
        </p:txBody>
      </p:sp>
      <p:sp>
        <p:nvSpPr>
          <p:cNvPr id="75" name="TextBox 9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12</a:t>
            </a:r>
          </a:p>
        </p:txBody>
      </p:sp>
      <p:graphicFrame>
        <p:nvGraphicFramePr>
          <p:cNvPr id="6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173485"/>
              </p:ext>
            </p:extLst>
          </p:nvPr>
        </p:nvGraphicFramePr>
        <p:xfrm>
          <a:off x="346075" y="1431925"/>
          <a:ext cx="4649788" cy="500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9" name="Лист" r:id="rId5" imgW="4648177" imgH="5010120" progId="Excel.Sheet.8">
                  <p:embed/>
                </p:oleObj>
              </mc:Choice>
              <mc:Fallback>
                <p:oleObj name="Лист" r:id="rId5" imgW="4648177" imgH="5010120" progId="Excel.Sheet.8">
                  <p:embed/>
                  <p:pic>
                    <p:nvPicPr>
                      <p:cNvPr id="0" name="Picture 289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1431925"/>
                        <a:ext cx="4649788" cy="5008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Прямая со стрелкой 11"/>
          <p:cNvCxnSpPr/>
          <p:nvPr/>
        </p:nvCxnSpPr>
        <p:spPr>
          <a:xfrm flipH="1">
            <a:off x="1426195" y="5303953"/>
            <a:ext cx="432048" cy="288032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573734" y="5374010"/>
            <a:ext cx="0" cy="234743"/>
          </a:xfrm>
          <a:prstGeom prst="straightConnector1">
            <a:avLst/>
          </a:prstGeom>
          <a:ln w="19050">
            <a:solidFill>
              <a:schemeClr val="accent6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3298403" y="5303953"/>
            <a:ext cx="504056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>
            <a:off x="6826795" y="5374010"/>
            <a:ext cx="36004" cy="234743"/>
          </a:xfrm>
          <a:prstGeom prst="straightConnector1">
            <a:avLst/>
          </a:prstGeom>
          <a:ln w="19050">
            <a:solidFill>
              <a:schemeClr val="accent6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7834907" y="5338981"/>
            <a:ext cx="432048" cy="26977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704006"/>
              </p:ext>
            </p:extLst>
          </p:nvPr>
        </p:nvGraphicFramePr>
        <p:xfrm>
          <a:off x="4975225" y="1570038"/>
          <a:ext cx="4614863" cy="501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2" name="Лист" r:id="rId3" imgW="4619543" imgH="4962600" progId="Excel.Sheet.8">
                  <p:embed/>
                </p:oleObj>
              </mc:Choice>
              <mc:Fallback>
                <p:oleObj name="Лист" r:id="rId3" imgW="4619543" imgH="4962600" progId="Excel.Sheet.8">
                  <p:embed/>
                  <p:pic>
                    <p:nvPicPr>
                      <p:cNvPr id="0" name="Picture 48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5225" y="1570038"/>
                        <a:ext cx="4614863" cy="5018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TextBox 32"/>
          <p:cNvSpPr txBox="1">
            <a:spLocks noChangeArrowheads="1"/>
          </p:cNvSpPr>
          <p:nvPr/>
        </p:nvSpPr>
        <p:spPr bwMode="auto">
          <a:xfrm>
            <a:off x="5461000" y="3450894"/>
            <a:ext cx="15843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sz="1100" dirty="0" smtClean="0"/>
              <a:t>По 900 вопросам </a:t>
            </a:r>
            <a:endParaRPr lang="ru-RU" sz="1100" dirty="0"/>
          </a:p>
          <a:p>
            <a:pPr algn="ctr" eaLnBrk="1" hangingPunct="1"/>
            <a:r>
              <a:rPr lang="ru-RU" sz="1100" dirty="0"/>
              <a:t>представители не назначены</a:t>
            </a:r>
          </a:p>
        </p:txBody>
      </p:sp>
      <p:sp>
        <p:nvSpPr>
          <p:cNvPr id="1031" name="TextBox 33"/>
          <p:cNvSpPr txBox="1">
            <a:spLocks noChangeArrowheads="1"/>
          </p:cNvSpPr>
          <p:nvPr/>
        </p:nvSpPr>
        <p:spPr bwMode="auto">
          <a:xfrm>
            <a:off x="7383832" y="3750931"/>
            <a:ext cx="15843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sz="1100" dirty="0"/>
              <a:t>Отсутствовали при рассмотрении </a:t>
            </a:r>
            <a:r>
              <a:rPr lang="ru-RU" sz="1100" dirty="0" smtClean="0"/>
              <a:t>346 </a:t>
            </a:r>
            <a:r>
              <a:rPr lang="ru-RU" sz="1100" dirty="0"/>
              <a:t>вопросов</a:t>
            </a:r>
          </a:p>
        </p:txBody>
      </p:sp>
      <p:sp>
        <p:nvSpPr>
          <p:cNvPr id="1032" name="TextBox 34"/>
          <p:cNvSpPr txBox="1">
            <a:spLocks noChangeArrowheads="1"/>
          </p:cNvSpPr>
          <p:nvPr/>
        </p:nvSpPr>
        <p:spPr bwMode="auto">
          <a:xfrm>
            <a:off x="7691436" y="5737226"/>
            <a:ext cx="1269207" cy="600164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sz="1100" dirty="0"/>
              <a:t>Голосовали </a:t>
            </a:r>
            <a:r>
              <a:rPr lang="ru-RU" sz="1100" dirty="0" smtClean="0"/>
              <a:t>против </a:t>
            </a:r>
            <a:r>
              <a:rPr lang="ru-RU" sz="1100" dirty="0"/>
              <a:t>по </a:t>
            </a:r>
            <a:r>
              <a:rPr lang="ru-RU" sz="1100" dirty="0" smtClean="0"/>
              <a:t>348 </a:t>
            </a:r>
            <a:r>
              <a:rPr lang="ru-RU" sz="1100" dirty="0"/>
              <a:t>вопросам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530651" y="5738813"/>
            <a:ext cx="1157487" cy="600164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100" dirty="0">
                <a:cs typeface="+mn-cs"/>
              </a:rPr>
              <a:t>Воздержались по </a:t>
            </a:r>
            <a:r>
              <a:rPr lang="ru-RU" sz="1100" dirty="0" smtClean="0">
                <a:cs typeface="+mn-cs"/>
              </a:rPr>
              <a:t>75 </a:t>
            </a:r>
            <a:r>
              <a:rPr lang="ru-RU" sz="1100" dirty="0">
                <a:cs typeface="+mn-cs"/>
              </a:rPr>
              <a:t>вопросам</a:t>
            </a:r>
          </a:p>
        </p:txBody>
      </p:sp>
      <p:cxnSp>
        <p:nvCxnSpPr>
          <p:cNvPr id="41" name="Прямая со стрелкой 40"/>
          <p:cNvCxnSpPr/>
          <p:nvPr/>
        </p:nvCxnSpPr>
        <p:spPr>
          <a:xfrm flipH="1">
            <a:off x="5962699" y="5281365"/>
            <a:ext cx="290463" cy="444748"/>
          </a:xfrm>
          <a:prstGeom prst="straightConnector1">
            <a:avLst/>
          </a:prstGeom>
          <a:ln w="19050">
            <a:solidFill>
              <a:schemeClr val="accent6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endCxn id="1032" idx="0"/>
          </p:cNvCxnSpPr>
          <p:nvPr/>
        </p:nvCxnSpPr>
        <p:spPr>
          <a:xfrm>
            <a:off x="7975598" y="5281365"/>
            <a:ext cx="350442" cy="45586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9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13</a:t>
            </a:r>
          </a:p>
        </p:txBody>
      </p:sp>
      <p:sp>
        <p:nvSpPr>
          <p:cNvPr id="24" name="TextBox 33"/>
          <p:cNvSpPr txBox="1">
            <a:spLocks noChangeArrowheads="1"/>
          </p:cNvSpPr>
          <p:nvPr/>
        </p:nvSpPr>
        <p:spPr bwMode="auto">
          <a:xfrm>
            <a:off x="7045325" y="3235450"/>
            <a:ext cx="15843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sz="1100" dirty="0" smtClean="0"/>
              <a:t>Голосовали «за» по 591 вопросу</a:t>
            </a:r>
            <a:endParaRPr lang="ru-RU" sz="1100" dirty="0"/>
          </a:p>
        </p:txBody>
      </p:sp>
      <p:graphicFrame>
        <p:nvGraphicFramePr>
          <p:cNvPr id="19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313645"/>
              </p:ext>
            </p:extLst>
          </p:nvPr>
        </p:nvGraphicFramePr>
        <p:xfrm>
          <a:off x="274638" y="1581150"/>
          <a:ext cx="4614862" cy="501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name="Лист" r:id="rId5" imgW="4619543" imgH="4962600" progId="Excel.Sheet.8">
                  <p:embed/>
                </p:oleObj>
              </mc:Choice>
              <mc:Fallback>
                <p:oleObj name="Лист" r:id="rId5" imgW="4619543" imgH="4962600" progId="Excel.Sheet.8">
                  <p:embed/>
                  <p:pic>
                    <p:nvPicPr>
                      <p:cNvPr id="0" name="Picture 49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638" y="1581150"/>
                        <a:ext cx="4614862" cy="501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32"/>
          <p:cNvSpPr txBox="1">
            <a:spLocks noChangeArrowheads="1"/>
          </p:cNvSpPr>
          <p:nvPr/>
        </p:nvSpPr>
        <p:spPr bwMode="auto">
          <a:xfrm>
            <a:off x="759842" y="3460915"/>
            <a:ext cx="15843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sz="1100" dirty="0" smtClean="0"/>
              <a:t>По 3868 вопросам </a:t>
            </a:r>
            <a:endParaRPr lang="ru-RU" sz="1100" dirty="0"/>
          </a:p>
          <a:p>
            <a:pPr algn="ctr" eaLnBrk="1" hangingPunct="1"/>
            <a:r>
              <a:rPr lang="ru-RU" sz="1100" dirty="0"/>
              <a:t>представители не назначены</a:t>
            </a:r>
          </a:p>
        </p:txBody>
      </p:sp>
      <p:sp>
        <p:nvSpPr>
          <p:cNvPr id="21" name="TextBox 33"/>
          <p:cNvSpPr txBox="1">
            <a:spLocks noChangeArrowheads="1"/>
          </p:cNvSpPr>
          <p:nvPr/>
        </p:nvSpPr>
        <p:spPr bwMode="auto">
          <a:xfrm>
            <a:off x="2682674" y="3760952"/>
            <a:ext cx="15843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sz="1100" dirty="0"/>
              <a:t>Отсутствовали при рассмотрении </a:t>
            </a:r>
            <a:r>
              <a:rPr lang="ru-RU" sz="1100" dirty="0" smtClean="0"/>
              <a:t>1433 </a:t>
            </a:r>
            <a:r>
              <a:rPr lang="ru-RU" sz="1100" dirty="0"/>
              <a:t>вопросов</a:t>
            </a:r>
          </a:p>
        </p:txBody>
      </p:sp>
      <p:sp>
        <p:nvSpPr>
          <p:cNvPr id="22" name="TextBox 34"/>
          <p:cNvSpPr txBox="1">
            <a:spLocks noChangeArrowheads="1"/>
          </p:cNvSpPr>
          <p:nvPr/>
        </p:nvSpPr>
        <p:spPr bwMode="auto">
          <a:xfrm>
            <a:off x="2990278" y="5747247"/>
            <a:ext cx="1269207" cy="600164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sz="1100" dirty="0"/>
              <a:t>Голосовали </a:t>
            </a:r>
            <a:r>
              <a:rPr lang="ru-RU" sz="1100" dirty="0" smtClean="0"/>
              <a:t>против </a:t>
            </a:r>
            <a:r>
              <a:rPr lang="ru-RU" sz="1100" dirty="0"/>
              <a:t>по </a:t>
            </a:r>
            <a:r>
              <a:rPr lang="ru-RU" sz="1100" dirty="0" smtClean="0"/>
              <a:t>875 </a:t>
            </a:r>
            <a:r>
              <a:rPr lang="ru-RU" sz="1100" dirty="0"/>
              <a:t>вопросам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59842" y="5748834"/>
            <a:ext cx="1227138" cy="600164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100" dirty="0">
                <a:cs typeface="+mn-cs"/>
              </a:rPr>
              <a:t>Воздержались по </a:t>
            </a:r>
            <a:r>
              <a:rPr lang="ru-RU" sz="1100" dirty="0" smtClean="0">
                <a:cs typeface="+mn-cs"/>
              </a:rPr>
              <a:t>739 </a:t>
            </a:r>
            <a:r>
              <a:rPr lang="ru-RU" sz="1100" dirty="0">
                <a:cs typeface="+mn-cs"/>
              </a:rPr>
              <a:t>вопросам</a:t>
            </a:r>
          </a:p>
        </p:txBody>
      </p:sp>
      <p:cxnSp>
        <p:nvCxnSpPr>
          <p:cNvPr id="25" name="Прямая со стрелкой 24"/>
          <p:cNvCxnSpPr/>
          <p:nvPr/>
        </p:nvCxnSpPr>
        <p:spPr>
          <a:xfrm flipH="1">
            <a:off x="1702818" y="5438130"/>
            <a:ext cx="284162" cy="298004"/>
          </a:xfrm>
          <a:prstGeom prst="straightConnector1">
            <a:avLst/>
          </a:prstGeom>
          <a:ln w="19050">
            <a:solidFill>
              <a:schemeClr val="accent6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endCxn id="22" idx="0"/>
          </p:cNvCxnSpPr>
          <p:nvPr/>
        </p:nvCxnSpPr>
        <p:spPr>
          <a:xfrm>
            <a:off x="3274440" y="5291386"/>
            <a:ext cx="350442" cy="45586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33"/>
          <p:cNvSpPr txBox="1">
            <a:spLocks noChangeArrowheads="1"/>
          </p:cNvSpPr>
          <p:nvPr/>
        </p:nvSpPr>
        <p:spPr bwMode="auto">
          <a:xfrm>
            <a:off x="2498261" y="3272054"/>
            <a:ext cx="15843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sz="1100" dirty="0" smtClean="0"/>
              <a:t>Голосовали «за» по 1432 вопросам</a:t>
            </a:r>
            <a:endParaRPr lang="ru-RU" sz="1100" dirty="0"/>
          </a:p>
        </p:txBody>
      </p:sp>
      <p:sp>
        <p:nvSpPr>
          <p:cNvPr id="28" name="TextBox 52"/>
          <p:cNvSpPr txBox="1">
            <a:spLocks noChangeArrowheads="1"/>
          </p:cNvSpPr>
          <p:nvPr/>
        </p:nvSpPr>
        <p:spPr bwMode="auto">
          <a:xfrm>
            <a:off x="1039813" y="-20638"/>
            <a:ext cx="8842375" cy="108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</a:pPr>
            <a:r>
              <a:rPr lang="ru-RU" sz="1800" b="1" dirty="0" smtClean="0"/>
              <a:t>Участие представителей НП «Совет рынка» в работе коллегиальных органов региональных органов регулирования в рассмотрении решений по вопросам электроэнергетики в 2013 году и 1-ом полугодии 2013 года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42089509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/>
          </p:cNvSpPr>
          <p:nvPr/>
        </p:nvSpPr>
        <p:spPr bwMode="auto">
          <a:xfrm>
            <a:off x="3425142" y="2617788"/>
            <a:ext cx="232153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3500" b="1" dirty="0" smtClean="0"/>
              <a:t>Контроль</a:t>
            </a:r>
            <a:endParaRPr lang="ru-RU" sz="3500" b="1" dirty="0"/>
          </a:p>
        </p:txBody>
      </p:sp>
    </p:spTree>
    <p:extLst>
      <p:ext uri="{BB962C8B-B14F-4D97-AF65-F5344CB8AC3E}">
        <p14:creationId xmlns:p14="http://schemas.microsoft.com/office/powerpoint/2010/main" val="5064174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21336" y="5518027"/>
            <a:ext cx="2160239" cy="708868"/>
          </a:xfrm>
          <a:prstGeom prst="rect">
            <a:avLst/>
          </a:prstGeom>
          <a:solidFill>
            <a:srgbClr val="C9C9FF"/>
          </a:solidFill>
          <a:ln>
            <a:solidFill>
              <a:srgbClr val="C9C9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cs typeface="Times New Roman" pitchFamily="18" charset="0"/>
              </a:rPr>
              <a:t>Электрическая энергия</a:t>
            </a:r>
            <a:endParaRPr lang="ru-RU" sz="1600" b="1" dirty="0"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89336" y="5518026"/>
            <a:ext cx="2160240" cy="708869"/>
          </a:xfrm>
          <a:prstGeom prst="rect">
            <a:avLst/>
          </a:prstGeom>
          <a:solidFill>
            <a:srgbClr val="C9C9FF"/>
          </a:solidFill>
          <a:ln>
            <a:solidFill>
              <a:srgbClr val="C9C9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cs typeface="Times New Roman" pitchFamily="18" charset="0"/>
              </a:rPr>
              <a:t>Тепловая </a:t>
            </a:r>
            <a:r>
              <a:rPr lang="ru-RU" sz="1600" b="1" dirty="0" smtClean="0">
                <a:cs typeface="Times New Roman" pitchFamily="18" charset="0"/>
              </a:rPr>
              <a:t>энергия</a:t>
            </a:r>
            <a:endParaRPr lang="ru-RU" sz="1600" b="1" dirty="0"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57839" y="5518027"/>
            <a:ext cx="2284979" cy="708869"/>
          </a:xfrm>
          <a:prstGeom prst="rect">
            <a:avLst/>
          </a:prstGeom>
          <a:solidFill>
            <a:srgbClr val="C9C9FF"/>
          </a:solidFill>
          <a:ln>
            <a:solidFill>
              <a:srgbClr val="C9C9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cs typeface="Times New Roman" pitchFamily="18" charset="0"/>
              </a:rPr>
              <a:t>Услуги по передаче электрической </a:t>
            </a:r>
            <a:r>
              <a:rPr lang="ru-RU" sz="1600" b="1" dirty="0" smtClean="0">
                <a:cs typeface="Times New Roman" pitchFamily="18" charset="0"/>
              </a:rPr>
              <a:t>энергии</a:t>
            </a:r>
            <a:endParaRPr lang="ru-RU" sz="1600" b="1" dirty="0"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134104" y="5518027"/>
            <a:ext cx="2160240" cy="708868"/>
          </a:xfrm>
          <a:prstGeom prst="rect">
            <a:avLst/>
          </a:prstGeom>
          <a:solidFill>
            <a:srgbClr val="C9C9FF"/>
          </a:solidFill>
          <a:ln>
            <a:solidFill>
              <a:srgbClr val="C9C9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cs typeface="Times New Roman" pitchFamily="18" charset="0"/>
              </a:rPr>
              <a:t>Водоснабжение и </a:t>
            </a:r>
            <a:r>
              <a:rPr lang="ru-RU" sz="1600" b="1" dirty="0" smtClean="0">
                <a:cs typeface="Times New Roman" pitchFamily="18" charset="0"/>
              </a:rPr>
              <a:t>водоотведение</a:t>
            </a:r>
            <a:endParaRPr lang="ru-RU" sz="1600" b="1" dirty="0">
              <a:cs typeface="Times New Roman" pitchFamily="18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221337" y="4725938"/>
            <a:ext cx="9073007" cy="720080"/>
          </a:xfrm>
          <a:prstGeom prst="rect">
            <a:avLst/>
          </a:prstGeom>
          <a:noFill/>
          <a:ln w="25400" cap="flat" cmpd="sng" algn="ctr">
            <a:solidFill>
              <a:srgbClr val="B3B3FF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5820" tIns="47910" rIns="95820" bIns="47910" anchor="ctr">
            <a:noAutofit/>
          </a:bodyPr>
          <a:lstStyle>
            <a:lvl1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dk1"/>
                </a:solidFill>
                <a:latin typeface="+mn-lt"/>
                <a:ea typeface="+mn-ea"/>
                <a:cs typeface="+mn-cs"/>
                <a:sym typeface="Arial" pitchFamily="34" charset="0"/>
              </a:defRPr>
            </a:lvl1pPr>
            <a:lvl2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dk1"/>
                </a:solidFill>
                <a:latin typeface="+mn-lt"/>
                <a:ea typeface="+mn-ea"/>
                <a:cs typeface="+mn-cs"/>
                <a:sym typeface="Arial" pitchFamily="34" charset="0"/>
              </a:defRPr>
            </a:lvl2pPr>
            <a:lvl3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dk1"/>
                </a:solidFill>
                <a:latin typeface="+mn-lt"/>
                <a:ea typeface="+mn-ea"/>
                <a:cs typeface="+mn-cs"/>
                <a:sym typeface="Arial" pitchFamily="34" charset="0"/>
              </a:defRPr>
            </a:lvl3pPr>
            <a:lvl4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dk1"/>
                </a:solidFill>
                <a:latin typeface="+mn-lt"/>
                <a:ea typeface="+mn-ea"/>
                <a:cs typeface="+mn-cs"/>
                <a:sym typeface="Arial" pitchFamily="34" charset="0"/>
              </a:defRPr>
            </a:lvl4pPr>
            <a:lvl5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dk1"/>
                </a:solidFill>
                <a:latin typeface="+mn-lt"/>
                <a:ea typeface="+mn-ea"/>
                <a:cs typeface="+mn-cs"/>
                <a:sym typeface="Arial" pitchFamily="34" charset="0"/>
              </a:defRPr>
            </a:lvl5pPr>
            <a:lvl6pPr marL="5000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dk1"/>
                </a:solidFill>
                <a:latin typeface="+mn-lt"/>
                <a:ea typeface="+mn-ea"/>
                <a:cs typeface="+mn-cs"/>
                <a:sym typeface="Arial" charset="0"/>
              </a:defRPr>
            </a:lvl6pPr>
            <a:lvl7pPr marL="9572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dk1"/>
                </a:solidFill>
                <a:latin typeface="+mn-lt"/>
                <a:ea typeface="+mn-ea"/>
                <a:cs typeface="+mn-cs"/>
                <a:sym typeface="Arial" charset="0"/>
              </a:defRPr>
            </a:lvl7pPr>
            <a:lvl8pPr marL="14144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dk1"/>
                </a:solidFill>
                <a:latin typeface="+mn-lt"/>
                <a:ea typeface="+mn-ea"/>
                <a:cs typeface="+mn-cs"/>
                <a:sym typeface="Arial" charset="0"/>
              </a:defRPr>
            </a:lvl8pPr>
            <a:lvl9pPr marL="18716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dk1"/>
                </a:solidFill>
                <a:latin typeface="+mn-lt"/>
                <a:ea typeface="+mn-ea"/>
                <a:cs typeface="+mn-cs"/>
                <a:sym typeface="Arial" charset="0"/>
              </a:defRPr>
            </a:lvl9pPr>
          </a:lstStyle>
          <a:p>
            <a:r>
              <a:rPr lang="ru-RU" sz="1600" b="1" kern="0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По результатам контрольных мероприятий, проведенных ФСТ России, органами исполнительной власти субъектов РФ в области государственного регулирования тарифов приведено в соответствие с законодательством</a:t>
            </a:r>
            <a:r>
              <a:rPr lang="en-US" sz="1600" b="1" kern="0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:</a:t>
            </a:r>
            <a:endParaRPr lang="ru-RU" sz="1600" b="1" kern="0" dirty="0">
              <a:solidFill>
                <a:prstClr val="black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10170" y="-26590"/>
            <a:ext cx="8695829" cy="8322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ru-RU" b="1" dirty="0" smtClean="0">
                <a:latin typeface="+mj-lt"/>
                <a:cs typeface="+mn-cs"/>
              </a:rPr>
              <a:t>Результаты государственного контроля (надзора) </a:t>
            </a:r>
          </a:p>
          <a:p>
            <a:pPr algn="ctr">
              <a:lnSpc>
                <a:spcPct val="120000"/>
              </a:lnSpc>
              <a:defRPr/>
            </a:pPr>
            <a:r>
              <a:rPr lang="ru-RU" b="1" dirty="0" smtClean="0">
                <a:latin typeface="+mj-lt"/>
                <a:cs typeface="+mn-cs"/>
              </a:rPr>
              <a:t>за 9 месяцев 2013 года</a:t>
            </a:r>
            <a:endParaRPr lang="ru-RU" b="1" dirty="0">
              <a:latin typeface="+mj-lt"/>
              <a:cs typeface="+mn-cs"/>
            </a:endParaRP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221337" y="1125538"/>
            <a:ext cx="9073007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2862" algn="just" defTabSz="468000"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ru-RU" sz="1700" dirty="0" smtClean="0">
                <a:sym typeface="Arial" pitchFamily="34" charset="0"/>
              </a:rPr>
              <a:t>В </a:t>
            </a:r>
            <a:r>
              <a:rPr lang="ru-RU" sz="1700" dirty="0">
                <a:sym typeface="Arial" pitchFamily="34" charset="0"/>
              </a:rPr>
              <a:t>рамках </a:t>
            </a:r>
            <a:r>
              <a:rPr lang="ru-RU" sz="1700" dirty="0" smtClean="0">
                <a:sym typeface="Arial" pitchFamily="34" charset="0"/>
              </a:rPr>
              <a:t>возложенных полномочий ФСТ России проверено более </a:t>
            </a:r>
            <a:r>
              <a:rPr lang="ru-RU" sz="1700" b="1" u="sng" dirty="0">
                <a:sym typeface="Arial" pitchFamily="34" charset="0"/>
              </a:rPr>
              <a:t>20 0</a:t>
            </a:r>
            <a:r>
              <a:rPr lang="ru-RU" sz="1700" b="1" u="sng" dirty="0" smtClean="0">
                <a:sym typeface="Arial" pitchFamily="34" charset="0"/>
              </a:rPr>
              <a:t>00</a:t>
            </a:r>
            <a:r>
              <a:rPr lang="ru-RU" sz="1700" dirty="0" smtClean="0">
                <a:sym typeface="Arial" pitchFamily="34" charset="0"/>
              </a:rPr>
              <a:t> тарифных решений органов исполнительной власти субъектов Российской Федерации.</a:t>
            </a:r>
          </a:p>
          <a:p>
            <a:pPr marL="42862" algn="just" defTabSz="468000"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ru-RU" sz="1700" dirty="0" smtClean="0">
                <a:sym typeface="Arial" pitchFamily="34" charset="0"/>
              </a:rPr>
              <a:t>Возбуждено </a:t>
            </a:r>
            <a:r>
              <a:rPr lang="ru-RU" sz="1700" b="1" u="sng" dirty="0" smtClean="0">
                <a:sym typeface="Arial" pitchFamily="34" charset="0"/>
              </a:rPr>
              <a:t>153</a:t>
            </a:r>
            <a:r>
              <a:rPr lang="ru-RU" sz="1700" dirty="0" smtClean="0">
                <a:sym typeface="Arial" pitchFamily="34" charset="0"/>
              </a:rPr>
              <a:t> дела об административных правонарушениях.</a:t>
            </a:r>
          </a:p>
          <a:p>
            <a:pPr marL="42862" algn="just" defTabSz="468000">
              <a:spcBef>
                <a:spcPts val="0"/>
              </a:spcBef>
              <a:spcAft>
                <a:spcPts val="1800"/>
              </a:spcAft>
              <a:buSzPct val="100000"/>
            </a:pPr>
            <a:r>
              <a:rPr lang="ru-RU" sz="1700" dirty="0" smtClean="0">
                <a:sym typeface="Arial" pitchFamily="34" charset="0"/>
              </a:rPr>
              <a:t>Распространенными нарушениями законодательства, допускаемые региональными органами регулирования являются</a:t>
            </a:r>
            <a:r>
              <a:rPr lang="en-US" sz="1700" dirty="0" smtClean="0">
                <a:sym typeface="Arial" pitchFamily="34" charset="0"/>
              </a:rPr>
              <a:t>:</a:t>
            </a:r>
            <a:endParaRPr lang="ru-RU" sz="1700" dirty="0" smtClean="0">
              <a:sym typeface="Arial" pitchFamily="34" charset="0"/>
            </a:endParaRPr>
          </a:p>
          <a:p>
            <a:pPr marL="720000" indent="-342900" algn="just" defTabSz="673100">
              <a:spcBef>
                <a:spcPts val="0"/>
              </a:spcBef>
              <a:spcAft>
                <a:spcPts val="600"/>
              </a:spcAft>
              <a:buSzPct val="100000"/>
              <a:buFont typeface="Wingdings" pitchFamily="2" charset="2"/>
              <a:buChar char="Ø"/>
            </a:pPr>
            <a:r>
              <a:rPr lang="ru-RU" sz="1600" dirty="0">
                <a:sym typeface="Arial" pitchFamily="34" charset="0"/>
              </a:rPr>
              <a:t>н</a:t>
            </a:r>
            <a:r>
              <a:rPr lang="ru-RU" sz="1600" dirty="0" smtClean="0">
                <a:sym typeface="Arial" pitchFamily="34" charset="0"/>
              </a:rPr>
              <a:t>арушение методологии формирования и установления тарифов</a:t>
            </a:r>
            <a:r>
              <a:rPr lang="en-US" sz="1600" dirty="0" smtClean="0">
                <a:sym typeface="Arial" pitchFamily="34" charset="0"/>
              </a:rPr>
              <a:t>;</a:t>
            </a:r>
            <a:endParaRPr lang="ru-RU" sz="1600" dirty="0" smtClean="0">
              <a:sym typeface="Arial" pitchFamily="34" charset="0"/>
            </a:endParaRPr>
          </a:p>
          <a:p>
            <a:pPr marL="720000" indent="-342900" algn="just" defTabSz="673100">
              <a:spcBef>
                <a:spcPts val="0"/>
              </a:spcBef>
              <a:spcAft>
                <a:spcPts val="600"/>
              </a:spcAft>
              <a:buSzPct val="100000"/>
              <a:buFont typeface="Wingdings" pitchFamily="2" charset="2"/>
              <a:buChar char="Ø"/>
            </a:pPr>
            <a:r>
              <a:rPr lang="ru-RU" sz="1600" dirty="0">
                <a:sym typeface="Arial" pitchFamily="34" charset="0"/>
              </a:rPr>
              <a:t>н</a:t>
            </a:r>
            <a:r>
              <a:rPr lang="ru-RU" sz="1600" dirty="0" smtClean="0">
                <a:sym typeface="Arial" pitchFamily="34" charset="0"/>
              </a:rPr>
              <a:t>арушение структуры тарифных решений</a:t>
            </a:r>
            <a:r>
              <a:rPr lang="en-US" sz="1600" dirty="0" smtClean="0">
                <a:sym typeface="Arial" pitchFamily="34" charset="0"/>
              </a:rPr>
              <a:t>;</a:t>
            </a:r>
            <a:endParaRPr lang="ru-RU" sz="1600" dirty="0" smtClean="0">
              <a:sym typeface="Arial" pitchFamily="34" charset="0"/>
            </a:endParaRPr>
          </a:p>
          <a:p>
            <a:pPr marL="720000" indent="-342900" algn="just" defTabSz="673100">
              <a:spcBef>
                <a:spcPts val="0"/>
              </a:spcBef>
              <a:spcAft>
                <a:spcPts val="600"/>
              </a:spcAft>
              <a:buSzPct val="100000"/>
              <a:buFont typeface="Wingdings" pitchFamily="2" charset="2"/>
              <a:buChar char="Ø"/>
            </a:pPr>
            <a:r>
              <a:rPr lang="ru-RU" sz="1600" dirty="0">
                <a:sym typeface="Arial" pitchFamily="34" charset="0"/>
              </a:rPr>
              <a:t>н</a:t>
            </a:r>
            <a:r>
              <a:rPr lang="ru-RU" sz="1600" dirty="0" smtClean="0">
                <a:sym typeface="Arial" pitchFamily="34" charset="0"/>
              </a:rPr>
              <a:t>арушение предельных уровней тарифов, утвержденных ФСТ России</a:t>
            </a:r>
            <a:r>
              <a:rPr lang="en-US" sz="1600" dirty="0" smtClean="0">
                <a:sym typeface="Arial" pitchFamily="34" charset="0"/>
              </a:rPr>
              <a:t>;</a:t>
            </a:r>
            <a:endParaRPr lang="ru-RU" sz="1600" dirty="0" smtClean="0">
              <a:sym typeface="Arial" pitchFamily="34" charset="0"/>
            </a:endParaRPr>
          </a:p>
          <a:p>
            <a:pPr marL="720000" indent="-342900" algn="just" defTabSz="673100">
              <a:spcBef>
                <a:spcPts val="0"/>
              </a:spcBef>
              <a:spcAft>
                <a:spcPts val="1200"/>
              </a:spcAft>
              <a:buSzPct val="100000"/>
              <a:buFont typeface="Wingdings" pitchFamily="2" charset="2"/>
              <a:buChar char="Ø"/>
            </a:pPr>
            <a:r>
              <a:rPr lang="ru-RU" sz="1600" dirty="0">
                <a:sym typeface="Arial" pitchFamily="34" charset="0"/>
              </a:rPr>
              <a:t>в</a:t>
            </a:r>
            <a:r>
              <a:rPr lang="ru-RU" sz="1600" dirty="0" smtClean="0">
                <a:sym typeface="Arial" pitchFamily="34" charset="0"/>
              </a:rPr>
              <a:t>ведение (установление) групп потребителей, не предусмотренных законодательством.</a:t>
            </a:r>
            <a:endParaRPr lang="ru-RU" sz="1600" dirty="0">
              <a:sym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21337" y="6292303"/>
            <a:ext cx="2160238" cy="377851"/>
          </a:xfrm>
          <a:prstGeom prst="rect">
            <a:avLst/>
          </a:prstGeom>
          <a:solidFill>
            <a:srgbClr val="E7E7FF"/>
          </a:solidFill>
          <a:ln>
            <a:solidFill>
              <a:srgbClr val="C9C9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cs typeface="Times New Roman" pitchFamily="18" charset="0"/>
              </a:rPr>
              <a:t>103 решения</a:t>
            </a:r>
            <a:endParaRPr lang="ru-RU" sz="1600" b="1" dirty="0"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489336" y="6292303"/>
            <a:ext cx="2160240" cy="377851"/>
          </a:xfrm>
          <a:prstGeom prst="rect">
            <a:avLst/>
          </a:prstGeom>
          <a:solidFill>
            <a:srgbClr val="E7E7FF"/>
          </a:solidFill>
          <a:ln>
            <a:solidFill>
              <a:srgbClr val="C9C9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cs typeface="Times New Roman" pitchFamily="18" charset="0"/>
              </a:rPr>
              <a:t>198 решений</a:t>
            </a:r>
            <a:endParaRPr lang="ru-RU" sz="1600" b="1" dirty="0"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757840" y="6292303"/>
            <a:ext cx="2284978" cy="377851"/>
          </a:xfrm>
          <a:prstGeom prst="rect">
            <a:avLst/>
          </a:prstGeom>
          <a:solidFill>
            <a:srgbClr val="E7E7FF"/>
          </a:solidFill>
          <a:ln>
            <a:solidFill>
              <a:srgbClr val="C9C9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cs typeface="Times New Roman" pitchFamily="18" charset="0"/>
              </a:rPr>
              <a:t>116 решений</a:t>
            </a:r>
            <a:endParaRPr lang="ru-RU" sz="1600" b="1" dirty="0"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134104" y="6292303"/>
            <a:ext cx="2160240" cy="377851"/>
          </a:xfrm>
          <a:prstGeom prst="rect">
            <a:avLst/>
          </a:prstGeom>
          <a:solidFill>
            <a:srgbClr val="E7E7FF"/>
          </a:solidFill>
          <a:ln>
            <a:solidFill>
              <a:srgbClr val="C9C9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cs typeface="Times New Roman" pitchFamily="18" charset="0"/>
              </a:rPr>
              <a:t>3053 решения</a:t>
            </a:r>
            <a:endParaRPr lang="ru-RU" sz="1600" b="1" dirty="0">
              <a:cs typeface="Times New Roman" pitchFamily="18" charset="0"/>
            </a:endParaRPr>
          </a:p>
        </p:txBody>
      </p:sp>
      <p:sp>
        <p:nvSpPr>
          <p:cNvPr id="13" name="TextBox 8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1</a:t>
            </a:r>
            <a:r>
              <a:rPr lang="en-US" sz="1300" b="1" dirty="0" smtClean="0">
                <a:latin typeface="+mn-lt"/>
                <a:cs typeface="Times New Roman" pitchFamily="18" charset="0"/>
              </a:rPr>
              <a:t>5</a:t>
            </a:r>
            <a:endParaRPr lang="ru-RU" sz="1300" b="1" dirty="0" smtClean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5743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 txBox="1">
            <a:spLocks/>
          </p:cNvSpPr>
          <p:nvPr/>
        </p:nvSpPr>
        <p:spPr bwMode="auto">
          <a:xfrm>
            <a:off x="778123" y="730007"/>
            <a:ext cx="8717382" cy="47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038" indent="-46038" defTabSz="706438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06438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06438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06438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06438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0643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0643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0643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0643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ru-RU" b="1" dirty="0" smtClean="0">
                <a:sym typeface="Arial" pitchFamily="34" charset="0"/>
              </a:rPr>
              <a:t>Рассмотрение разногласий и досудебное рассмотрение споров</a:t>
            </a:r>
            <a:endParaRPr lang="ru-RU" b="1" dirty="0">
              <a:sym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5726" y="4581922"/>
            <a:ext cx="9369381" cy="1512168"/>
          </a:xfrm>
          <a:prstGeom prst="rect">
            <a:avLst/>
          </a:prstGeom>
          <a:solidFill>
            <a:srgbClr val="C9C9FF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sym typeface="Arial" pitchFamily="34" charset="0"/>
              </a:rPr>
              <a:t>Данная ситуация в основном обусловлена недостаточным для обеспечения качественного и сбалансированного тарифного регулирования и контроля штатными ресурсами и недостаточным уровнем квалификации работников органов исполнительной власти субъектов Российской Федерации с учетом возросшего количества субъектов регулирования.</a:t>
            </a:r>
            <a:endParaRPr lang="ru-RU" sz="1800" b="1" dirty="0"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65726" y="1252786"/>
            <a:ext cx="4400829" cy="1664568"/>
          </a:xfrm>
          <a:prstGeom prst="rect">
            <a:avLst/>
          </a:prstGeom>
          <a:solidFill>
            <a:srgbClr val="D5D5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ym typeface="Arial" pitchFamily="34" charset="0"/>
              </a:rPr>
              <a:t>1. </a:t>
            </a:r>
            <a:r>
              <a:rPr lang="ru-RU" sz="1600" dirty="0">
                <a:sym typeface="Arial" pitchFamily="34" charset="0"/>
              </a:rPr>
              <a:t>Рассмотрение разногласий по величинам установленных региональными органами регулирования тарифов в сфере энергетики и жилищно-коммунального комплекса.</a:t>
            </a:r>
            <a:endParaRPr lang="ru-RU" sz="1600" b="1" dirty="0"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66557" y="1252786"/>
            <a:ext cx="4968550" cy="1664568"/>
          </a:xfrm>
          <a:prstGeom prst="rect">
            <a:avLst/>
          </a:prstGeom>
          <a:solidFill>
            <a:srgbClr val="E7E7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2862" algn="just" defTabSz="673100">
              <a:spcBef>
                <a:spcPts val="850"/>
              </a:spcBef>
              <a:spcAft>
                <a:spcPts val="1200"/>
              </a:spcAft>
              <a:buSzPct val="100000"/>
            </a:pPr>
            <a:r>
              <a:rPr lang="ru-RU" sz="1600" dirty="0">
                <a:sym typeface="Arial" pitchFamily="34" charset="0"/>
              </a:rPr>
              <a:t>В 2013 году произошло существенное увеличение количества рассматриваемых ФСТ России разногласий с </a:t>
            </a:r>
            <a:r>
              <a:rPr lang="ru-RU" sz="1600" b="1" u="sng" dirty="0">
                <a:sym typeface="Arial" pitchFamily="34" charset="0"/>
              </a:rPr>
              <a:t>92</a:t>
            </a:r>
            <a:r>
              <a:rPr lang="ru-RU" sz="1600" dirty="0">
                <a:sym typeface="Arial" pitchFamily="34" charset="0"/>
              </a:rPr>
              <a:t> в 2012 году до </a:t>
            </a:r>
            <a:r>
              <a:rPr lang="ru-RU" sz="1600" b="1" u="sng" dirty="0" smtClean="0">
                <a:sym typeface="Arial" pitchFamily="34" charset="0"/>
              </a:rPr>
              <a:t>120</a:t>
            </a:r>
            <a:r>
              <a:rPr lang="ru-RU" sz="1600" dirty="0" smtClean="0">
                <a:sym typeface="Arial" pitchFamily="34" charset="0"/>
              </a:rPr>
              <a:t> </a:t>
            </a:r>
            <a:r>
              <a:rPr lang="ru-RU" sz="1600" dirty="0">
                <a:sym typeface="Arial" pitchFamily="34" charset="0"/>
              </a:rPr>
              <a:t>по </a:t>
            </a:r>
            <a:r>
              <a:rPr lang="ru-RU" sz="1600" dirty="0" smtClean="0">
                <a:sym typeface="Arial" pitchFamily="34" charset="0"/>
              </a:rPr>
              <a:t>в 2013 году.</a:t>
            </a:r>
            <a:endParaRPr lang="ru-RU" sz="1600" dirty="0">
              <a:sym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65726" y="2917354"/>
            <a:ext cx="4400830" cy="1664568"/>
          </a:xfrm>
          <a:prstGeom prst="rect">
            <a:avLst/>
          </a:prstGeom>
          <a:solidFill>
            <a:srgbClr val="D5D5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ym typeface="Arial" pitchFamily="34" charset="0"/>
              </a:rPr>
              <a:t>2. </a:t>
            </a:r>
            <a:r>
              <a:rPr lang="ru-RU" sz="1600" dirty="0">
                <a:sym typeface="Arial" pitchFamily="34" charset="0"/>
              </a:rPr>
              <a:t>Рассмотрение в досудебном порядке споров, связанных с установлением и (или) применением регулируемых цен (тарифов).</a:t>
            </a:r>
            <a:endParaRPr lang="ru-RU" sz="1600" b="1" dirty="0"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66556" y="2917354"/>
            <a:ext cx="4968551" cy="1664568"/>
          </a:xfrm>
          <a:prstGeom prst="rect">
            <a:avLst/>
          </a:prstGeom>
          <a:solidFill>
            <a:srgbClr val="E7E7FF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2862" algn="just" defTabSz="673100">
              <a:spcBef>
                <a:spcPts val="850"/>
              </a:spcBef>
              <a:spcAft>
                <a:spcPts val="1200"/>
              </a:spcAft>
              <a:buSzPct val="100000"/>
            </a:pPr>
            <a:r>
              <a:rPr lang="ru-RU" sz="1600" dirty="0">
                <a:sym typeface="Arial" pitchFamily="34" charset="0"/>
              </a:rPr>
              <a:t>В </a:t>
            </a:r>
            <a:r>
              <a:rPr lang="ru-RU" sz="1600" dirty="0" smtClean="0">
                <a:sym typeface="Arial" pitchFamily="34" charset="0"/>
              </a:rPr>
              <a:t>2013 </a:t>
            </a:r>
            <a:r>
              <a:rPr lang="ru-RU" sz="1600" dirty="0">
                <a:sym typeface="Arial" pitchFamily="34" charset="0"/>
              </a:rPr>
              <a:t>количество поступивших заявлений о досудебном рассмотрении споров увеличилось более чем в </a:t>
            </a:r>
            <a:r>
              <a:rPr lang="ru-RU" sz="1600" dirty="0" smtClean="0">
                <a:sym typeface="Arial" pitchFamily="34" charset="0"/>
              </a:rPr>
              <a:t>пять раз </a:t>
            </a:r>
            <a:r>
              <a:rPr lang="ru-RU" sz="1600" dirty="0">
                <a:sym typeface="Arial" pitchFamily="34" charset="0"/>
              </a:rPr>
              <a:t>по сравнению с 2011 годом. (2011 год – </a:t>
            </a:r>
            <a:r>
              <a:rPr lang="ru-RU" sz="1600" b="1" dirty="0">
                <a:sym typeface="Arial" pitchFamily="34" charset="0"/>
              </a:rPr>
              <a:t>24</a:t>
            </a:r>
            <a:r>
              <a:rPr lang="ru-RU" sz="1600" dirty="0">
                <a:sym typeface="Arial" pitchFamily="34" charset="0"/>
              </a:rPr>
              <a:t>, 2012 год – </a:t>
            </a:r>
            <a:r>
              <a:rPr lang="ru-RU" sz="1600" b="1" dirty="0" smtClean="0">
                <a:sym typeface="Arial" pitchFamily="34" charset="0"/>
              </a:rPr>
              <a:t>86, </a:t>
            </a:r>
            <a:r>
              <a:rPr lang="ru-RU" sz="1600" dirty="0">
                <a:sym typeface="Arial" pitchFamily="34" charset="0"/>
              </a:rPr>
              <a:t>2013 год </a:t>
            </a:r>
            <a:r>
              <a:rPr lang="ru-RU" sz="1600" b="1" dirty="0" smtClean="0">
                <a:sym typeface="Arial" pitchFamily="34" charset="0"/>
              </a:rPr>
              <a:t>- 143</a:t>
            </a:r>
            <a:r>
              <a:rPr lang="ru-RU" sz="1600" dirty="0" smtClean="0">
                <a:sym typeface="Arial" pitchFamily="34" charset="0"/>
              </a:rPr>
              <a:t>). </a:t>
            </a:r>
            <a:endParaRPr lang="ru-RU" sz="1600" dirty="0">
              <a:sym typeface="Arial" pitchFamily="34" charset="0"/>
            </a:endParaRPr>
          </a:p>
        </p:txBody>
      </p:sp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1</a:t>
            </a:r>
            <a:r>
              <a:rPr lang="en-US" sz="1300" b="1" dirty="0" smtClean="0">
                <a:latin typeface="+mn-lt"/>
                <a:cs typeface="Times New Roman" pitchFamily="18" charset="0"/>
              </a:rPr>
              <a:t>6</a:t>
            </a:r>
            <a:endParaRPr lang="ru-RU" sz="1300" b="1" dirty="0" smtClean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/>
          <p:cNvSpPr txBox="1">
            <a:spLocks/>
          </p:cNvSpPr>
          <p:nvPr/>
        </p:nvSpPr>
        <p:spPr bwMode="auto">
          <a:xfrm>
            <a:off x="2794000" y="2617788"/>
            <a:ext cx="3898900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3500" b="1" dirty="0"/>
              <a:t>Газовая отрасль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87426" y="363538"/>
            <a:ext cx="8639175" cy="762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803" tIns="47902" rIns="95803" bIns="47902"/>
          <a:lstStyle/>
          <a:p>
            <a:pPr marL="0" indent="471444" defTabSz="479380" eaLnBrk="1" hangingPunct="1"/>
            <a:r>
              <a:rPr lang="ru-RU" sz="2100" b="1" dirty="0"/>
              <a:t>Основные направления </a:t>
            </a:r>
            <a:r>
              <a:rPr lang="ru-RU" sz="2100" b="1" dirty="0" smtClean="0"/>
              <a:t>развития </a:t>
            </a:r>
            <a:r>
              <a:rPr lang="ru-RU" sz="2100" b="1" dirty="0"/>
              <a:t>государственного регулирования цен и тарифов на газ</a:t>
            </a:r>
          </a:p>
        </p:txBody>
      </p:sp>
      <p:sp>
        <p:nvSpPr>
          <p:cNvPr id="6181" name="Rectangle 3"/>
          <p:cNvSpPr>
            <a:spLocks noChangeArrowheads="1"/>
          </p:cNvSpPr>
          <p:nvPr/>
        </p:nvSpPr>
        <p:spPr bwMode="auto">
          <a:xfrm>
            <a:off x="130051" y="1368152"/>
            <a:ext cx="9496549" cy="56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6" rIns="91431" bIns="45716"/>
          <a:lstStyle/>
          <a:p>
            <a:pPr marL="396838" indent="-353980" algn="just" defTabSz="673037">
              <a:spcBef>
                <a:spcPts val="1200"/>
              </a:spcBef>
              <a:spcAft>
                <a:spcPts val="600"/>
              </a:spcAft>
              <a:buSzPct val="100000"/>
              <a:buFont typeface="Lucida Grande" charset="0"/>
              <a:buChar char="•"/>
            </a:pPr>
            <a:r>
              <a:rPr lang="ru-RU" sz="1800" dirty="0" smtClean="0">
                <a:sym typeface="Arial" charset="0"/>
              </a:rPr>
              <a:t>Отказ от ежеквартальных расчетов цен для прочих потребителей (кроме населения)</a:t>
            </a:r>
            <a:endParaRPr lang="ru-RU" sz="1800" dirty="0">
              <a:sym typeface="Arial" charset="0"/>
            </a:endParaRPr>
          </a:p>
          <a:p>
            <a:pPr marL="396838" indent="-353980" algn="just" defTabSz="673037">
              <a:spcBef>
                <a:spcPts val="850"/>
              </a:spcBef>
              <a:spcAft>
                <a:spcPts val="600"/>
              </a:spcAft>
              <a:buSzPct val="100000"/>
              <a:buFont typeface="Lucida Grande" charset="0"/>
              <a:buChar char="•"/>
            </a:pPr>
            <a:r>
              <a:rPr lang="ru-RU" sz="1800" dirty="0" smtClean="0">
                <a:sym typeface="Arial" charset="0"/>
              </a:rPr>
              <a:t>Отказ от установления предельных минимальных и максимальных уровней оптовых цен</a:t>
            </a:r>
            <a:endParaRPr lang="ru-RU" sz="1800" dirty="0">
              <a:sym typeface="Arial" charset="0"/>
            </a:endParaRPr>
          </a:p>
          <a:p>
            <a:pPr marL="396838" indent="-353980" algn="just" defTabSz="673037">
              <a:spcBef>
                <a:spcPts val="850"/>
              </a:spcBef>
              <a:spcAft>
                <a:spcPts val="600"/>
              </a:spcAft>
              <a:buSzPct val="100000"/>
              <a:buFont typeface="Lucida Grande" charset="0"/>
              <a:buChar char="•"/>
            </a:pPr>
            <a:r>
              <a:rPr lang="ru-RU" sz="1800" dirty="0" smtClean="0">
                <a:sym typeface="Arial" charset="0"/>
              </a:rPr>
              <a:t>Предоставление ОАО «Газпром» возможности реализовывать газ по более низкой цене относительно цены, определяемой по формуле, потребителям с годовым объемом потребления свыше 100 млн.м³ </a:t>
            </a:r>
          </a:p>
          <a:p>
            <a:pPr marL="396838" indent="-353980" algn="just" defTabSz="673037">
              <a:spcBef>
                <a:spcPts val="850"/>
              </a:spcBef>
              <a:spcAft>
                <a:spcPts val="600"/>
              </a:spcAft>
              <a:buSzPct val="100000"/>
              <a:buFont typeface="Lucida Grande" charset="0"/>
              <a:buChar char="•"/>
            </a:pPr>
            <a:r>
              <a:rPr lang="ru-RU" sz="1800" dirty="0" smtClean="0">
                <a:sym typeface="Arial" charset="0"/>
              </a:rPr>
              <a:t>Введения регулирования размера платы за технологическое присоединение газоиспользующего оборудования к газораспределительным сетям (Федеральный закон от 05.04.2013г. № 35-ФЗ</a:t>
            </a:r>
            <a:endParaRPr lang="ru-RU" sz="1800" dirty="0">
              <a:sym typeface="Arial" charset="0"/>
            </a:endParaRPr>
          </a:p>
          <a:p>
            <a:pPr marL="396838" indent="-353980" algn="just" defTabSz="673037">
              <a:spcBef>
                <a:spcPts val="850"/>
              </a:spcBef>
              <a:spcAft>
                <a:spcPts val="600"/>
              </a:spcAft>
              <a:buSzPct val="100000"/>
              <a:buFont typeface="Lucida Grande" charset="0"/>
              <a:buChar char="•"/>
            </a:pPr>
            <a:r>
              <a:rPr lang="ru-RU" sz="1800" dirty="0" smtClean="0">
                <a:sym typeface="Arial" charset="0"/>
              </a:rPr>
              <a:t>Введение долгосрочного регулирования тарифов на услуги по транспортировке газа по газораспределительным сетям</a:t>
            </a:r>
            <a:endParaRPr lang="ru-RU" sz="1800" dirty="0">
              <a:sym typeface="Arial" charset="0"/>
            </a:endParaRPr>
          </a:p>
          <a:p>
            <a:pPr marL="396838" indent="-353980" algn="just" defTabSz="673037">
              <a:spcBef>
                <a:spcPts val="850"/>
              </a:spcBef>
              <a:spcAft>
                <a:spcPts val="600"/>
              </a:spcAft>
              <a:buSzPct val="100000"/>
              <a:buFont typeface="Lucida Grande" charset="0"/>
              <a:buChar char="•"/>
            </a:pPr>
            <a:r>
              <a:rPr lang="ru-RU" sz="1800" dirty="0" smtClean="0">
                <a:sym typeface="Arial" charset="0"/>
              </a:rPr>
              <a:t>Учет в тарифах на услуги по транспортировке газа по газораспределительным сетям расходов на аварийно-диспетчерское обеспечение ВДГО</a:t>
            </a:r>
            <a:endParaRPr lang="ru-RU" sz="1800" dirty="0">
              <a:sym typeface="Arial" charset="0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1</a:t>
            </a:r>
            <a:r>
              <a:rPr lang="en-US" sz="1300" b="1" dirty="0" smtClean="0">
                <a:latin typeface="+mn-lt"/>
                <a:cs typeface="Times New Roman" pitchFamily="18" charset="0"/>
              </a:rPr>
              <a:t>8</a:t>
            </a:r>
            <a:endParaRPr lang="ru-RU" sz="1300" b="1" dirty="0" smtClean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5049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1"/>
          <p:cNvSpPr txBox="1">
            <a:spLocks noChangeArrowheads="1"/>
          </p:cNvSpPr>
          <p:nvPr/>
        </p:nvSpPr>
        <p:spPr bwMode="auto">
          <a:xfrm>
            <a:off x="1785938" y="2628900"/>
            <a:ext cx="6192837" cy="6318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3500" b="1" smtClean="0">
                <a:latin typeface="+mn-lt"/>
                <a:cs typeface="Times New Roman" pitchFamily="18" charset="0"/>
              </a:rPr>
              <a:t>Электроэнергетика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922139" y="500113"/>
            <a:ext cx="869950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ru-RU" sz="2300" b="1" dirty="0">
                <a:latin typeface="+mj-lt"/>
                <a:cs typeface="+mn-cs"/>
              </a:rPr>
              <a:t>Задачи на среднесрочную </a:t>
            </a:r>
            <a:r>
              <a:rPr lang="ru-RU" sz="2300" b="1" dirty="0" smtClean="0">
                <a:latin typeface="+mj-lt"/>
                <a:cs typeface="+mn-cs"/>
              </a:rPr>
              <a:t>перспективу </a:t>
            </a:r>
            <a:r>
              <a:rPr lang="ru-RU" b="1" dirty="0" smtClean="0">
                <a:latin typeface="+mj-lt"/>
                <a:cs typeface="+mn-cs"/>
              </a:rPr>
              <a:t>(из материалов выступления на всероссийском совещании 4-5 апреля 2013г.)</a:t>
            </a:r>
            <a:endParaRPr lang="ru-RU" b="1" dirty="0">
              <a:latin typeface="+mj-lt"/>
              <a:cs typeface="+mn-cs"/>
            </a:endParaRPr>
          </a:p>
        </p:txBody>
      </p:sp>
      <p:sp>
        <p:nvSpPr>
          <p:cNvPr id="36867" name="TextBox 3"/>
          <p:cNvSpPr txBox="1">
            <a:spLocks noChangeArrowheads="1"/>
          </p:cNvSpPr>
          <p:nvPr/>
        </p:nvSpPr>
        <p:spPr bwMode="auto">
          <a:xfrm>
            <a:off x="178816" y="1557586"/>
            <a:ext cx="9312275" cy="4939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Aft>
                <a:spcPts val="3000"/>
              </a:spcAft>
              <a:buFontTx/>
              <a:buAutoNum type="arabicPeriod"/>
            </a:pPr>
            <a:r>
              <a:rPr lang="ru-RU" sz="2000" dirty="0" err="1"/>
              <a:t>Доформирование</a:t>
            </a:r>
            <a:r>
              <a:rPr lang="ru-RU" sz="2000" dirty="0"/>
              <a:t> единой системы органов регулирования инфраструктурных секторов с учетом необходимых организационно-штатных решений, квалификационных требований (достаточность ресурсов</a:t>
            </a:r>
            <a:r>
              <a:rPr lang="en-US" sz="2000" dirty="0"/>
              <a:t>;</a:t>
            </a:r>
            <a:r>
              <a:rPr lang="ru-RU" sz="2000" dirty="0"/>
              <a:t> образовательные программы подготовки, повышения квалификации</a:t>
            </a:r>
            <a:r>
              <a:rPr lang="ru-RU" sz="2000" dirty="0" smtClean="0"/>
              <a:t>).</a:t>
            </a:r>
            <a:endParaRPr lang="ru-RU" sz="2000" dirty="0"/>
          </a:p>
          <a:p>
            <a:pPr algn="just" eaLnBrk="1" hangingPunct="1">
              <a:spcAft>
                <a:spcPts val="3000"/>
              </a:spcAft>
              <a:buFontTx/>
              <a:buAutoNum type="arabicPeriod"/>
            </a:pPr>
            <a:r>
              <a:rPr lang="ru-RU" sz="2000" dirty="0"/>
              <a:t>Создание единой «электронной регуляторной среды» федерального и регионального уровней (ЕИАС ФСТ России</a:t>
            </a:r>
            <a:r>
              <a:rPr lang="ru-RU" sz="2000" dirty="0" smtClean="0"/>
              <a:t>). Формирование единого информационного ресурса, обеспечивающего раскрытие информации.</a:t>
            </a:r>
            <a:endParaRPr lang="ru-RU" sz="2000" dirty="0"/>
          </a:p>
          <a:p>
            <a:pPr algn="just">
              <a:spcAft>
                <a:spcPts val="3000"/>
              </a:spcAft>
              <a:buFont typeface="+mj-lt"/>
              <a:buAutoNum type="arabicPeriod"/>
            </a:pPr>
            <a:r>
              <a:rPr lang="ru-RU" sz="2000" dirty="0">
                <a:cs typeface="Times New Roman" pitchFamily="18" charset="0"/>
              </a:rPr>
              <a:t>Введение понятия «перекрестного субсидирования» и </a:t>
            </a:r>
            <a:r>
              <a:rPr lang="ru-RU" sz="2000" dirty="0" smtClean="0">
                <a:cs typeface="Times New Roman" pitchFamily="18" charset="0"/>
              </a:rPr>
              <a:t>утверждение порядка определения, распределения и учета размера «перекрестного субсидирования».</a:t>
            </a:r>
          </a:p>
          <a:p>
            <a:pPr algn="just" eaLnBrk="1" hangingPunct="1">
              <a:buFont typeface="+mj-lt"/>
              <a:buAutoNum type="arabicPeriod"/>
            </a:pPr>
            <a:r>
              <a:rPr lang="ru-RU" sz="2000" dirty="0" smtClean="0"/>
              <a:t>Введение </a:t>
            </a:r>
            <a:r>
              <a:rPr lang="ru-RU" sz="2000" dirty="0"/>
              <a:t>социальной нормы потребления коммунальных </a:t>
            </a:r>
            <a:r>
              <a:rPr lang="ru-RU" sz="2000" dirty="0" smtClean="0"/>
              <a:t>ресурсов.</a:t>
            </a:r>
            <a:endParaRPr lang="ru-RU" sz="2000" dirty="0"/>
          </a:p>
        </p:txBody>
      </p:sp>
      <p:sp>
        <p:nvSpPr>
          <p:cNvPr id="5" name="TextBox 9"/>
          <p:cNvSpPr txBox="1">
            <a:spLocks noChangeArrowheads="1"/>
          </p:cNvSpPr>
          <p:nvPr/>
        </p:nvSpPr>
        <p:spPr bwMode="auto">
          <a:xfrm>
            <a:off x="9624645" y="6581775"/>
            <a:ext cx="286486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7526066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0092" y="0"/>
            <a:ext cx="9419084" cy="105353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803" tIns="47902" rIns="95803" bIns="47902"/>
          <a:lstStyle>
            <a:lvl1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+mj-lt"/>
                <a:ea typeface="+mj-ea"/>
                <a:cs typeface="+mj-cs"/>
                <a:sym typeface="Arial" pitchFamily="34" charset="0"/>
              </a:defRPr>
            </a:lvl1pPr>
            <a:lvl2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2pPr>
            <a:lvl3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3pPr>
            <a:lvl4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4pPr>
            <a:lvl5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5pPr>
            <a:lvl6pPr marL="5000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6pPr>
            <a:lvl7pPr marL="9572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7pPr>
            <a:lvl8pPr marL="14144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8pPr>
            <a:lvl9pPr marL="18716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9pPr>
          </a:lstStyle>
          <a:p>
            <a:pPr marL="0" indent="471444" defTabSz="479380" eaLnBrk="1" hangingPunct="1">
              <a:spcAft>
                <a:spcPts val="600"/>
              </a:spcAft>
            </a:pPr>
            <a:r>
              <a:rPr lang="ru-RU" sz="1800" b="1" kern="0" dirty="0" smtClean="0"/>
              <a:t>Проект плана </a:t>
            </a:r>
            <a:r>
              <a:rPr lang="ru-RU" sz="1800" b="1" kern="0" dirty="0" smtClean="0"/>
              <a:t>мероприятий по ограничению конечной стоимости товаров </a:t>
            </a:r>
            <a:r>
              <a:rPr lang="ru-RU" sz="1800" b="1" kern="0" dirty="0" smtClean="0"/>
              <a:t>и </a:t>
            </a:r>
          </a:p>
          <a:p>
            <a:pPr marL="0" indent="471444" defTabSz="479380" eaLnBrk="1" hangingPunct="1">
              <a:spcAft>
                <a:spcPts val="600"/>
              </a:spcAft>
            </a:pPr>
            <a:r>
              <a:rPr lang="ru-RU" sz="1800" b="1" kern="0" dirty="0" smtClean="0"/>
              <a:t>услуг </a:t>
            </a:r>
            <a:r>
              <a:rPr lang="ru-RU" sz="1800" b="1" kern="0" dirty="0" smtClean="0"/>
              <a:t>инфраструктурных компаний при сохранении их </a:t>
            </a:r>
            <a:r>
              <a:rPr lang="ru-RU" sz="1800" b="1" kern="0" dirty="0" smtClean="0"/>
              <a:t>финансовой устойчивости </a:t>
            </a:r>
            <a:r>
              <a:rPr lang="ru-RU" sz="1800" b="1" kern="0" dirty="0" smtClean="0"/>
              <a:t>и инвестиционной привлекательности на </a:t>
            </a:r>
            <a:r>
              <a:rPr lang="ru-RU" sz="1800" b="1" kern="0" dirty="0" smtClean="0"/>
              <a:t>2013-2014</a:t>
            </a:r>
            <a:r>
              <a:rPr lang="en-US" sz="1800" b="1" kern="0" dirty="0" smtClean="0"/>
              <a:t> </a:t>
            </a:r>
            <a:r>
              <a:rPr lang="ru-RU" sz="1800" b="1" kern="0" dirty="0" smtClean="0"/>
              <a:t>гг.</a:t>
            </a:r>
            <a:endParaRPr lang="ru-RU" sz="1800" b="1" kern="0" dirty="0"/>
          </a:p>
        </p:txBody>
      </p:sp>
      <p:sp>
        <p:nvSpPr>
          <p:cNvPr id="3" name="TextBox 2"/>
          <p:cNvSpPr txBox="1"/>
          <p:nvPr/>
        </p:nvSpPr>
        <p:spPr>
          <a:xfrm>
            <a:off x="58043" y="1146150"/>
            <a:ext cx="9577063" cy="1923604"/>
          </a:xfrm>
          <a:prstGeom prst="rect">
            <a:avLst/>
          </a:prstGeom>
          <a:noFill/>
          <a:ln w="28575">
            <a:solidFill>
              <a:srgbClr val="9999FF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600" b="1" dirty="0" smtClean="0">
                <a:solidFill>
                  <a:srgbClr val="000000"/>
                </a:solidFill>
              </a:rPr>
              <a:t>Проектом плана </a:t>
            </a:r>
            <a:r>
              <a:rPr lang="ru-RU" sz="1600" b="1" dirty="0" smtClean="0">
                <a:solidFill>
                  <a:srgbClr val="000000"/>
                </a:solidFill>
              </a:rPr>
              <a:t>предусмотрена</a:t>
            </a:r>
            <a:r>
              <a:rPr lang="en-US" sz="1600" b="1" dirty="0" smtClean="0">
                <a:solidFill>
                  <a:srgbClr val="000000"/>
                </a:solidFill>
              </a:rPr>
              <a:t>:</a:t>
            </a:r>
            <a:endParaRPr lang="ru-RU" sz="1600" dirty="0" smtClean="0">
              <a:solidFill>
                <a:srgbClr val="000000"/>
              </a:solidFill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550" dirty="0" smtClean="0">
                <a:solidFill>
                  <a:srgbClr val="000000"/>
                </a:solidFill>
              </a:rPr>
              <a:t>Реализация мероприятий по ограничению темпов роста ценовых показателей на оптовом рынке, включая отмену индексации в 2014 году регулируемых цен (тарифов), применяемых в целях поставки электроэнергии (мощности) населению и приравненным к нему категориям потребителей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550" dirty="0" smtClean="0">
                <a:solidFill>
                  <a:srgbClr val="000000"/>
                </a:solidFill>
              </a:rPr>
              <a:t>Не применение с 01.01.14г. индекса к ценам на мощность, определенным по результатам проведения КОМ на 2014г., а также при расчете цен на мощность для «вынужденных» генераторов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043" y="3141762"/>
            <a:ext cx="9577063" cy="3570208"/>
          </a:xfrm>
          <a:prstGeom prst="rect">
            <a:avLst/>
          </a:prstGeom>
          <a:noFill/>
          <a:ln w="28575">
            <a:solidFill>
              <a:srgbClr val="9999FF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600" b="1" dirty="0" smtClean="0">
                <a:solidFill>
                  <a:srgbClr val="000000"/>
                </a:solidFill>
              </a:rPr>
              <a:t>В отношении тарифов на услуги по передаче электроэнергии ключевыми вопросами </a:t>
            </a:r>
            <a:r>
              <a:rPr lang="ru-RU" sz="1500" b="1" dirty="0" smtClean="0">
                <a:solidFill>
                  <a:srgbClr val="000000"/>
                </a:solidFill>
              </a:rPr>
              <a:t>являются</a:t>
            </a:r>
            <a:r>
              <a:rPr lang="en-US" sz="1500" b="1" dirty="0" smtClean="0">
                <a:solidFill>
                  <a:srgbClr val="000000"/>
                </a:solidFill>
              </a:rPr>
              <a:t>:</a:t>
            </a:r>
            <a:endParaRPr lang="ru-RU" sz="1500" b="1" dirty="0" smtClean="0">
              <a:solidFill>
                <a:srgbClr val="000000"/>
              </a:solidFill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500" dirty="0" smtClean="0">
                <a:solidFill>
                  <a:srgbClr val="000000"/>
                </a:solidFill>
              </a:rPr>
              <a:t>Повышение эффективности операционных расходов сетевых организаций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500" dirty="0" smtClean="0">
                <a:solidFill>
                  <a:srgbClr val="000000"/>
                </a:solidFill>
              </a:rPr>
              <a:t>Сокращение затрат с сохранением физических объемов в инвестиционных программах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500" dirty="0" smtClean="0">
                <a:solidFill>
                  <a:srgbClr val="000000"/>
                </a:solidFill>
              </a:rPr>
              <a:t>Пересмотр долгосрочных параметров регулирования сетевых организаций, регулируемых методом долгосрочной индексации, необходимая валовая выручка которых составляет более 500 млн. р. в год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500" dirty="0" smtClean="0">
                <a:solidFill>
                  <a:srgbClr val="000000"/>
                </a:solidFill>
              </a:rPr>
              <a:t>Внедрение порядка нормирования потерь на основе сравнительного анализа потерь по сетевым организациям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500" dirty="0" smtClean="0">
                <a:solidFill>
                  <a:srgbClr val="000000"/>
                </a:solidFill>
              </a:rPr>
              <a:t>Исключение из состава расходов, учитываемых при установлении единых «котловых» тарифов на услуги по передаче, расходов «</a:t>
            </a:r>
            <a:r>
              <a:rPr lang="ru-RU" sz="1500" dirty="0" err="1" smtClean="0">
                <a:solidFill>
                  <a:srgbClr val="000000"/>
                </a:solidFill>
              </a:rPr>
              <a:t>моносетевых</a:t>
            </a:r>
            <a:r>
              <a:rPr lang="ru-RU" sz="1500" dirty="0" smtClean="0">
                <a:solidFill>
                  <a:srgbClr val="000000"/>
                </a:solidFill>
              </a:rPr>
              <a:t>» организаций.</a:t>
            </a:r>
          </a:p>
          <a:p>
            <a:pPr algn="ctr">
              <a:spcAft>
                <a:spcPts val="600"/>
              </a:spcAft>
            </a:pPr>
            <a:r>
              <a:rPr lang="ru-RU" sz="1500" b="1" i="1" dirty="0" smtClean="0">
                <a:solidFill>
                  <a:srgbClr val="000000"/>
                </a:solidFill>
              </a:rPr>
              <a:t>Основным вопросом для проработки в краткосрочном периоде является концепция отказа от принципа корректировки сетевых тарифов в зависимости от изменения объема оказываемых услуг</a:t>
            </a:r>
            <a:endParaRPr lang="ru-RU" sz="1500" b="1" i="1" dirty="0">
              <a:solidFill>
                <a:srgbClr val="000000"/>
              </a:solidFill>
            </a:endParaRPr>
          </a:p>
        </p:txBody>
      </p:sp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2</a:t>
            </a:r>
            <a:r>
              <a:rPr lang="en-US" sz="1300" b="1" dirty="0" smtClean="0">
                <a:latin typeface="+mn-lt"/>
                <a:cs typeface="Times New Roman" pitchFamily="18" charset="0"/>
              </a:rPr>
              <a:t>0</a:t>
            </a:r>
            <a:endParaRPr lang="ru-RU" sz="1300" b="1" dirty="0" smtClean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8638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2</a:t>
            </a:r>
            <a:r>
              <a:rPr lang="en-US" sz="1300" b="1" dirty="0" smtClean="0">
                <a:latin typeface="+mn-lt"/>
                <a:cs typeface="Times New Roman" pitchFamily="18" charset="0"/>
              </a:rPr>
              <a:t>1</a:t>
            </a:r>
            <a:endParaRPr lang="ru-RU" sz="1300" b="1" dirty="0" smtClean="0">
              <a:latin typeface="+mn-lt"/>
              <a:cs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34107" y="0"/>
            <a:ext cx="8921749" cy="38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803" tIns="47902" rIns="95803" bIns="47902"/>
          <a:lstStyle>
            <a:lvl1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+mj-lt"/>
                <a:ea typeface="+mj-ea"/>
                <a:cs typeface="+mj-cs"/>
                <a:sym typeface="Arial" pitchFamily="34" charset="0"/>
              </a:defRPr>
            </a:lvl1pPr>
            <a:lvl2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2pPr>
            <a:lvl3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3pPr>
            <a:lvl4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4pPr>
            <a:lvl5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5pPr>
            <a:lvl6pPr marL="5000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6pPr>
            <a:lvl7pPr marL="9572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7pPr>
            <a:lvl8pPr marL="14144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8pPr>
            <a:lvl9pPr marL="18716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9pPr>
          </a:lstStyle>
          <a:p>
            <a:pPr marL="0" indent="471444" defTabSz="479380" eaLnBrk="1" hangingPunct="1"/>
            <a:r>
              <a:rPr lang="ru-RU" sz="2100" b="1" kern="0" dirty="0" smtClean="0"/>
              <a:t>Решение проблемы «последней мили»</a:t>
            </a:r>
            <a:endParaRPr lang="ru-RU" sz="2100" b="1" kern="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30051" y="405458"/>
            <a:ext cx="9496549" cy="6454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6" rIns="91431" bIns="45716"/>
          <a:lstStyle/>
          <a:p>
            <a:pPr marL="42858" algn="ctr" defTabSz="673037">
              <a:spcBef>
                <a:spcPts val="1200"/>
              </a:spcBef>
              <a:spcAft>
                <a:spcPts val="0"/>
              </a:spcAft>
              <a:buSzPct val="100000"/>
            </a:pPr>
            <a:r>
              <a:rPr lang="ru-RU" sz="1800" dirty="0" smtClean="0">
                <a:sym typeface="Arial" charset="0"/>
              </a:rPr>
              <a:t>Основные положения проекта федерального закона</a:t>
            </a:r>
          </a:p>
          <a:p>
            <a:pPr marL="328608" indent="-285750" algn="just" defTabSz="673037">
              <a:spcBef>
                <a:spcPts val="12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ru-RU" sz="1700" dirty="0" smtClean="0">
                <a:sym typeface="Arial" charset="0"/>
              </a:rPr>
              <a:t>Введение понятия перекрестного субсидирования, закрепление порядка определения, распределения и учета размера перекрестного субсидирования между потребителями на розничных рынках электрической энергии</a:t>
            </a:r>
          </a:p>
          <a:p>
            <a:pPr marL="328608" indent="-285750" algn="just" defTabSz="673037">
              <a:spcBef>
                <a:spcPts val="12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ru-RU" sz="1700" dirty="0" smtClean="0">
                <a:sym typeface="Arial" charset="0"/>
              </a:rPr>
              <a:t>Прекращение с 01.01.2014 года действия механизма «последней мили»</a:t>
            </a:r>
          </a:p>
          <a:p>
            <a:pPr marL="42858" algn="just" defTabSz="673037">
              <a:spcBef>
                <a:spcPts val="1200"/>
              </a:spcBef>
              <a:spcAft>
                <a:spcPts val="600"/>
              </a:spcAft>
              <a:buSzPct val="100000"/>
            </a:pPr>
            <a:r>
              <a:rPr lang="ru-RU" sz="1500" dirty="0" smtClean="0">
                <a:solidFill>
                  <a:srgbClr val="FF0000"/>
                </a:solidFill>
                <a:sym typeface="Arial" charset="0"/>
              </a:rPr>
              <a:t>Исключение</a:t>
            </a:r>
            <a:r>
              <a:rPr lang="en-US" sz="1500" dirty="0" smtClean="0">
                <a:solidFill>
                  <a:srgbClr val="FF0000"/>
                </a:solidFill>
                <a:sym typeface="Arial" charset="0"/>
              </a:rPr>
              <a:t>:</a:t>
            </a:r>
            <a:r>
              <a:rPr lang="ru-RU" sz="1500" dirty="0" smtClean="0">
                <a:solidFill>
                  <a:srgbClr val="FF0000"/>
                </a:solidFill>
                <a:sym typeface="Arial" charset="0"/>
              </a:rPr>
              <a:t> </a:t>
            </a:r>
            <a:r>
              <a:rPr lang="ru-RU" sz="1500" dirty="0" smtClean="0">
                <a:sym typeface="Arial" charset="0"/>
              </a:rPr>
              <a:t>продление срока действия механизма «последней мили» по 20 субъектам РФ </a:t>
            </a:r>
          </a:p>
          <a:p>
            <a:pPr marL="328608" indent="-285750" algn="just" defTabSz="673037">
              <a:spcBef>
                <a:spcPts val="12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500" u="sng" dirty="0" smtClean="0">
                <a:sym typeface="Arial" charset="0"/>
              </a:rPr>
              <a:t>до 2029 года </a:t>
            </a:r>
            <a:r>
              <a:rPr lang="ru-RU" sz="1500" dirty="0" smtClean="0">
                <a:sym typeface="Arial" charset="0"/>
              </a:rPr>
              <a:t>– Республика Бурятия, Забайкальский край, Амурская область, Еврейская АО</a:t>
            </a:r>
          </a:p>
          <a:p>
            <a:pPr marL="328608" indent="-285750" algn="just" defTabSz="673037"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ru-RU" sz="1500" u="sng" dirty="0">
                <a:sym typeface="Arial" charset="0"/>
              </a:rPr>
              <a:t>д</a:t>
            </a:r>
            <a:r>
              <a:rPr lang="ru-RU" sz="1500" u="sng" dirty="0" smtClean="0">
                <a:sym typeface="Arial" charset="0"/>
              </a:rPr>
              <a:t>о 01.07.2017 года </a:t>
            </a:r>
            <a:r>
              <a:rPr lang="ru-RU" sz="1500" dirty="0" smtClean="0">
                <a:sym typeface="Arial" charset="0"/>
              </a:rPr>
              <a:t>– Республика Марий Эл, Республика Хакасия, Республика Карелия, Вологодская область, Волгоградская область, Липецкая область, Ростовская область, Тамбовская область, Томская область, Тюменская область, Белгородская область, Курская область, Нижегородская область, Челябинская область, Ханты-Мансийский АО, Ямало-Ненецкий АО</a:t>
            </a:r>
          </a:p>
          <a:p>
            <a:pPr marL="328608" indent="-285750" algn="just" defTabSz="673037">
              <a:spcBef>
                <a:spcPts val="12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ru-RU" sz="1700" dirty="0">
                <a:sym typeface="Arial" charset="0"/>
              </a:rPr>
              <a:t>Одномоментное повышение с 01.01.2014 года тарифов на услуги по передаче электрической энергии для группы потребителей «Прочие» до 7%</a:t>
            </a:r>
          </a:p>
          <a:p>
            <a:pPr marL="328608" indent="-285750" algn="just" defTabSz="673037">
              <a:spcBef>
                <a:spcPts val="12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ru-RU" sz="1700" dirty="0">
                <a:sym typeface="Arial" charset="0"/>
              </a:rPr>
              <a:t>Механизм «последней мили» не применяется в отношении потребителей, объемы потребления электрической энергии (мощности) которых не учитывались при принятии тарифно-балансовых решений по состоянию на 01.09.2013г., в том числе с учетом реализации постановления Правительства от 08.05.13г. № </a:t>
            </a:r>
            <a:r>
              <a:rPr lang="ru-RU" sz="1700" dirty="0" smtClean="0">
                <a:sym typeface="Arial" charset="0"/>
              </a:rPr>
              <a:t>403</a:t>
            </a:r>
          </a:p>
          <a:p>
            <a:pPr marL="328608" indent="-285750" algn="just" defTabSz="673037">
              <a:spcBef>
                <a:spcPts val="12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ru-RU" sz="1700" dirty="0" smtClean="0">
                <a:sym typeface="Arial" charset="0"/>
              </a:rPr>
              <a:t>Возможно долгосрочное прекращение действия механизма «последней мили» по соглашению потребителей и субъекта РФ</a:t>
            </a:r>
            <a:endParaRPr lang="ru-RU" sz="1700" dirty="0">
              <a:sym typeface="Arial" charset="0"/>
            </a:endParaRPr>
          </a:p>
          <a:p>
            <a:pPr marL="328608" indent="-285750" algn="just" defTabSz="673037">
              <a:spcBef>
                <a:spcPts val="12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ru-RU" sz="1800" dirty="0"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0321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1676400" y="2638425"/>
            <a:ext cx="6553200" cy="6302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3500" b="1" dirty="0" smtClean="0">
                <a:latin typeface="+mn-lt"/>
                <a:cs typeface="Times New Roman" pitchFamily="18" charset="0"/>
              </a:rPr>
              <a:t>Коммунальный комплекс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4067" y="3562191"/>
            <a:ext cx="93610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500" dirty="0" smtClean="0"/>
              <a:t>Прогноз социально-экономического развития Российской Федерации (ИПЦ);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500" dirty="0" smtClean="0"/>
              <a:t>Установление предельных индексов роста цен (тарифов), учитываемых при  переходе к государственному регулированию цен (тарифов) на основе долгосрочных параметров (при переходе к новому долгосрочному периоду регулирования (291-ФЗ);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500" dirty="0" smtClean="0"/>
              <a:t>Бюджетная ответственность ОИВ субъектов Российской Федерации за изменение долгосрочных тарифов и (или) необходимой валовой выручки регулируемых организаций в сферах тепло-, водоснабжения и водоотведения (</a:t>
            </a:r>
            <a:r>
              <a:rPr lang="ru-RU" sz="1500" dirty="0"/>
              <a:t>291-ФЗ);</a:t>
            </a:r>
          </a:p>
          <a:p>
            <a:pPr algn="just"/>
            <a:endParaRPr lang="ru-RU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500" dirty="0" smtClean="0"/>
              <a:t>Укрупненные нормативы цены строительства (291-ФЗ+ отраслевое законодательство).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5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500" dirty="0"/>
              <a:t>Установление предельных индексов роста </a:t>
            </a:r>
            <a:r>
              <a:rPr lang="en-US" sz="1500" dirty="0"/>
              <a:t> </a:t>
            </a:r>
            <a:r>
              <a:rPr lang="ru-RU" sz="1500" dirty="0"/>
              <a:t>платы граждан за коммунальные услуги (законопроект № 308873-6)</a:t>
            </a:r>
            <a:endParaRPr lang="ru-RU" sz="1500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3025478"/>
            <a:ext cx="9909175" cy="47632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100" b="1" dirty="0" smtClean="0">
                <a:solidFill>
                  <a:schemeClr val="tx1"/>
                </a:solidFill>
                <a:cs typeface="Times New Roman" pitchFamily="18" charset="0"/>
              </a:rPr>
              <a:t>Ограничения при переходе на долгосрочное тарифное регулирование  </a:t>
            </a:r>
          </a:p>
        </p:txBody>
      </p:sp>
      <p:sp>
        <p:nvSpPr>
          <p:cNvPr id="5" name="TextBox 9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2</a:t>
            </a:r>
            <a:r>
              <a:rPr lang="en-US" sz="1300" b="1" dirty="0" smtClean="0">
                <a:latin typeface="+mn-lt"/>
                <a:cs typeface="Times New Roman" pitchFamily="18" charset="0"/>
              </a:rPr>
              <a:t>3</a:t>
            </a:r>
            <a:endParaRPr lang="ru-RU" sz="1300" b="1" dirty="0" smtClean="0">
              <a:latin typeface="+mn-lt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2518" y="333450"/>
            <a:ext cx="9577063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6700" algn="just"/>
            <a:endParaRPr lang="ru-RU" sz="1200" b="1" u="sng" dirty="0" smtClean="0">
              <a:solidFill>
                <a:srgbClr val="FF0000"/>
              </a:solidFill>
            </a:endParaRPr>
          </a:p>
          <a:p>
            <a:pPr algn="ctr"/>
            <a:r>
              <a:rPr lang="ru-RU" sz="1600" b="1" dirty="0" smtClean="0">
                <a:solidFill>
                  <a:srgbClr val="000000"/>
                </a:solidFill>
              </a:rPr>
              <a:t>          Постановлением Правительства Российской Федерации от 07.10.2013 № 886, утверждены </a:t>
            </a:r>
            <a:r>
              <a:rPr lang="ru-RU" sz="1600" b="1" dirty="0">
                <a:solidFill>
                  <a:srgbClr val="000000"/>
                </a:solidFill>
              </a:rPr>
              <a:t>изменения  в </a:t>
            </a:r>
            <a:r>
              <a:rPr lang="ru-RU" sz="1600" b="1" dirty="0" smtClean="0">
                <a:solidFill>
                  <a:srgbClr val="000000"/>
                </a:solidFill>
              </a:rPr>
              <a:t>постановление Правительства Российской Федерации </a:t>
            </a:r>
            <a:r>
              <a:rPr lang="ru-RU" sz="1600" b="1" dirty="0">
                <a:solidFill>
                  <a:srgbClr val="000000"/>
                </a:solidFill>
              </a:rPr>
              <a:t>№ </a:t>
            </a:r>
            <a:r>
              <a:rPr lang="ru-RU" sz="1600" b="1" dirty="0" smtClean="0">
                <a:solidFill>
                  <a:srgbClr val="000000"/>
                </a:solidFill>
              </a:rPr>
              <a:t>1075 «О ценообразовании в сфере теплоснабжения», </a:t>
            </a:r>
            <a:r>
              <a:rPr lang="ru-RU" sz="1600" dirty="0" smtClean="0">
                <a:solidFill>
                  <a:srgbClr val="000000"/>
                </a:solidFill>
              </a:rPr>
              <a:t>предусматривающие:</a:t>
            </a:r>
          </a:p>
          <a:p>
            <a:pPr algn="just"/>
            <a:endParaRPr lang="ru-RU" sz="1600" dirty="0">
              <a:solidFill>
                <a:srgbClr val="00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rgbClr val="000000"/>
                </a:solidFill>
              </a:rPr>
              <a:t>Для регулируемых организаций </a:t>
            </a:r>
            <a:r>
              <a:rPr lang="ru-RU" sz="1600" dirty="0" smtClean="0">
                <a:solidFill>
                  <a:srgbClr val="000000"/>
                </a:solidFill>
              </a:rPr>
              <a:t>- возможность подачи заявления </a:t>
            </a:r>
            <a:r>
              <a:rPr lang="ru-RU" sz="1600" dirty="0">
                <a:solidFill>
                  <a:srgbClr val="000000"/>
                </a:solidFill>
              </a:rPr>
              <a:t>о выборе метода </a:t>
            </a:r>
            <a:r>
              <a:rPr lang="ru-RU" sz="1600" dirty="0" smtClean="0">
                <a:solidFill>
                  <a:srgbClr val="000000"/>
                </a:solidFill>
              </a:rPr>
              <a:t>«затраты +» на </a:t>
            </a:r>
            <a:r>
              <a:rPr lang="ru-RU" sz="1600" dirty="0">
                <a:solidFill>
                  <a:srgbClr val="000000"/>
                </a:solidFill>
              </a:rPr>
              <a:t>2014 </a:t>
            </a:r>
            <a:r>
              <a:rPr lang="ru-RU" sz="1600" dirty="0" smtClean="0">
                <a:solidFill>
                  <a:srgbClr val="000000"/>
                </a:solidFill>
              </a:rPr>
              <a:t>год до 01.11.2013;</a:t>
            </a:r>
          </a:p>
          <a:p>
            <a:pPr algn="just"/>
            <a:endParaRPr lang="ru-RU" sz="1600" dirty="0" smtClean="0">
              <a:solidFill>
                <a:srgbClr val="00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rgbClr val="000000"/>
                </a:solidFill>
              </a:rPr>
              <a:t>Для органов регулирования </a:t>
            </a:r>
            <a:r>
              <a:rPr lang="ru-RU" sz="1600" dirty="0" smtClean="0">
                <a:solidFill>
                  <a:srgbClr val="000000"/>
                </a:solidFill>
              </a:rPr>
              <a:t>- возможность принятия </a:t>
            </a:r>
            <a:r>
              <a:rPr lang="ru-RU" sz="1600" dirty="0">
                <a:solidFill>
                  <a:srgbClr val="000000"/>
                </a:solidFill>
              </a:rPr>
              <a:t>решения о выборе метода регулирования в срок до </a:t>
            </a:r>
            <a:r>
              <a:rPr lang="ru-RU" sz="1600" dirty="0" smtClean="0">
                <a:solidFill>
                  <a:srgbClr val="000000"/>
                </a:solidFill>
              </a:rPr>
              <a:t>15.11.2013  </a:t>
            </a:r>
            <a:r>
              <a:rPr lang="ru-RU" sz="1600" dirty="0">
                <a:solidFill>
                  <a:srgbClr val="000000"/>
                </a:solidFill>
              </a:rPr>
              <a:t>без учета ограничений, предусмотренных </a:t>
            </a:r>
            <a:r>
              <a:rPr lang="ru-RU" sz="1600" dirty="0" smtClean="0">
                <a:solidFill>
                  <a:srgbClr val="000000"/>
                </a:solidFill>
              </a:rPr>
              <a:t>п. 17 постановлением Правительства </a:t>
            </a:r>
            <a:r>
              <a:rPr lang="ru-RU" sz="1600" dirty="0">
                <a:solidFill>
                  <a:srgbClr val="000000"/>
                </a:solidFill>
              </a:rPr>
              <a:t>РФ № </a:t>
            </a:r>
            <a:r>
              <a:rPr lang="ru-RU" sz="1600" dirty="0" smtClean="0">
                <a:solidFill>
                  <a:srgbClr val="000000"/>
                </a:solidFill>
              </a:rPr>
              <a:t>1075.</a:t>
            </a:r>
            <a:endParaRPr lang="ru-RU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2471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210171" y="1142"/>
            <a:ext cx="8699004" cy="76435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100" b="1" dirty="0" smtClean="0">
                <a:solidFill>
                  <a:schemeClr val="tx1"/>
                </a:solidFill>
                <a:cs typeface="Times New Roman" pitchFamily="18" charset="0"/>
              </a:rPr>
              <a:t>Предлагаемый законопроектом механизм ограничения роста платы граждан</a:t>
            </a:r>
          </a:p>
        </p:txBody>
      </p:sp>
      <p:sp>
        <p:nvSpPr>
          <p:cNvPr id="4" name="AutoShape 3"/>
          <p:cNvSpPr>
            <a:spLocks/>
          </p:cNvSpPr>
          <p:nvPr/>
        </p:nvSpPr>
        <p:spPr bwMode="auto">
          <a:xfrm>
            <a:off x="255455" y="2565698"/>
            <a:ext cx="9235636" cy="3858303"/>
          </a:xfrm>
          <a:prstGeom prst="roundRect">
            <a:avLst>
              <a:gd name="adj" fmla="val 9144"/>
            </a:avLst>
          </a:prstGeom>
          <a:solidFill>
            <a:schemeClr val="accent1">
              <a:lumMod val="20000"/>
              <a:lumOff val="80000"/>
            </a:schemeClr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" name="AutoShape 3"/>
          <p:cNvSpPr>
            <a:spLocks/>
          </p:cNvSpPr>
          <p:nvPr/>
        </p:nvSpPr>
        <p:spPr bwMode="auto">
          <a:xfrm>
            <a:off x="255455" y="839243"/>
            <a:ext cx="9235636" cy="1582439"/>
          </a:xfrm>
          <a:prstGeom prst="roundRect">
            <a:avLst>
              <a:gd name="adj" fmla="val 9144"/>
            </a:avLst>
          </a:prstGeom>
          <a:solidFill>
            <a:schemeClr val="accent1">
              <a:lumMod val="20000"/>
              <a:lumOff val="80000"/>
            </a:schemeClr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493370" y="2095842"/>
            <a:ext cx="2706895" cy="24622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sz="1600" b="1" dirty="0">
                <a:solidFill>
                  <a:srgbClr val="343434"/>
                </a:solidFill>
                <a:latin typeface="+mn-lt"/>
                <a:ea typeface="Helvetica Neue Bold Condensed" charset="0"/>
                <a:cs typeface="Helvetica Neue Bold Condensed" charset="0"/>
                <a:sym typeface="Helvetica Neue Bold Condensed" charset="0"/>
              </a:rPr>
              <a:t>ФЕДЕРАЛЬНЫЙ УРОВЕНЬ</a:t>
            </a:r>
          </a:p>
        </p:txBody>
      </p:sp>
      <p:sp>
        <p:nvSpPr>
          <p:cNvPr id="7" name="AutoShape 7"/>
          <p:cNvSpPr>
            <a:spLocks/>
          </p:cNvSpPr>
          <p:nvPr/>
        </p:nvSpPr>
        <p:spPr bwMode="auto">
          <a:xfrm>
            <a:off x="562281" y="871365"/>
            <a:ext cx="2304074" cy="902245"/>
          </a:xfrm>
          <a:prstGeom prst="roundRect">
            <a:avLst>
              <a:gd name="adj" fmla="val 17644"/>
            </a:avLst>
          </a:prstGeom>
          <a:solidFill>
            <a:srgbClr val="1144BB">
              <a:alpha val="58823"/>
            </a:srgbClr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ru-RU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Helvetica Neue" charset="0"/>
                <a:cs typeface="Helvetica Neue" charset="0"/>
                <a:sym typeface="Helvetica Neue" charset="0"/>
              </a:rPr>
              <a:t>Минэкономразвития</a:t>
            </a:r>
            <a:r>
              <a:rPr lang="en-US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Helvetica Neue" charset="0"/>
                <a:cs typeface="Helvetica Neue" charset="0"/>
                <a:sym typeface="Helvetica Neue" charset="0"/>
              </a:rPr>
              <a:t>: </a:t>
            </a:r>
            <a:endParaRPr lang="ru-RU" sz="11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ea typeface="Helvetica Neue" charset="0"/>
              <a:cs typeface="Helvetica Neue" charset="0"/>
              <a:sym typeface="Helvetica Neue" charset="0"/>
            </a:endParaRPr>
          </a:p>
          <a:p>
            <a:pPr algn="ctr"/>
            <a:r>
              <a:rPr lang="ru-RU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Helvetica Neue" charset="0"/>
                <a:cs typeface="Helvetica Neue" charset="0"/>
                <a:sym typeface="Helvetica Neue" charset="0"/>
              </a:rPr>
              <a:t>Прогноз</a:t>
            </a:r>
            <a:r>
              <a:rPr lang="en-US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lang="ru-RU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Helvetica Neue" charset="0"/>
                <a:cs typeface="Helvetica Neue" charset="0"/>
                <a:sym typeface="Helvetica Neue" charset="0"/>
              </a:rPr>
              <a:t>социально-экономического развития</a:t>
            </a:r>
            <a:r>
              <a:rPr lang="en-US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lang="en-US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Helvetica Neue" charset="0"/>
                <a:cs typeface="Helvetica Neue" charset="0"/>
                <a:sym typeface="Helvetica Neue" charset="0"/>
              </a:rPr>
              <a:t>РФ</a:t>
            </a:r>
          </a:p>
        </p:txBody>
      </p:sp>
      <p:sp>
        <p:nvSpPr>
          <p:cNvPr id="8" name="AutoShape 8"/>
          <p:cNvSpPr>
            <a:spLocks/>
          </p:cNvSpPr>
          <p:nvPr/>
        </p:nvSpPr>
        <p:spPr bwMode="auto">
          <a:xfrm>
            <a:off x="6461769" y="871365"/>
            <a:ext cx="2300674" cy="902245"/>
          </a:xfrm>
          <a:prstGeom prst="roundRect">
            <a:avLst>
              <a:gd name="adj" fmla="val 17644"/>
            </a:avLst>
          </a:prstGeom>
          <a:solidFill>
            <a:srgbClr val="1144BB">
              <a:alpha val="58823"/>
            </a:srgbClr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ru-RU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Уполномоченный</a:t>
            </a:r>
            <a:r>
              <a:rPr lang="en-US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lang="ru-RU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федеральный орган исполнительной власти</a:t>
            </a:r>
            <a:r>
              <a:rPr lang="en-US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: </a:t>
            </a:r>
            <a:r>
              <a:rPr lang="ru-RU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Расчет среднего индекса</a:t>
            </a:r>
            <a:r>
              <a:rPr lang="en-US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lang="ru-RU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по</a:t>
            </a:r>
            <a:r>
              <a:rPr lang="en-US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lang="ru-RU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субъекту</a:t>
            </a:r>
            <a:r>
              <a:rPr lang="en-US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lang="en-US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РФ</a:t>
            </a:r>
          </a:p>
        </p:txBody>
      </p:sp>
      <p:sp>
        <p:nvSpPr>
          <p:cNvPr id="9" name="AutoShape 9"/>
          <p:cNvSpPr>
            <a:spLocks/>
          </p:cNvSpPr>
          <p:nvPr/>
        </p:nvSpPr>
        <p:spPr bwMode="auto">
          <a:xfrm>
            <a:off x="3638128" y="1557586"/>
            <a:ext cx="1964531" cy="759023"/>
          </a:xfrm>
          <a:prstGeom prst="roundRect">
            <a:avLst>
              <a:gd name="adj" fmla="val 17644"/>
            </a:avLst>
          </a:prstGeom>
          <a:solidFill>
            <a:srgbClr val="1144BB">
              <a:alpha val="58823"/>
            </a:srgbClr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ru-RU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Правительство</a:t>
            </a:r>
            <a:r>
              <a:rPr lang="en-US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lang="en-US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РФ: </a:t>
            </a:r>
            <a:r>
              <a:rPr lang="ru-RU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Установление индексов</a:t>
            </a:r>
            <a:r>
              <a:rPr lang="en-US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lang="ru-RU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в среднем по субъектам</a:t>
            </a:r>
            <a:r>
              <a:rPr lang="en-US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РФ</a:t>
            </a:r>
            <a:endParaRPr lang="en-US" sz="11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2862955" y="1350615"/>
            <a:ext cx="3603800" cy="0"/>
          </a:xfrm>
          <a:prstGeom prst="line">
            <a:avLst/>
          </a:prstGeom>
          <a:solidFill>
            <a:srgbClr val="CADBFE"/>
          </a:solidFill>
          <a:ln w="38100" cap="flat">
            <a:solidFill>
              <a:srgbClr val="000263"/>
            </a:solidFill>
            <a:prstDash val="solid"/>
            <a:miter lim="800000"/>
            <a:headEnd type="stealth" w="med" len="med"/>
            <a:tailEnd type="none" w="med" len="me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2" name="AutoShape 14"/>
          <p:cNvSpPr>
            <a:spLocks/>
          </p:cNvSpPr>
          <p:nvPr/>
        </p:nvSpPr>
        <p:spPr bwMode="auto">
          <a:xfrm>
            <a:off x="3802459" y="4161963"/>
            <a:ext cx="1368152" cy="576064"/>
          </a:xfrm>
          <a:prstGeom prst="roundRect">
            <a:avLst>
              <a:gd name="adj" fmla="val 14019"/>
            </a:avLst>
          </a:prstGeom>
          <a:solidFill>
            <a:srgbClr val="1144BB">
              <a:alpha val="58823"/>
            </a:srgbClr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ru-RU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Корректировка индекса до 1,5 раз</a:t>
            </a:r>
            <a:endParaRPr lang="en-US" sz="11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AutoShape 15"/>
          <p:cNvSpPr>
            <a:spLocks/>
          </p:cNvSpPr>
          <p:nvPr/>
        </p:nvSpPr>
        <p:spPr bwMode="auto">
          <a:xfrm>
            <a:off x="6120172" y="3357786"/>
            <a:ext cx="2146783" cy="535781"/>
          </a:xfrm>
          <a:prstGeom prst="roundRect">
            <a:avLst>
              <a:gd name="adj" fmla="val 25000"/>
            </a:avLst>
          </a:prstGeom>
          <a:solidFill>
            <a:srgbClr val="BE131E">
              <a:alpha val="70000"/>
            </a:srgbClr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ru-RU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Если более</a:t>
            </a:r>
            <a:r>
              <a:rPr lang="en-US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, </a:t>
            </a:r>
            <a:r>
              <a:rPr lang="ru-RU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чем</a:t>
            </a:r>
            <a:r>
              <a:rPr lang="en-US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lang="en-US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в 1,5 </a:t>
            </a:r>
            <a:r>
              <a:rPr lang="ru-RU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раза</a:t>
            </a:r>
            <a:r>
              <a:rPr lang="en-US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lang="ru-RU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выше</a:t>
            </a:r>
            <a:r>
              <a:rPr lang="en-US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lang="ru-RU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среднего по субъекту РФ</a:t>
            </a:r>
            <a:endParaRPr lang="en-US" sz="11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>
            <a:off x="1138163" y="3357786"/>
            <a:ext cx="1964531" cy="535781"/>
          </a:xfrm>
          <a:prstGeom prst="roundRect">
            <a:avLst>
              <a:gd name="adj" fmla="val 25000"/>
            </a:avLst>
          </a:prstGeom>
          <a:solidFill>
            <a:srgbClr val="BE131E">
              <a:alpha val="70000"/>
            </a:srgbClr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ru-RU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Если не более</a:t>
            </a:r>
            <a:r>
              <a:rPr lang="en-US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, </a:t>
            </a:r>
            <a:r>
              <a:rPr lang="ru-RU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чем</a:t>
            </a:r>
            <a:r>
              <a:rPr lang="en-US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lang="en-US" sz="11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в 1,5 </a:t>
            </a:r>
            <a:r>
              <a:rPr lang="ru-RU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раза</a:t>
            </a:r>
            <a:r>
              <a:rPr lang="en-US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lang="ru-RU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выше</a:t>
            </a:r>
            <a:r>
              <a:rPr lang="en-US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lang="ru-RU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среднего по субъекту РФ</a:t>
            </a:r>
            <a:endParaRPr lang="en-US" sz="11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AutoShape 17"/>
          <p:cNvSpPr>
            <a:spLocks/>
          </p:cNvSpPr>
          <p:nvPr/>
        </p:nvSpPr>
        <p:spPr bwMode="auto">
          <a:xfrm>
            <a:off x="2597975" y="2601889"/>
            <a:ext cx="3969746" cy="683888"/>
          </a:xfrm>
          <a:prstGeom prst="roundRect">
            <a:avLst>
              <a:gd name="adj" fmla="val 25000"/>
            </a:avLst>
          </a:prstGeom>
          <a:solidFill>
            <a:srgbClr val="1144BB">
              <a:alpha val="58823"/>
            </a:srgbClr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ru-RU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Орган исполнительной власти субъекта РФ</a:t>
            </a:r>
            <a:r>
              <a:rPr lang="en-US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: </a:t>
            </a:r>
            <a:r>
              <a:rPr lang="ru-RU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максимальный индекс по муниципальным образованиям</a:t>
            </a:r>
            <a:endParaRPr lang="en-US" sz="11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AutoShape 18"/>
          <p:cNvSpPr>
            <a:spLocks/>
          </p:cNvSpPr>
          <p:nvPr/>
        </p:nvSpPr>
        <p:spPr bwMode="auto">
          <a:xfrm>
            <a:off x="6120172" y="4149874"/>
            <a:ext cx="2146783" cy="576064"/>
          </a:xfrm>
          <a:prstGeom prst="roundRect">
            <a:avLst>
              <a:gd name="adj" fmla="val 23806"/>
            </a:avLst>
          </a:prstGeom>
          <a:solidFill>
            <a:srgbClr val="1144BB">
              <a:alpha val="58823"/>
            </a:srgbClr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ru-RU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Согласование представительным органом муниципального образования</a:t>
            </a:r>
            <a:endParaRPr lang="en-US" sz="11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AutoShape 27"/>
          <p:cNvSpPr>
            <a:spLocks/>
          </p:cNvSpPr>
          <p:nvPr/>
        </p:nvSpPr>
        <p:spPr bwMode="auto">
          <a:xfrm>
            <a:off x="1819869" y="6094090"/>
            <a:ext cx="5799015" cy="329911"/>
          </a:xfrm>
          <a:prstGeom prst="roundRect">
            <a:avLst>
              <a:gd name="adj" fmla="val 25000"/>
            </a:avLst>
          </a:prstGeom>
          <a:solidFill>
            <a:srgbClr val="BE131E">
              <a:alpha val="70000"/>
            </a:srgbClr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ru-RU" sz="1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Установление максимального</a:t>
            </a:r>
            <a:r>
              <a:rPr lang="en-US" sz="1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lang="ru-RU" sz="1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индекса по муниципальным образованиям</a:t>
            </a:r>
            <a:endParaRPr lang="en-US" sz="13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Rectangle 31"/>
          <p:cNvSpPr>
            <a:spLocks/>
          </p:cNvSpPr>
          <p:nvPr/>
        </p:nvSpPr>
        <p:spPr bwMode="auto">
          <a:xfrm>
            <a:off x="7395590" y="5292731"/>
            <a:ext cx="203582" cy="1692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sz="1100" b="1" dirty="0">
                <a:solidFill>
                  <a:srgbClr val="343434"/>
                </a:solidFill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ДА</a:t>
            </a:r>
          </a:p>
        </p:txBody>
      </p:sp>
      <p:sp>
        <p:nvSpPr>
          <p:cNvPr id="19" name="Rectangle 36"/>
          <p:cNvSpPr>
            <a:spLocks/>
          </p:cNvSpPr>
          <p:nvPr/>
        </p:nvSpPr>
        <p:spPr bwMode="auto">
          <a:xfrm>
            <a:off x="5673865" y="4181311"/>
            <a:ext cx="283732" cy="1692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sz="1100" b="1" dirty="0">
                <a:solidFill>
                  <a:srgbClr val="343434"/>
                </a:solidFill>
                <a:latin typeface="Helvetica Neue Bold Condensed" charset="0"/>
                <a:ea typeface="Helvetica Neue Bold Condensed" charset="0"/>
                <a:cs typeface="Helvetica Neue Bold Condensed" charset="0"/>
                <a:sym typeface="Helvetica Neue Bold Condensed" charset="0"/>
              </a:rPr>
              <a:t>НЕТ</a:t>
            </a:r>
          </a:p>
        </p:txBody>
      </p:sp>
      <p:cxnSp>
        <p:nvCxnSpPr>
          <p:cNvPr id="22" name="Соединительная линия уступом 21"/>
          <p:cNvCxnSpPr/>
          <p:nvPr/>
        </p:nvCxnSpPr>
        <p:spPr>
          <a:xfrm rot="10800000" flipV="1">
            <a:off x="5602659" y="1773607"/>
            <a:ext cx="2016226" cy="163489"/>
          </a:xfrm>
          <a:prstGeom prst="bentConnector3">
            <a:avLst>
              <a:gd name="adj1" fmla="val 29"/>
            </a:avLst>
          </a:prstGeom>
          <a:ln w="44450" cap="sq" cmpd="sng">
            <a:solidFill>
              <a:schemeClr val="tx2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Line 37"/>
          <p:cNvSpPr>
            <a:spLocks noChangeShapeType="1"/>
          </p:cNvSpPr>
          <p:nvPr/>
        </p:nvSpPr>
        <p:spPr bwMode="auto">
          <a:xfrm rot="10800000" flipH="1">
            <a:off x="2120426" y="3893565"/>
            <a:ext cx="3" cy="2200525"/>
          </a:xfrm>
          <a:prstGeom prst="line">
            <a:avLst/>
          </a:prstGeom>
          <a:solidFill>
            <a:srgbClr val="CADBFE"/>
          </a:solidFill>
          <a:ln w="38100" cap="flat">
            <a:solidFill>
              <a:srgbClr val="000263"/>
            </a:solidFill>
            <a:prstDash val="solid"/>
            <a:miter lim="800000"/>
            <a:headEnd type="stealth" w="med" len="med"/>
            <a:tailEnd type="none" w="med" len="me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6" name="Line 38"/>
          <p:cNvSpPr>
            <a:spLocks noChangeShapeType="1"/>
          </p:cNvSpPr>
          <p:nvPr/>
        </p:nvSpPr>
        <p:spPr bwMode="auto">
          <a:xfrm rot="10800000">
            <a:off x="5170611" y="4437906"/>
            <a:ext cx="936103" cy="0"/>
          </a:xfrm>
          <a:prstGeom prst="line">
            <a:avLst/>
          </a:prstGeom>
          <a:solidFill>
            <a:srgbClr val="CADBFE"/>
          </a:solidFill>
          <a:ln w="38100" cap="flat">
            <a:solidFill>
              <a:srgbClr val="000263"/>
            </a:solidFill>
            <a:prstDash val="solid"/>
            <a:miter lim="800000"/>
            <a:headEnd type="none" w="med" len="med"/>
            <a:tailEnd type="stealth" w="med" len="me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 rot="10800000">
            <a:off x="4378524" y="4738027"/>
            <a:ext cx="2" cy="1356063"/>
          </a:xfrm>
          <a:prstGeom prst="line">
            <a:avLst/>
          </a:prstGeom>
          <a:solidFill>
            <a:srgbClr val="CADBFE"/>
          </a:solidFill>
          <a:ln w="38100" cap="flat">
            <a:solidFill>
              <a:srgbClr val="000263"/>
            </a:solidFill>
            <a:prstDash val="solid"/>
            <a:miter lim="800000"/>
            <a:headEnd type="stealth" w="med" len="med"/>
            <a:tailEnd type="none" w="med" len="me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8" name="AutoShape 14"/>
          <p:cNvSpPr>
            <a:spLocks/>
          </p:cNvSpPr>
          <p:nvPr/>
        </p:nvSpPr>
        <p:spPr bwMode="auto">
          <a:xfrm>
            <a:off x="4957302" y="4809179"/>
            <a:ext cx="1894756" cy="1184765"/>
          </a:xfrm>
          <a:prstGeom prst="roundRect">
            <a:avLst>
              <a:gd name="adj" fmla="val 14019"/>
            </a:avLst>
          </a:prstGeom>
          <a:solidFill>
            <a:srgbClr val="1144BB">
              <a:alpha val="58823"/>
            </a:srgbClr>
          </a:solidFill>
          <a:ln w="25400" cap="flat">
            <a:solidFill>
              <a:schemeClr val="tx1"/>
            </a:solidFill>
            <a:prstDash val="dash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ru-RU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Правительство субъекта РФ</a:t>
            </a:r>
            <a:r>
              <a:rPr lang="en-US" sz="11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:</a:t>
            </a:r>
            <a:endParaRPr lang="ru-RU" sz="11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1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Адресные субсидии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1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Установление льготных тарифов / изменение нормативов</a:t>
            </a:r>
            <a:endParaRPr lang="en-US" sz="1100" i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4358208" y="5377369"/>
            <a:ext cx="599093" cy="0"/>
          </a:xfrm>
          <a:prstGeom prst="line">
            <a:avLst/>
          </a:prstGeom>
          <a:solidFill>
            <a:srgbClr val="CADBFE"/>
          </a:solidFill>
          <a:ln w="38100" cap="flat">
            <a:solidFill>
              <a:srgbClr val="000263"/>
            </a:solidFill>
            <a:prstDash val="dash"/>
            <a:miter lim="800000"/>
            <a:headEnd type="stealth" w="med" len="med"/>
            <a:tailEnd type="none" w="med" len="me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" name="TextBox 9"/>
          <p:cNvSpPr txBox="1">
            <a:spLocks noChangeArrowheads="1"/>
          </p:cNvSpPr>
          <p:nvPr/>
        </p:nvSpPr>
        <p:spPr bwMode="auto">
          <a:xfrm>
            <a:off x="9563099" y="6568017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2</a:t>
            </a:r>
            <a:r>
              <a:rPr lang="en-US" sz="1300" b="1" dirty="0" smtClean="0">
                <a:latin typeface="+mn-lt"/>
                <a:cs typeface="Times New Roman" pitchFamily="18" charset="0"/>
              </a:rPr>
              <a:t>4</a:t>
            </a:r>
            <a:endParaRPr lang="ru-RU" sz="1300" b="1" dirty="0" smtClean="0">
              <a:latin typeface="+mn-lt"/>
              <a:cs typeface="Times New Roman" pitchFamily="18" charset="0"/>
            </a:endParaRPr>
          </a:p>
        </p:txBody>
      </p:sp>
      <p:sp>
        <p:nvSpPr>
          <p:cNvPr id="31" name="Rectangle 5"/>
          <p:cNvSpPr>
            <a:spLocks/>
          </p:cNvSpPr>
          <p:nvPr/>
        </p:nvSpPr>
        <p:spPr bwMode="auto">
          <a:xfrm>
            <a:off x="418083" y="3049455"/>
            <a:ext cx="246221" cy="288649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vert="vert270" wrap="square" lIns="0" tIns="0" rIns="0" bIns="0" anchor="ctr">
            <a:spAutoFit/>
          </a:bodyPr>
          <a:lstStyle/>
          <a:p>
            <a:r>
              <a:rPr lang="ru-RU" sz="1600" b="1" dirty="0" smtClean="0">
                <a:solidFill>
                  <a:srgbClr val="343434"/>
                </a:solidFill>
                <a:latin typeface="+mn-lt"/>
                <a:ea typeface="Helvetica Neue Bold Condensed" charset="0"/>
                <a:cs typeface="Helvetica Neue Bold Condensed" charset="0"/>
                <a:sym typeface="Helvetica Neue Bold Condensed" charset="0"/>
              </a:rPr>
              <a:t>РЕГИОНАЛЬНЫЙ</a:t>
            </a:r>
            <a:r>
              <a:rPr lang="en-US" sz="1600" b="1" dirty="0" smtClean="0">
                <a:solidFill>
                  <a:srgbClr val="343434"/>
                </a:solidFill>
                <a:latin typeface="+mn-lt"/>
                <a:ea typeface="Helvetica Neue Bold Condensed" charset="0"/>
                <a:cs typeface="Helvetica Neue Bold Condensed" charset="0"/>
                <a:sym typeface="Helvetica Neue Bold Condensed" charset="0"/>
              </a:rPr>
              <a:t> </a:t>
            </a:r>
            <a:r>
              <a:rPr lang="en-US" sz="1600" b="1" dirty="0">
                <a:solidFill>
                  <a:srgbClr val="343434"/>
                </a:solidFill>
                <a:latin typeface="+mn-lt"/>
                <a:ea typeface="Helvetica Neue Bold Condensed" charset="0"/>
                <a:cs typeface="Helvetica Neue Bold Condensed" charset="0"/>
                <a:sym typeface="Helvetica Neue Bold Condensed" charset="0"/>
              </a:rPr>
              <a:t>УРОВЕНЬ</a:t>
            </a:r>
          </a:p>
        </p:txBody>
      </p:sp>
      <p:sp>
        <p:nvSpPr>
          <p:cNvPr id="32" name="Line 37"/>
          <p:cNvSpPr>
            <a:spLocks noChangeShapeType="1"/>
          </p:cNvSpPr>
          <p:nvPr/>
        </p:nvSpPr>
        <p:spPr bwMode="auto">
          <a:xfrm rot="10800000">
            <a:off x="7183004" y="4725938"/>
            <a:ext cx="10560" cy="1368153"/>
          </a:xfrm>
          <a:prstGeom prst="line">
            <a:avLst/>
          </a:prstGeom>
          <a:solidFill>
            <a:srgbClr val="CADBFE"/>
          </a:solidFill>
          <a:ln w="38100" cap="flat">
            <a:solidFill>
              <a:srgbClr val="000263"/>
            </a:solidFill>
            <a:prstDash val="solid"/>
            <a:miter lim="800000"/>
            <a:headEnd type="stealth" w="med" len="med"/>
            <a:tailEnd type="none" w="med" len="med"/>
          </a:ln>
        </p:spPr>
        <p:txBody>
          <a:bodyPr lIns="0" tIns="0" rIns="0" bIns="0"/>
          <a:lstStyle/>
          <a:p>
            <a:endParaRPr lang="ru-RU"/>
          </a:p>
        </p:txBody>
      </p:sp>
      <p:cxnSp>
        <p:nvCxnSpPr>
          <p:cNvPr id="49" name="Соединительная линия уступом 48"/>
          <p:cNvCxnSpPr>
            <a:stCxn id="9" idx="2"/>
          </p:cNvCxnSpPr>
          <p:nvPr/>
        </p:nvCxnSpPr>
        <p:spPr>
          <a:xfrm rot="5400000">
            <a:off x="4477753" y="2459250"/>
            <a:ext cx="285282" cy="1"/>
          </a:xfrm>
          <a:prstGeom prst="bentConnector3">
            <a:avLst/>
          </a:prstGeom>
          <a:ln w="44450" cap="sq" cmpd="sng">
            <a:solidFill>
              <a:schemeClr val="tx2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Соединительная линия уступом 50"/>
          <p:cNvCxnSpPr>
            <a:stCxn id="15" idx="1"/>
            <a:endCxn id="14" idx="0"/>
          </p:cNvCxnSpPr>
          <p:nvPr/>
        </p:nvCxnSpPr>
        <p:spPr>
          <a:xfrm rot="10800000" flipV="1">
            <a:off x="2120429" y="2943832"/>
            <a:ext cx="477546" cy="413953"/>
          </a:xfrm>
          <a:prstGeom prst="bentConnector2">
            <a:avLst/>
          </a:prstGeom>
          <a:ln w="44450" cap="sq" cmpd="sng">
            <a:solidFill>
              <a:schemeClr val="tx2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Соединительная линия уступом 54"/>
          <p:cNvCxnSpPr>
            <a:stCxn id="15" idx="3"/>
            <a:endCxn id="13" idx="0"/>
          </p:cNvCxnSpPr>
          <p:nvPr/>
        </p:nvCxnSpPr>
        <p:spPr>
          <a:xfrm>
            <a:off x="6567721" y="2943833"/>
            <a:ext cx="625843" cy="413953"/>
          </a:xfrm>
          <a:prstGeom prst="bentConnector2">
            <a:avLst/>
          </a:prstGeom>
          <a:ln w="44450" cap="sq" cmpd="sng">
            <a:solidFill>
              <a:schemeClr val="tx2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stCxn id="16" idx="0"/>
            <a:endCxn id="13" idx="2"/>
          </p:cNvCxnSpPr>
          <p:nvPr/>
        </p:nvCxnSpPr>
        <p:spPr>
          <a:xfrm flipV="1">
            <a:off x="7193564" y="3893567"/>
            <a:ext cx="0" cy="256307"/>
          </a:xfrm>
          <a:prstGeom prst="straightConnector1">
            <a:avLst/>
          </a:prstGeom>
          <a:solidFill>
            <a:srgbClr val="CADBFE"/>
          </a:solidFill>
          <a:ln w="38100" cap="flat">
            <a:solidFill>
              <a:srgbClr val="000263"/>
            </a:solidFill>
            <a:prstDash val="solid"/>
            <a:miter lim="800000"/>
            <a:headEnd type="stealth" w="med" len="med"/>
            <a:tailEnd type="none" w="med" len="med"/>
          </a:ln>
        </p:spPr>
      </p:cxnSp>
      <p:sp>
        <p:nvSpPr>
          <p:cNvPr id="43" name="TextBox 42"/>
          <p:cNvSpPr txBox="1"/>
          <p:nvPr/>
        </p:nvSpPr>
        <p:spPr>
          <a:xfrm>
            <a:off x="387763" y="6455680"/>
            <a:ext cx="812312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Пересмотр индексов возможен по решению Правительства РФ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4340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210171" y="514028"/>
            <a:ext cx="8229600" cy="9715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100" b="1" dirty="0" smtClean="0">
                <a:solidFill>
                  <a:schemeClr val="tx1"/>
                </a:solidFill>
                <a:cs typeface="Times New Roman" pitchFamily="18" charset="0"/>
              </a:rPr>
              <a:t>Планирование в условиях ограничений при переходе на долгосрочное тарифное регулирование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1448" y="1341562"/>
            <a:ext cx="917562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endParaRPr lang="ru-RU" sz="1800" u="sng" dirty="0" smtClean="0">
              <a:solidFill>
                <a:srgbClr val="FF0000"/>
              </a:solidFill>
            </a:endParaRPr>
          </a:p>
          <a:p>
            <a:pPr marL="285750" indent="-28575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1800" dirty="0" smtClean="0"/>
              <a:t>Территориальное планирование (утверждение документов территориального планирования);</a:t>
            </a:r>
          </a:p>
          <a:p>
            <a:pPr marL="285750" indent="-28575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1800" dirty="0" smtClean="0"/>
              <a:t>Инфраструктурное планирование (утверждение схем теплоснабжения, программ </a:t>
            </a:r>
            <a:r>
              <a:rPr lang="ru-RU" sz="1800" dirty="0"/>
              <a:t>комплексного развития систем коммунальной инфраструктуры</a:t>
            </a:r>
            <a:r>
              <a:rPr lang="ru-RU" sz="1800" dirty="0" smtClean="0"/>
              <a:t>);</a:t>
            </a:r>
            <a:endParaRPr lang="ru-RU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 smtClean="0"/>
              <a:t>Планирование инвестиционной деятельности (утверждение инвестиционных программ регулируемых организаций)</a:t>
            </a: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323848" y="4391447"/>
            <a:ext cx="902322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00" b="1" i="1" dirty="0" smtClean="0"/>
              <a:t>Качество принятия решений на уровне органов местного самоуправления и органов исполнительной власти субъектов РФ, связанных с планированием, предопределяет условия дальнейшего развития и </a:t>
            </a:r>
            <a:r>
              <a:rPr lang="ru-RU" sz="1900" b="1" i="1" dirty="0"/>
              <a:t>функционирования  регулируемых </a:t>
            </a:r>
            <a:r>
              <a:rPr lang="ru-RU" sz="1900" b="1" i="1" dirty="0" smtClean="0"/>
              <a:t>организаций, </a:t>
            </a:r>
            <a:r>
              <a:rPr lang="ru-RU" sz="1900" b="1" i="1" dirty="0"/>
              <a:t>в том числе и </a:t>
            </a:r>
            <a:r>
              <a:rPr lang="ru-RU" sz="1900" b="1" i="1" dirty="0" smtClean="0"/>
              <a:t>финансовую модель, и тарифные последствия.</a:t>
            </a:r>
            <a:endParaRPr lang="ru-RU" sz="1900" b="1" i="1" dirty="0"/>
          </a:p>
          <a:p>
            <a:pPr algn="just"/>
            <a:endParaRPr lang="ru-RU" sz="1900" b="1" i="1" dirty="0" smtClean="0"/>
          </a:p>
        </p:txBody>
      </p:sp>
      <p:sp>
        <p:nvSpPr>
          <p:cNvPr id="5" name="TextBox 9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2</a:t>
            </a:r>
            <a:r>
              <a:rPr lang="en-US" sz="1300" b="1" dirty="0" smtClean="0">
                <a:latin typeface="+mn-lt"/>
                <a:cs typeface="Times New Roman" pitchFamily="18" charset="0"/>
              </a:rPr>
              <a:t>5</a:t>
            </a:r>
            <a:endParaRPr lang="ru-RU" sz="1300" b="1" dirty="0" smtClean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590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699" y="1253867"/>
            <a:ext cx="957706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800" b="1" dirty="0" smtClean="0"/>
              <a:t>    1. </a:t>
            </a:r>
            <a:r>
              <a:rPr lang="ru-RU" sz="1800" b="1" dirty="0"/>
              <a:t>О</a:t>
            </a:r>
            <a:r>
              <a:rPr lang="ru-RU" sz="1800" b="1" dirty="0" smtClean="0"/>
              <a:t>беспечение возможности:</a:t>
            </a:r>
          </a:p>
          <a:p>
            <a:pPr algn="just"/>
            <a:endParaRPr lang="ru-RU" sz="1800" b="1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800" dirty="0" smtClean="0"/>
              <a:t>применения при тарифном регулировании с 01.07.2014  предельного уровня цены «альтернативной котельной»;</a:t>
            </a:r>
          </a:p>
          <a:p>
            <a:pPr algn="just"/>
            <a:endParaRPr lang="ru-RU" sz="18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800" dirty="0" smtClean="0"/>
              <a:t>назначения в крупных городах до утверждения схемы теплоснабжения ЕТО (с наделением ее обязанностью по разработке (участию в разработке) проекта схемы теплоснабжения);</a:t>
            </a:r>
          </a:p>
          <a:p>
            <a:pPr algn="just"/>
            <a:endParaRPr lang="ru-RU" sz="1800" dirty="0" smtClean="0"/>
          </a:p>
          <a:p>
            <a:pPr algn="just"/>
            <a:r>
              <a:rPr lang="ru-RU" sz="1800" b="1" dirty="0" smtClean="0"/>
              <a:t>     2. Обсуждение вопросов целесообразности:</a:t>
            </a:r>
          </a:p>
          <a:p>
            <a:pPr algn="just"/>
            <a:endParaRPr lang="ru-RU" sz="1800" b="1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800" dirty="0" smtClean="0"/>
              <a:t>перехода к установлению предельных тарифов с возможностью самостоятельного определения цены поставки тепловой энергии; </a:t>
            </a:r>
          </a:p>
          <a:p>
            <a:pPr algn="just"/>
            <a:endParaRPr lang="ru-RU" sz="18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800" dirty="0" smtClean="0"/>
              <a:t>возможности обеспечения до 01.01.2016 перехода на долгосрочные тарифы для регулируемых организаций в сфере тепло-, водоснабжения и водоотведения в течение финансового года;</a:t>
            </a:r>
          </a:p>
          <a:p>
            <a:pPr algn="just"/>
            <a:endParaRPr lang="ru-RU" sz="18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800" dirty="0" smtClean="0"/>
              <a:t>возможности перехода к долгосрочному регулированию в 2014 году, без учета ограничений предельными уровнями тарифов (индексами) в среднем по субъектам.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210171" y="0"/>
            <a:ext cx="8229600" cy="57071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100" b="1" dirty="0" smtClean="0">
                <a:solidFill>
                  <a:schemeClr val="tx1"/>
                </a:solidFill>
                <a:cs typeface="Times New Roman" pitchFamily="18" charset="0"/>
              </a:rPr>
              <a:t>Ожидаемые изменения в законодательстве о тарифном регулировании </a:t>
            </a:r>
          </a:p>
          <a:p>
            <a:pPr eaLnBrk="1" hangingPunct="1"/>
            <a:r>
              <a:rPr lang="ru-RU" sz="1600" b="1" dirty="0" smtClean="0">
                <a:solidFill>
                  <a:schemeClr val="tx1"/>
                </a:solidFill>
                <a:cs typeface="Times New Roman" pitchFamily="18" charset="0"/>
              </a:rPr>
              <a:t>(Протокол заседания президиума Совета при Президенте по модернизации экономики и инновационному развитию России от 01.10.13г. № 3)</a:t>
            </a:r>
          </a:p>
        </p:txBody>
      </p:sp>
      <p:sp>
        <p:nvSpPr>
          <p:cNvPr id="5" name="TextBox 9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2</a:t>
            </a:r>
            <a:r>
              <a:rPr lang="en-US" sz="1300" b="1" dirty="0" smtClean="0">
                <a:latin typeface="+mn-lt"/>
                <a:cs typeface="Times New Roman" pitchFamily="18" charset="0"/>
              </a:rPr>
              <a:t>6</a:t>
            </a:r>
            <a:endParaRPr lang="ru-RU" sz="1300" b="1" dirty="0" smtClean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953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1"/>
          <p:cNvSpPr txBox="1">
            <a:spLocks noChangeArrowheads="1"/>
          </p:cNvSpPr>
          <p:nvPr/>
        </p:nvSpPr>
        <p:spPr bwMode="auto">
          <a:xfrm>
            <a:off x="1641475" y="2781300"/>
            <a:ext cx="6553200" cy="6302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3500" b="1" dirty="0" smtClean="0">
                <a:latin typeface="+mj-lt"/>
                <a:cs typeface="Times New Roman" pitchFamily="18" charset="0"/>
              </a:rPr>
              <a:t>Транспорт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рямоугольник 10"/>
          <p:cNvSpPr>
            <a:spLocks noChangeArrowheads="1"/>
          </p:cNvSpPr>
          <p:nvPr/>
        </p:nvSpPr>
        <p:spPr bwMode="auto">
          <a:xfrm>
            <a:off x="490538" y="830872"/>
            <a:ext cx="8928100" cy="324699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86" tIns="45696" rIns="91386" bIns="45696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500" b="1" i="1" dirty="0">
                <a:latin typeface="Calibri" pitchFamily="34" charset="0"/>
                <a:cs typeface="Times New Roman" pitchFamily="18" charset="0"/>
              </a:rPr>
              <a:t>План </a:t>
            </a:r>
            <a:r>
              <a:rPr lang="ru-RU" altLang="ru-RU" sz="1500" b="1" i="1" dirty="0" smtClean="0">
                <a:latin typeface="Calibri" pitchFamily="34" charset="0"/>
                <a:cs typeface="Times New Roman" pitchFamily="18" charset="0"/>
              </a:rPr>
              <a:t>Мероприятий</a:t>
            </a:r>
            <a:r>
              <a:rPr lang="en-US" altLang="ru-RU" sz="1500" b="1" i="1" dirty="0" smtClean="0">
                <a:latin typeface="Calibri" pitchFamily="34" charset="0"/>
                <a:cs typeface="Times New Roman" pitchFamily="18" charset="0"/>
              </a:rPr>
              <a:t>:</a:t>
            </a:r>
            <a:r>
              <a:rPr lang="ru-RU" altLang="ru-RU" sz="1500" b="1" i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altLang="ru-RU" sz="1500" b="1" i="1" dirty="0" smtClean="0">
                <a:latin typeface="Calibri" pitchFamily="34" charset="0"/>
                <a:cs typeface="Times New Roman" pitchFamily="18" charset="0"/>
              </a:rPr>
              <a:t>по </a:t>
            </a:r>
            <a:r>
              <a:rPr lang="ru-RU" altLang="ru-RU" sz="1500" b="1" i="1" dirty="0">
                <a:latin typeface="Calibri" pitchFamily="34" charset="0"/>
                <a:cs typeface="Times New Roman" pitchFamily="18" charset="0"/>
              </a:rPr>
              <a:t>установлению тарифов на железнодорожные перевозки на пятилетний период в рамках поручения Председателя Правительства РФ Д.А. Медведева от 13.12.2012 № ДМ-П9-7592</a:t>
            </a:r>
          </a:p>
          <a:p>
            <a:pPr marL="285750" indent="-285750" algn="just" eaLnBrk="1" hangingPunct="1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altLang="ru-RU" sz="1500" dirty="0" smtClean="0">
                <a:latin typeface="Calibri" pitchFamily="34" charset="0"/>
                <a:cs typeface="Times New Roman" pitchFamily="18" charset="0"/>
              </a:rPr>
              <a:t>Пункт  </a:t>
            </a:r>
            <a:r>
              <a:rPr lang="ru-RU" altLang="ru-RU" sz="1500" dirty="0">
                <a:latin typeface="Calibri" pitchFamily="34" charset="0"/>
                <a:cs typeface="Times New Roman" pitchFamily="18" charset="0"/>
              </a:rPr>
              <a:t>2: Определение модели (в том числе принципов и методов регулирования) осуществления долгосрочного тарифного регулирования с учетом необходимости  обеспечения доступности услуг железнодорожного транспорта для грузоотправителей и формирования  источников финансирования инвестиционной программы ОАО «РЖД»</a:t>
            </a:r>
          </a:p>
          <a:p>
            <a:pPr marL="285750" indent="-285750" algn="just" eaLnBrk="1" hangingPunct="1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altLang="ru-RU" sz="1500" dirty="0" smtClean="0">
                <a:latin typeface="Calibri" pitchFamily="34" charset="0"/>
                <a:cs typeface="Times New Roman" pitchFamily="18" charset="0"/>
              </a:rPr>
              <a:t>Пункт </a:t>
            </a:r>
            <a:r>
              <a:rPr lang="ru-RU" altLang="ru-RU" sz="1500" dirty="0">
                <a:latin typeface="Calibri" pitchFamily="34" charset="0"/>
                <a:cs typeface="Times New Roman" pitchFamily="18" charset="0"/>
              </a:rPr>
              <a:t>3: Разработка финансовой  модели  долгосрочного тарифного регулирования, осуществляемого с применением принципов, определенных в  пункте 2 Плана</a:t>
            </a:r>
            <a:endParaRPr lang="en-US" altLang="ru-RU" sz="1500" dirty="0">
              <a:latin typeface="Calibri" pitchFamily="34" charset="0"/>
              <a:cs typeface="Times New Roman" pitchFamily="18" charset="0"/>
            </a:endParaRPr>
          </a:p>
          <a:p>
            <a:pPr marL="285750" indent="-285750" algn="just" eaLnBrk="1" hangingPunct="1">
              <a:buFont typeface="Wingdings" panose="05000000000000000000" pitchFamily="2" charset="2"/>
              <a:buChar char="ü"/>
            </a:pPr>
            <a:r>
              <a:rPr lang="ru-RU" altLang="ru-RU" sz="1500" dirty="0" smtClean="0">
                <a:latin typeface="Calibri" pitchFamily="34" charset="0"/>
                <a:cs typeface="Times New Roman" pitchFamily="18" charset="0"/>
              </a:rPr>
              <a:t>Пункт </a:t>
            </a:r>
            <a:r>
              <a:rPr lang="ru-RU" altLang="ru-RU" sz="1500" dirty="0">
                <a:latin typeface="Calibri" pitchFamily="34" charset="0"/>
                <a:cs typeface="Times New Roman" pitchFamily="18" charset="0"/>
              </a:rPr>
              <a:t>6: Внесение изменений в методику расчета экономически обоснованных затрат и нормативной прибыли, учитываемых при формировании экономически обоснованного индекса к действующему уровню тарифов, сборов и платы на грузовые перевозки с учетом принципов и методов, определенных в пункта 2 плана мероприятий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38188" y="-26590"/>
            <a:ext cx="9288462" cy="765175"/>
          </a:xfrm>
          <a:extLst/>
        </p:spPr>
        <p:txBody>
          <a:bodyPr vert="horz" wrap="square" lIns="91386" tIns="45696" rIns="91386" bIns="45696" numCol="1" anchor="t" anchorCtr="0" compatLnSpc="1">
            <a:prstTxWarp prst="textNoShape">
              <a:avLst/>
            </a:prstTxWarp>
          </a:bodyPr>
          <a:lstStyle/>
          <a:p>
            <a:pPr marL="46018" indent="-46018" defTabSz="706088">
              <a:defRPr/>
            </a:pPr>
            <a:r>
              <a:rPr lang="ru-RU" sz="2100" b="1" dirty="0"/>
              <a:t>Переход к долгосрочному </a:t>
            </a:r>
            <a:r>
              <a:rPr lang="ru-RU" sz="2100" b="1" dirty="0" err="1"/>
              <a:t>тарифообразованию</a:t>
            </a:r>
            <a:r>
              <a:rPr lang="ru-RU" sz="2100" b="1" dirty="0"/>
              <a:t> на грузовые железнодорожные перевозки</a:t>
            </a:r>
            <a:br>
              <a:rPr lang="ru-RU" sz="2100" b="1" dirty="0"/>
            </a:br>
            <a:endParaRPr lang="ru-RU" sz="2100" b="1" dirty="0" smtClean="0"/>
          </a:p>
        </p:txBody>
      </p:sp>
      <p:sp>
        <p:nvSpPr>
          <p:cNvPr id="3076" name="Прямоугольник 21"/>
          <p:cNvSpPr>
            <a:spLocks noChangeArrowheads="1"/>
          </p:cNvSpPr>
          <p:nvPr/>
        </p:nvSpPr>
        <p:spPr bwMode="auto">
          <a:xfrm>
            <a:off x="490538" y="4430192"/>
            <a:ext cx="8928100" cy="2239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95" tIns="45700" rIns="91395" bIns="4570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500" b="1" i="1" dirty="0">
                <a:latin typeface="Calibri" pitchFamily="34" charset="0"/>
                <a:cs typeface="Times New Roman" pitchFamily="18" charset="0"/>
              </a:rPr>
              <a:t>Протокол совещания у Первого заместителя Председателя Правительства  РФ И.И. Шувалова  от 18.06.2013 № ИШ-П9-72пр</a:t>
            </a:r>
          </a:p>
          <a:p>
            <a:pPr marL="285750" indent="-285750" algn="just" eaLnBrk="1" hangingPunct="1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altLang="ru-RU" sz="1500" dirty="0" smtClean="0">
                <a:latin typeface="Calibri" pitchFamily="34" charset="0"/>
                <a:cs typeface="Times New Roman" pitchFamily="18" charset="0"/>
              </a:rPr>
              <a:t>Пункт </a:t>
            </a:r>
            <a:r>
              <a:rPr lang="ru-RU" altLang="ru-RU" sz="1500" dirty="0">
                <a:latin typeface="Calibri" pitchFamily="34" charset="0"/>
                <a:cs typeface="Times New Roman" pitchFamily="18" charset="0"/>
              </a:rPr>
              <a:t>3: Одобрить в основном представленные ФСТ России  (С.Г. Новиков) подходы по построению Методики долгосрочного тарифного регулирования в сфере грузовых железнодорожных перевозок.</a:t>
            </a:r>
            <a:endParaRPr lang="en-US" altLang="ru-RU" sz="1500" dirty="0">
              <a:latin typeface="Calibri" pitchFamily="34" charset="0"/>
              <a:cs typeface="Times New Roman" pitchFamily="18" charset="0"/>
            </a:endParaRPr>
          </a:p>
          <a:p>
            <a:pPr marL="285750" indent="-285750" algn="just" eaLnBrk="1" hangingPunct="1">
              <a:buFont typeface="Wingdings" panose="05000000000000000000" pitchFamily="2" charset="2"/>
              <a:buChar char="ü"/>
            </a:pPr>
            <a:r>
              <a:rPr lang="ru-RU" altLang="ru-RU" sz="1500" dirty="0" smtClean="0">
                <a:latin typeface="Calibri" pitchFamily="34" charset="0"/>
                <a:cs typeface="Times New Roman" pitchFamily="18" charset="0"/>
              </a:rPr>
              <a:t>Пункт </a:t>
            </a:r>
            <a:r>
              <a:rPr lang="ru-RU" altLang="ru-RU" sz="1500" dirty="0">
                <a:latin typeface="Calibri" pitchFamily="34" charset="0"/>
                <a:cs typeface="Times New Roman" pitchFamily="18" charset="0"/>
              </a:rPr>
              <a:t>4</a:t>
            </a:r>
            <a:r>
              <a:rPr lang="en-US" altLang="ru-RU" sz="1500" dirty="0">
                <a:latin typeface="Calibri" pitchFamily="34" charset="0"/>
                <a:cs typeface="Times New Roman" pitchFamily="18" charset="0"/>
              </a:rPr>
              <a:t>: </a:t>
            </a:r>
            <a:r>
              <a:rPr lang="ru-RU" altLang="ru-RU" sz="1500" dirty="0">
                <a:latin typeface="Calibri" pitchFamily="34" charset="0"/>
                <a:cs typeface="Times New Roman" pitchFamily="18" charset="0"/>
              </a:rPr>
              <a:t>ФСТ России (С.Г. Новикову) обеспечить публичное обсуждение и принятие методики, указанной в пункте 3 настоящего протокола, не позднее августа 2013 года, а необходимых тарифных решений на первый долгосрочный период регулирования – одновременно с внесением проекта федерального закона «О федеральном бюджете на 2014 год и на плановый период 2015 и 2016 годов» в Государственную Думу Федерального Собрания РФ.</a:t>
            </a:r>
            <a:endParaRPr lang="ru-RU" altLang="ru-RU" sz="10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594547" y="4124598"/>
            <a:ext cx="720725" cy="241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2</a:t>
            </a:r>
            <a:r>
              <a:rPr lang="en-US" sz="1300" b="1" dirty="0" smtClean="0">
                <a:latin typeface="+mn-lt"/>
                <a:cs typeface="Times New Roman" pitchFamily="18" charset="0"/>
              </a:rPr>
              <a:t>8</a:t>
            </a:r>
            <a:endParaRPr lang="ru-RU" sz="1300" b="1" dirty="0" smtClean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760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3"/>
          <p:cNvSpPr>
            <a:spLocks noGrp="1"/>
          </p:cNvSpPr>
          <p:nvPr>
            <p:ph type="title"/>
          </p:nvPr>
        </p:nvSpPr>
        <p:spPr bwMode="auto">
          <a:xfrm>
            <a:off x="1066800" y="44450"/>
            <a:ext cx="8567738" cy="576263"/>
          </a:xfrm>
          <a:extLst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6018" indent="-46018" defTabSz="706088">
              <a:defRPr/>
            </a:pPr>
            <a:r>
              <a:rPr lang="ru-RU" sz="2000" b="1" dirty="0"/>
              <a:t>Основные принципы </a:t>
            </a:r>
            <a:r>
              <a:rPr lang="ru-RU" sz="2000" b="1" dirty="0" smtClean="0"/>
              <a:t>ценообразования </a:t>
            </a:r>
            <a:br>
              <a:rPr lang="ru-RU" sz="2000" b="1" dirty="0" smtClean="0"/>
            </a:br>
            <a:r>
              <a:rPr lang="ru-RU" sz="2000" b="1" dirty="0" smtClean="0"/>
              <a:t>Методики, утвержденной Правлением ФСТ России от 30.08.2013 № 166-т/1</a:t>
            </a:r>
            <a:endParaRPr lang="ru-RU" sz="2000" b="1" dirty="0"/>
          </a:p>
        </p:txBody>
      </p:sp>
      <p:sp>
        <p:nvSpPr>
          <p:cNvPr id="4099" name="Содержимое 4"/>
          <p:cNvSpPr>
            <a:spLocks noGrp="1"/>
          </p:cNvSpPr>
          <p:nvPr>
            <p:ph idx="1"/>
          </p:nvPr>
        </p:nvSpPr>
        <p:spPr bwMode="auto">
          <a:xfrm>
            <a:off x="201613" y="981075"/>
            <a:ext cx="9432925" cy="5848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altLang="ru-RU" sz="1500" dirty="0" smtClean="0"/>
              <a:t>Основной метод государственного регулирования тарифов – метод доходности инвестированного капитала. Допускается применения иных методов (в зависимости от экономической ситуации), при этом в течение долгосрочного периода регулирования используется только один метод. 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altLang="ru-RU" sz="1500" dirty="0" smtClean="0"/>
              <a:t>Продолжительность долгосрочного периода регулирования -  не менее 5 лет.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altLang="ru-RU" sz="1500" dirty="0" smtClean="0"/>
              <a:t>Стоимостная основа тарифов (необходимая валовая выручка) проектируется на основе данных раздельного учета доходов и расходов, сформированных по видам деятельности «грузовые перевозки» и «предоставление услуг инфраструктуры в части грузовых перевозок», и включает в себя операционные расходы, возврат капитала, доход на капитал, суммы налога на прибыль, а также сальдо прочих доходов и расходов.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altLang="ru-RU" sz="1500" dirty="0" smtClean="0"/>
              <a:t>В целях расчета возврата капитала и дохода на капитал ведется раздельный учет базового и инвестированного капитала, который ведется отдельно от бухгалтерского и налогового учета. Доход на капитал и возврат капитала рассчитываются по базовому и инвестированному капиталу и отдельно по капиталу, сформированному  за счет  бюджетных средств, привлекаемых на возвратной основе.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altLang="ru-RU" sz="1500" dirty="0" smtClean="0"/>
              <a:t>При необходимости в течение долгосрочного периода осуществляется корректировка тарифов с учетом факторов, влияющих на величину параметров их расчета, но независящих от результатов хозяйственной деятельности субъекта регулирования.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altLang="ru-RU" sz="1500" dirty="0" smtClean="0"/>
              <a:t>В целях защиты грузоотправителей от резкого роста тарифной нагрузки может осуществляться сглаживание необходимой валовой выручки путем её перераспределения в пределах одного долгосрочного периода регулирования.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altLang="ru-RU" sz="1500" dirty="0" smtClean="0"/>
              <a:t>Индексы изменения тарифов на услуги по перевозке грузов устанавливаются с учетом решений Правительства Российской Федерации по допустимому уровню индексации тарифов на данные услуги на соответствующий период регулирования.</a:t>
            </a:r>
          </a:p>
          <a:p>
            <a:pPr algn="just">
              <a:buFont typeface="Lucida Grande" charset="0"/>
              <a:buNone/>
            </a:pPr>
            <a:endParaRPr lang="ru-RU" altLang="ru-RU" sz="1400" dirty="0" smtClean="0"/>
          </a:p>
          <a:p>
            <a:pPr algn="just">
              <a:buFont typeface="Lucida Grande" charset="0"/>
              <a:buBlip>
                <a:blip r:embed="rId3"/>
              </a:buBlip>
            </a:pPr>
            <a:endParaRPr lang="ru-RU" altLang="ru-RU" sz="1600" dirty="0" smtClean="0"/>
          </a:p>
          <a:p>
            <a:pPr algn="just">
              <a:buFont typeface="Lucida Grande" charset="0"/>
              <a:buBlip>
                <a:blip r:embed="rId3"/>
              </a:buBlip>
            </a:pPr>
            <a:endParaRPr lang="ru-RU" altLang="ru-RU" sz="1500" dirty="0" smtClean="0">
              <a:latin typeface="Calibri" pitchFamily="34" charset="0"/>
            </a:endParaRPr>
          </a:p>
        </p:txBody>
      </p:sp>
      <p:sp>
        <p:nvSpPr>
          <p:cNvPr id="5" name="TextBox 9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1300" b="1" dirty="0" smtClean="0">
                <a:latin typeface="+mn-lt"/>
                <a:cs typeface="Times New Roman" pitchFamily="18" charset="0"/>
              </a:rPr>
              <a:t>29</a:t>
            </a:r>
            <a:endParaRPr lang="ru-RU" sz="1300" b="1" dirty="0" smtClean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9549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68263" y="792163"/>
            <a:ext cx="9491662" cy="60404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360000" indent="-342900" algn="just" fontAlgn="auto">
              <a:spcAft>
                <a:spcPts val="1200"/>
              </a:spcAft>
              <a:buFont typeface="+mj-lt"/>
              <a:buAutoNum type="arabicPeriod"/>
              <a:defRPr/>
            </a:pPr>
            <a:r>
              <a:rPr lang="ru-RU" sz="1600" dirty="0" smtClean="0">
                <a:cs typeface="Times New Roman" pitchFamily="18" charset="0"/>
              </a:rPr>
              <a:t>Учебный центр НП «Совет рынка»</a:t>
            </a:r>
            <a:r>
              <a:rPr lang="en-US" sz="1600" dirty="0" smtClean="0">
                <a:cs typeface="Times New Roman" pitchFamily="18" charset="0"/>
              </a:rPr>
              <a:t>:</a:t>
            </a:r>
            <a:endParaRPr lang="ru-RU" sz="1600" dirty="0">
              <a:cs typeface="Times New Roman" pitchFamily="18" charset="0"/>
            </a:endParaRPr>
          </a:p>
          <a:p>
            <a:pPr marL="846137" lvl="1" indent="-342900" algn="just" fontAlgn="auto"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ru-RU" sz="1600" i="1" dirty="0" smtClean="0">
                <a:solidFill>
                  <a:schemeClr val="tx1"/>
                </a:solidFill>
              </a:rPr>
              <a:t>В 2013 году запущена актуализированная программа курса повышения квалификации </a:t>
            </a:r>
            <a:r>
              <a:rPr lang="ru-RU" sz="1600" b="1" i="1" dirty="0" smtClean="0">
                <a:solidFill>
                  <a:schemeClr val="tx1"/>
                </a:solidFill>
              </a:rPr>
              <a:t>«Нормативная правовая база электроэнергетической отрасли», </a:t>
            </a:r>
            <a:r>
              <a:rPr lang="ru-RU" sz="1600" i="1" dirty="0" smtClean="0">
                <a:solidFill>
                  <a:schemeClr val="tx1"/>
                </a:solidFill>
              </a:rPr>
              <a:t>переработанная с учетом предложений работников региональных органов регулирования, прошедших подготовку по указанным программам (12 работников прошли подготовку в 2013 году)</a:t>
            </a:r>
            <a:endParaRPr lang="ru-RU" sz="1600" i="1" dirty="0">
              <a:solidFill>
                <a:schemeClr val="tx1"/>
              </a:solidFill>
            </a:endParaRPr>
          </a:p>
          <a:p>
            <a:pPr marL="846137" lvl="1" indent="-342900" algn="just" fontAlgn="auto">
              <a:spcAft>
                <a:spcPts val="1800"/>
              </a:spcAft>
              <a:buFont typeface="Wingdings" pitchFamily="2" charset="2"/>
              <a:buChar char="Ø"/>
              <a:defRPr/>
            </a:pPr>
            <a:r>
              <a:rPr lang="ru-RU" sz="1600" i="1" dirty="0" smtClean="0">
                <a:solidFill>
                  <a:schemeClr val="tx1"/>
                </a:solidFill>
              </a:rPr>
              <a:t>На сентября-октябрь 2013 года был запланирован очередной курс повышения квалификации с использованием обновленного 2-го издания учебно-методического пособия.</a:t>
            </a:r>
            <a:endParaRPr lang="ru-RU" sz="1600" b="1" i="1" dirty="0" smtClean="0">
              <a:solidFill>
                <a:schemeClr val="tx1"/>
              </a:solidFill>
            </a:endParaRPr>
          </a:p>
          <a:p>
            <a:pPr marL="360000" indent="-342900" algn="just" fontAlgn="auto"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1600" dirty="0" smtClean="0">
                <a:cs typeface="Times New Roman" pitchFamily="18" charset="0"/>
              </a:rPr>
              <a:t>НИУ ВШЭ – </a:t>
            </a:r>
            <a:r>
              <a:rPr lang="ru-RU" sz="1600" i="1" dirty="0" smtClean="0">
                <a:cs typeface="Times New Roman" pitchFamily="18" charset="0"/>
              </a:rPr>
              <a:t>154 работника из 47 субъектов Российской Федерации прошли подготовку в 2013 году</a:t>
            </a:r>
            <a:r>
              <a:rPr lang="en-US" sz="1600" dirty="0" smtClean="0">
                <a:cs typeface="Times New Roman" pitchFamily="18" charset="0"/>
              </a:rPr>
              <a:t>:</a:t>
            </a:r>
            <a:endParaRPr lang="ru-RU" sz="1600" dirty="0">
              <a:cs typeface="Times New Roman" pitchFamily="18" charset="0"/>
            </a:endParaRPr>
          </a:p>
          <a:p>
            <a:pPr marL="846137" lvl="1" indent="-342900" algn="just" fontAlgn="auto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cs typeface="Times New Roman" pitchFamily="18" charset="0"/>
              </a:rPr>
              <a:t>«Ценообразование в электроэнергетике</a:t>
            </a:r>
            <a:r>
              <a:rPr lang="ru-RU" sz="1600" dirty="0" smtClean="0">
                <a:cs typeface="Times New Roman" pitchFamily="18" charset="0"/>
              </a:rPr>
              <a:t>»</a:t>
            </a:r>
            <a:endParaRPr lang="ru-RU" sz="1600" dirty="0">
              <a:cs typeface="Times New Roman" pitchFamily="18" charset="0"/>
            </a:endParaRPr>
          </a:p>
          <a:p>
            <a:pPr marL="846137" lvl="1" indent="-342900" algn="just" fontAlgn="auto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1600" dirty="0" smtClean="0">
                <a:cs typeface="Times New Roman" pitchFamily="18" charset="0"/>
              </a:rPr>
              <a:t>«</a:t>
            </a:r>
            <a:r>
              <a:rPr lang="ru-RU" sz="1600" dirty="0">
                <a:cs typeface="Times New Roman" pitchFamily="18" charset="0"/>
              </a:rPr>
              <a:t>Ценообразование на тепловую энергию</a:t>
            </a:r>
            <a:r>
              <a:rPr lang="ru-RU" sz="1600" dirty="0" smtClean="0">
                <a:cs typeface="Times New Roman" pitchFamily="18" charset="0"/>
              </a:rPr>
              <a:t>»</a:t>
            </a:r>
            <a:endParaRPr lang="ru-RU" sz="1600" dirty="0">
              <a:cs typeface="Times New Roman" pitchFamily="18" charset="0"/>
            </a:endParaRPr>
          </a:p>
          <a:p>
            <a:pPr marL="846137" lvl="1" indent="-342900" algn="just" fontAlgn="auto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1600" dirty="0" smtClean="0">
                <a:cs typeface="Times New Roman" pitchFamily="18" charset="0"/>
              </a:rPr>
              <a:t>«</a:t>
            </a:r>
            <a:r>
              <a:rPr lang="ru-RU" sz="1600" dirty="0">
                <a:cs typeface="Times New Roman" pitchFamily="18" charset="0"/>
              </a:rPr>
              <a:t>Ценообразование на услуги водоснабжения и водоотведения</a:t>
            </a:r>
            <a:r>
              <a:rPr lang="ru-RU" sz="1600" dirty="0" smtClean="0">
                <a:cs typeface="Times New Roman" pitchFamily="18" charset="0"/>
              </a:rPr>
              <a:t>»</a:t>
            </a:r>
            <a:endParaRPr lang="ru-RU" sz="1600" dirty="0">
              <a:cs typeface="Times New Roman" pitchFamily="18" charset="0"/>
            </a:endParaRPr>
          </a:p>
          <a:p>
            <a:pPr marL="846137" lvl="1" indent="-342900" algn="just" fontAlgn="auto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cs typeface="Times New Roman" pitchFamily="18" charset="0"/>
              </a:rPr>
              <a:t>«Ценообразование в </a:t>
            </a:r>
            <a:r>
              <a:rPr lang="ru-RU" sz="1600" dirty="0" smtClean="0">
                <a:cs typeface="Times New Roman" pitchFamily="18" charset="0"/>
              </a:rPr>
              <a:t>регулируемых отраслях экономики»</a:t>
            </a:r>
          </a:p>
          <a:p>
            <a:pPr marL="846137" lvl="1" indent="-342900" algn="just" fontAlgn="auto"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ru-RU" sz="1600" dirty="0" smtClean="0">
                <a:cs typeface="Times New Roman" pitchFamily="18" charset="0"/>
              </a:rPr>
              <a:t>«Ценообразование на электрическую энергию, тепловую энергию и на газ»</a:t>
            </a:r>
            <a:endParaRPr lang="ru-RU" sz="1600" dirty="0">
              <a:cs typeface="Times New Roman" pitchFamily="18" charset="0"/>
            </a:endParaRPr>
          </a:p>
          <a:p>
            <a:pPr marL="360000" indent="-342900" algn="just" fontAlgn="auto">
              <a:spcAft>
                <a:spcPts val="1200"/>
              </a:spcAft>
              <a:buFont typeface="+mj-lt"/>
              <a:buAutoNum type="arabicPeriod"/>
              <a:defRPr/>
            </a:pPr>
            <a:r>
              <a:rPr lang="ru-RU" sz="1600" dirty="0" smtClean="0">
                <a:cs typeface="Times New Roman" pitchFamily="18" charset="0"/>
              </a:rPr>
              <a:t>Учебно-методические и аналитические материалы</a:t>
            </a:r>
            <a:r>
              <a:rPr lang="en-US" sz="1600" dirty="0" smtClean="0">
                <a:cs typeface="Times New Roman" pitchFamily="18" charset="0"/>
              </a:rPr>
              <a:t>:</a:t>
            </a:r>
            <a:endParaRPr lang="ru-RU" sz="1600" dirty="0" smtClean="0">
              <a:cs typeface="Times New Roman" pitchFamily="18" charset="0"/>
            </a:endParaRPr>
          </a:p>
          <a:p>
            <a:pPr marL="846137" lvl="1" indent="-342900" algn="just" fontAlgn="auto"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ru-RU" sz="1600" dirty="0" smtClean="0">
                <a:cs typeface="Times New Roman" pitchFamily="18" charset="0"/>
              </a:rPr>
              <a:t>Обновленное совместное учебно-методическое пособие ФСТ России и НП «Совет рынка» «Государственное ценовое регулирование рынков электрической энергии и мощности» (выпуск 2).</a:t>
            </a:r>
            <a:endParaRPr lang="ru-RU" sz="1600" dirty="0">
              <a:cs typeface="Times New Roman" pitchFamily="18" charset="0"/>
            </a:endParaRPr>
          </a:p>
        </p:txBody>
      </p:sp>
      <p:sp>
        <p:nvSpPr>
          <p:cNvPr id="6" name="TextBox 9"/>
          <p:cNvSpPr txBox="1">
            <a:spLocks noChangeArrowheads="1"/>
          </p:cNvSpPr>
          <p:nvPr/>
        </p:nvSpPr>
        <p:spPr bwMode="auto">
          <a:xfrm>
            <a:off x="9624645" y="6581775"/>
            <a:ext cx="286486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3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1138236" y="0"/>
            <a:ext cx="8770937" cy="792163"/>
          </a:xfrm>
          <a:prstGeom prst="rect">
            <a:avLst/>
          </a:prstGeom>
          <a:noFill/>
          <a:ln>
            <a:noFill/>
          </a:ln>
          <a:extLst/>
        </p:spPr>
        <p:txBody>
          <a:bodyPr lIns="95820" tIns="47910" rIns="95820" bIns="47910" anchor="ctr"/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514350" indent="-514350" algn="ctr" defTabSz="914400" eaLnBrk="1" hangingPunct="1">
              <a:lnSpc>
                <a:spcPct val="13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 smtClean="0">
                <a:latin typeface="+mj-lt"/>
                <a:cs typeface="Times New Roman" pitchFamily="18" charset="0"/>
              </a:rPr>
              <a:t>Повышение квалификации сотрудников региональных органов регулирования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6"/>
          <p:cNvSpPr txBox="1">
            <a:spLocks noChangeArrowheads="1"/>
          </p:cNvSpPr>
          <p:nvPr/>
        </p:nvSpPr>
        <p:spPr bwMode="auto">
          <a:xfrm>
            <a:off x="994147" y="-26590"/>
            <a:ext cx="9317592" cy="738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9" tIns="45725" rIns="91449" bIns="45725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FFFFFF"/>
              </a:buClr>
              <a:buSzPct val="100000"/>
            </a:pPr>
            <a:r>
              <a:rPr lang="ru-RU" altLang="ru-RU" b="1" dirty="0">
                <a:latin typeface="+mn-lt"/>
                <a:cs typeface="Times New Roman" pitchFamily="18" charset="0"/>
              </a:rPr>
              <a:t>Динамика основных показателей деятельности пригородного пассажирского комплекса</a:t>
            </a:r>
          </a:p>
        </p:txBody>
      </p:sp>
      <p:sp>
        <p:nvSpPr>
          <p:cNvPr id="7171" name="TextBox 8"/>
          <p:cNvSpPr txBox="1">
            <a:spLocks noChangeArrowheads="1"/>
          </p:cNvSpPr>
          <p:nvPr/>
        </p:nvSpPr>
        <p:spPr bwMode="auto">
          <a:xfrm>
            <a:off x="209359" y="2552436"/>
            <a:ext cx="9485312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9" tIns="45725" rIns="91449" bIns="45725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Уровень финансовой обеспеченности деятельности пригородных пассажирских компаний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423729"/>
              </p:ext>
            </p:extLst>
          </p:nvPr>
        </p:nvGraphicFramePr>
        <p:xfrm>
          <a:off x="202059" y="788988"/>
          <a:ext cx="9434511" cy="16224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40392"/>
                <a:gridCol w="1037648"/>
                <a:gridCol w="815295"/>
                <a:gridCol w="741176"/>
              </a:tblGrid>
              <a:tr h="22306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Общая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характеристика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пригородного пассажирского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комплекса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7" marR="9527" marT="95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507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7" marR="9527" marT="95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2011 год </a:t>
                      </a:r>
                      <a:b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(факт)</a:t>
                      </a:r>
                    </a:p>
                  </a:txBody>
                  <a:tcPr marL="9527" marR="9527" marT="95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2012 год </a:t>
                      </a:r>
                      <a:b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(факт)</a:t>
                      </a:r>
                    </a:p>
                  </a:txBody>
                  <a:tcPr marL="9527" marR="9527" marT="95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2013 год </a:t>
                      </a:r>
                      <a:b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(прогноз)</a:t>
                      </a:r>
                    </a:p>
                  </a:txBody>
                  <a:tcPr marL="9527" marR="9527" marT="95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730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Пассажирооборот, млрд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пасс-км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год (без учета коммерческих перевозок) </a:t>
                      </a:r>
                    </a:p>
                  </a:txBody>
                  <a:tcPr marL="9527" marR="9527" marT="95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7" marR="9527" marT="95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7" marR="9527" marT="95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7" marR="9527" marT="95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730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Общие доходы ППК от пригородных пассажирских перевозок, млрд. руб. </a:t>
                      </a:r>
                    </a:p>
                  </a:txBody>
                  <a:tcPr marL="9527" marR="9527" marT="95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42,79</a:t>
                      </a:r>
                    </a:p>
                  </a:txBody>
                  <a:tcPr marL="9527" marR="9527" marT="95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46,44</a:t>
                      </a:r>
                    </a:p>
                  </a:txBody>
                  <a:tcPr marL="9527" marR="9527" marT="95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49,23</a:t>
                      </a:r>
                    </a:p>
                  </a:txBody>
                  <a:tcPr marL="9527" marR="9527" marT="95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730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Общие расходы ППК на пригородные пассажирские перевозки, млрд. руб.</a:t>
                      </a:r>
                    </a:p>
                  </a:txBody>
                  <a:tcPr marL="9527" marR="9527" marT="95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87,37</a:t>
                      </a:r>
                    </a:p>
                  </a:txBody>
                  <a:tcPr marL="9527" marR="9527" marT="95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94,42</a:t>
                      </a:r>
                    </a:p>
                  </a:txBody>
                  <a:tcPr marL="9527" marR="9527" marT="95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97,87</a:t>
                      </a:r>
                    </a:p>
                  </a:txBody>
                  <a:tcPr marL="9527" marR="9527" marT="95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730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Субсидии на компенсацию выпадающих доходов ППК (региональные бюджеты), млрд. руб.</a:t>
                      </a:r>
                    </a:p>
                  </a:txBody>
                  <a:tcPr marL="9527" marR="9527" marT="95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</a:t>
                      </a:r>
                    </a:p>
                  </a:txBody>
                  <a:tcPr marL="9527" marR="9527" marT="95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7,2</a:t>
                      </a:r>
                    </a:p>
                  </a:txBody>
                  <a:tcPr marL="9527" marR="9527" marT="95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7,8</a:t>
                      </a:r>
                    </a:p>
                  </a:txBody>
                  <a:tcPr marL="9527" marR="9527" marT="95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07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Убытки пригородного пассажирского комплекса (с учетом льгот по оплате услуг </a:t>
                      </a:r>
                      <a:r>
                        <a:rPr lang="ru-RU" sz="11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инфраструктуры </a:t>
                      </a:r>
                      <a:r>
                        <a:rPr lang="ru-RU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без учета прибыльных регионов)</a:t>
                      </a:r>
                    </a:p>
                  </a:txBody>
                  <a:tcPr marL="9527" marR="9527" marT="953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14,3</a:t>
                      </a:r>
                    </a:p>
                  </a:txBody>
                  <a:tcPr marL="9527" marR="9527" marT="95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15,2</a:t>
                      </a:r>
                    </a:p>
                  </a:txBody>
                  <a:tcPr marL="9527" marR="9527" marT="95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16,8</a:t>
                      </a:r>
                    </a:p>
                  </a:txBody>
                  <a:tcPr marL="9527" marR="9527" marT="95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743630"/>
              </p:ext>
            </p:extLst>
          </p:nvPr>
        </p:nvGraphicFramePr>
        <p:xfrm>
          <a:off x="202059" y="2918892"/>
          <a:ext cx="9434512" cy="3751262"/>
        </p:xfrm>
        <a:graphic>
          <a:graphicData uri="http://schemas.openxmlformats.org/drawingml/2006/table">
            <a:tbl>
              <a:tblPr/>
              <a:tblGrid>
                <a:gridCol w="4032687"/>
                <a:gridCol w="1326927"/>
                <a:gridCol w="1990391"/>
                <a:gridCol w="2084507"/>
              </a:tblGrid>
              <a:tr h="177117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403" marR="9403" marT="94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2011</a:t>
                      </a:r>
                    </a:p>
                  </a:txBody>
                  <a:tcPr marL="9403" marR="9403" marT="94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2012</a:t>
                      </a:r>
                    </a:p>
                  </a:txBody>
                  <a:tcPr marL="9403" marR="9403" marT="94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2013</a:t>
                      </a:r>
                    </a:p>
                  </a:txBody>
                  <a:tcPr marL="9403" marR="9403" marT="94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39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число субъектов, в которых осуществляются пригородные пассажирские перевозки</a:t>
                      </a:r>
                    </a:p>
                  </a:txBody>
                  <a:tcPr marL="9403" marR="9403" marT="94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                                     73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403" marR="9403" marT="94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7117"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из них</a:t>
                      </a:r>
                    </a:p>
                  </a:txBody>
                  <a:tcPr marL="9403" marR="9403" marT="940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91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субъектов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РФ, в которых ППК осуществляют безубыточную деятельность</a:t>
                      </a:r>
                    </a:p>
                  </a:txBody>
                  <a:tcPr marL="9403" marR="9403" marT="94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(Москва, Московская обл., Санкт-Петербург, Ленинградская обл.,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р. Адыгея, Астраханская обл.)</a:t>
                      </a:r>
                    </a:p>
                  </a:txBody>
                  <a:tcPr marL="9403" marR="9403" marT="94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(Москва, Московская обл., Санкт-Петербург,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р. Адыгея, Астраханская обл.)</a:t>
                      </a:r>
                    </a:p>
                  </a:txBody>
                  <a:tcPr marL="9403" marR="9403" marT="94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401" marR="9401" marT="9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83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субъектов РФ, в которых бюджетами предусматривается полная компенсация впадающих доходов ППК</a:t>
                      </a:r>
                    </a:p>
                  </a:txBody>
                  <a:tcPr marL="9403" marR="9403" marT="94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403" marR="9403" marT="94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403" marR="9403" marT="94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403" marR="9403" marT="94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822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субъектов РФ, бюджетами которых на 2012 год не предусмотрено выделение средств на компенсацию выпадающих доходов ППК</a:t>
                      </a:r>
                    </a:p>
                  </a:txBody>
                  <a:tcPr marL="9403" marR="9403" marT="94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(Владимирская обл.,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Курганская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обл., Приморский край, Тверская обл.)</a:t>
                      </a:r>
                    </a:p>
                  </a:txBody>
                  <a:tcPr marL="9403" marR="9403" marT="94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b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(Владимирская обл., Вологодская обл., Ленинградская обл., Курганская обл.)</a:t>
                      </a:r>
                    </a:p>
                  </a:txBody>
                  <a:tcPr marL="9403" marR="9403" marT="94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b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(Вологодская обл.,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Ленинградская обл.)</a:t>
                      </a:r>
                    </a:p>
                  </a:txBody>
                  <a:tcPr marL="9403" marR="9403" marT="94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46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субъектов РФ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в которых предусмотренные бюджетом средства покрывают &lt; 10 % суммы выпадающих доходов ППК</a:t>
                      </a:r>
                    </a:p>
                  </a:txBody>
                  <a:tcPr marL="9403" marR="9403" marT="94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403" marR="9403" marT="94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403" marR="9403" marT="94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403" marR="9403" marT="94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9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3</a:t>
            </a:r>
            <a:r>
              <a:rPr lang="en-US" sz="1300" b="1" dirty="0" smtClean="0">
                <a:latin typeface="+mn-lt"/>
                <a:cs typeface="Times New Roman" pitchFamily="18" charset="0"/>
              </a:rPr>
              <a:t>0</a:t>
            </a:r>
            <a:endParaRPr lang="ru-RU" sz="1300" b="1" dirty="0" smtClean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4926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6"/>
          <p:cNvSpPr txBox="1">
            <a:spLocks noChangeArrowheads="1"/>
          </p:cNvSpPr>
          <p:nvPr/>
        </p:nvSpPr>
        <p:spPr bwMode="auto">
          <a:xfrm>
            <a:off x="1210171" y="-26590"/>
            <a:ext cx="8722817" cy="784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9" tIns="45725" rIns="91449" bIns="45725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600"/>
              </a:spcAft>
              <a:buClr>
                <a:srgbClr val="FFFFFF"/>
              </a:buClr>
              <a:buSzPct val="100000"/>
            </a:pPr>
            <a:r>
              <a:rPr lang="ru-RU" altLang="ru-RU" sz="2000" b="1" dirty="0">
                <a:latin typeface="+mn-lt"/>
                <a:cs typeface="Times New Roman" pitchFamily="18" charset="0"/>
              </a:rPr>
              <a:t>Финансирование услуг инфраструктуры, оказываемых ОАО </a:t>
            </a:r>
            <a:endParaRPr lang="ru-RU" altLang="ru-RU" sz="2000" b="1" dirty="0" smtClean="0">
              <a:latin typeface="+mn-lt"/>
              <a:cs typeface="Times New Roman" pitchFamily="18" charset="0"/>
            </a:endParaRPr>
          </a:p>
          <a:p>
            <a:pPr algn="ctr">
              <a:spcAft>
                <a:spcPts val="600"/>
              </a:spcAft>
              <a:buClr>
                <a:srgbClr val="FFFFFF"/>
              </a:buClr>
              <a:buSzPct val="100000"/>
            </a:pPr>
            <a:r>
              <a:rPr lang="ru-RU" altLang="ru-RU" sz="2000" b="1" dirty="0" smtClean="0">
                <a:latin typeface="+mn-lt"/>
                <a:cs typeface="Times New Roman" pitchFamily="18" charset="0"/>
              </a:rPr>
              <a:t>РЖД</a:t>
            </a:r>
            <a:r>
              <a:rPr lang="ru-RU" altLang="ru-RU" sz="2000" b="1" dirty="0">
                <a:latin typeface="+mn-lt"/>
                <a:cs typeface="Times New Roman" pitchFamily="18" charset="0"/>
              </a:rPr>
              <a:t>» при осуществлении пригородных пассажирских перевозок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545234"/>
              </p:ext>
            </p:extLst>
          </p:nvPr>
        </p:nvGraphicFramePr>
        <p:xfrm>
          <a:off x="201613" y="941388"/>
          <a:ext cx="9434512" cy="2149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5325"/>
                <a:gridCol w="6189187"/>
              </a:tblGrid>
              <a:tr h="4878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</a:t>
                      </a:r>
                      <a:r>
                        <a:rPr lang="ru-RU" sz="13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льготы</a:t>
                      </a:r>
                      <a:endParaRPr lang="ru-RU" sz="13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34" marB="457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</a:t>
                      </a:r>
                      <a:r>
                        <a:rPr lang="ru-RU" sz="1300" b="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тарифам на услуги инфраструктуры, оказываемые ОАО «РЖД» при осуществлении пригородных пассажирских перевозок</a:t>
                      </a:r>
                    </a:p>
                  </a:txBody>
                  <a:tcPr marL="91455" marR="91455" marT="45734" marB="457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9645"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Основание предоставления льготы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34" marB="457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</a:t>
                      </a:r>
                      <a:r>
                        <a:rPr lang="ru-RU" sz="13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Правительства Российской Федерации от 17.10.2011 № 844 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34" marB="457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6003"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Порядок предоставления льготы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34" marB="457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пригородными пассажирскими компаниями услуг инфраструктуры по льготному тарифу</a:t>
                      </a:r>
                      <a:r>
                        <a:rPr lang="ru-RU" sz="13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последующей компенсацией владельцу инфраструктуры за счет средств федерального бюджета, возникающих в результате выпадающих доходов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34" marB="457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6003"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действия льготы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34" marB="457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31 декабря 2013 года (в соответствии с постановлением Правительства Российской Федерации от 27.12.2012 № 1415 «О внесении изменения в постановление Правительства Российской Федерации от 17 октября 2011 г. № 844»)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5" marR="91455" marT="45734" marB="457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27447"/>
              </p:ext>
            </p:extLst>
          </p:nvPr>
        </p:nvGraphicFramePr>
        <p:xfrm>
          <a:off x="201613" y="3213100"/>
          <a:ext cx="9434512" cy="3355974"/>
        </p:xfrm>
        <a:graphic>
          <a:graphicData uri="http://schemas.openxmlformats.org/drawingml/2006/table">
            <a:tbl>
              <a:tblPr/>
              <a:tblGrid>
                <a:gridCol w="4354389"/>
                <a:gridCol w="1233744"/>
                <a:gridCol w="1233744"/>
                <a:gridCol w="1016024"/>
                <a:gridCol w="798305"/>
                <a:gridCol w="798306"/>
              </a:tblGrid>
              <a:tr h="372886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Оценка последствий изменения объемов и порядка предоставления льгот по оплате услуг  инфраструктуры, оказываемых ОАО "РЖД" при осуществлении пригородных пассажирских перевозок</a:t>
                      </a:r>
                    </a:p>
                  </a:txBody>
                  <a:tcPr marL="6927" marR="6927" marT="69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9908"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927" marR="6927" marT="69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2011</a:t>
                      </a:r>
                    </a:p>
                  </a:txBody>
                  <a:tcPr marL="6927" marR="6927" marT="69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2012</a:t>
                      </a:r>
                    </a:p>
                  </a:txBody>
                  <a:tcPr marL="6927" marR="6927" marT="69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2013</a:t>
                      </a:r>
                    </a:p>
                  </a:txBody>
                  <a:tcPr marL="6927" marR="6927" marT="69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2014*</a:t>
                      </a:r>
                    </a:p>
                  </a:txBody>
                  <a:tcPr marL="6927" marR="6927" marT="69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586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ОАО "РЖД" от оказания услуг по использованию инфраструктуры в пригороде (при условии оплаты по полному тарифу, с НДС)</a:t>
                      </a:r>
                    </a:p>
                  </a:txBody>
                  <a:tcPr marL="6927" marR="6927" marT="69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30,2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32,2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33,2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34,9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34,9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86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Общий объем доходов ОАО "РЖД" от оказания услуг инфраструктуры в пригороде, </a:t>
                      </a:r>
                      <a:b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6927" marR="6927" marT="69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25,302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25,322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25,332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25,349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29,601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90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Субсидии на инфраструктуру (федеральный бюджет), млрд. руб.</a:t>
                      </a:r>
                    </a:p>
                  </a:txBody>
                  <a:tcPr marL="6927" marR="6927" marT="69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25,0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25,0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25,0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25,0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12,5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90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Платежи пригородных компаний</a:t>
                      </a:r>
                    </a:p>
                  </a:txBody>
                  <a:tcPr marL="6927" marR="6927" marT="69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0,302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0,322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0,332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0,349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17,101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88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Действующий льготный коэффициент к тарифам на услуги по использованию инфраструктуры жд транспорта</a:t>
                      </a:r>
                    </a:p>
                  </a:txBody>
                  <a:tcPr marL="6927" marR="6927" marT="69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0,01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0,01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0,01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0,01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0,51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86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Некомпенсируемые выпадающпие доходы ОАО "РЖД" от оказания услуг инфраструктуры в пригороде (с учетом дейтсвия льготного исключительного тарифа)</a:t>
                      </a:r>
                    </a:p>
                  </a:txBody>
                  <a:tcPr marL="6927" marR="6927" marT="69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4,898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6,878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7,868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9,551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4,776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88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покрытия субъектами РФ выпадающих доходов перевозчиков при существующих льготах на инфраструктуру</a:t>
                      </a:r>
                    </a:p>
                  </a:txBody>
                  <a:tcPr marL="6927" marR="6927" marT="693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36%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47%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46%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67%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74%</a:t>
                      </a:r>
                    </a:p>
                  </a:txBody>
                  <a:tcPr marL="6927" marR="6927" marT="69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9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3</a:t>
            </a:r>
            <a:r>
              <a:rPr lang="en-US" sz="1300" b="1" dirty="0" smtClean="0">
                <a:latin typeface="+mn-lt"/>
                <a:cs typeface="Times New Roman" pitchFamily="18" charset="0"/>
              </a:rPr>
              <a:t>1</a:t>
            </a:r>
            <a:endParaRPr lang="ru-RU" sz="1300" b="1" dirty="0" smtClean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5229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 bwMode="auto">
          <a:xfrm>
            <a:off x="1210171" y="-26590"/>
            <a:ext cx="8699004" cy="622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600"/>
              </a:spcAft>
            </a:pPr>
            <a:r>
              <a:rPr lang="ru-RU" altLang="ru-RU" sz="2100" b="1" dirty="0" smtClean="0">
                <a:latin typeface="+mn-lt"/>
                <a:cs typeface="Times New Roman" pitchFamily="18" charset="0"/>
              </a:rPr>
              <a:t>Сфера регулирования пригородных пассажирских перевозок:</a:t>
            </a:r>
            <a:br>
              <a:rPr lang="ru-RU" altLang="ru-RU" sz="2100" b="1" dirty="0" smtClean="0">
                <a:latin typeface="+mn-lt"/>
                <a:cs typeface="Times New Roman" pitchFamily="18" charset="0"/>
              </a:rPr>
            </a:br>
            <a:r>
              <a:rPr lang="ru-RU" altLang="ru-RU" sz="2100" b="1" dirty="0" smtClean="0">
                <a:latin typeface="+mn-lt"/>
                <a:cs typeface="Times New Roman" pitchFamily="18" charset="0"/>
              </a:rPr>
              <a:t>задачи на период 2013-2014 гг.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959264960"/>
              </p:ext>
            </p:extLst>
          </p:nvPr>
        </p:nvGraphicFramePr>
        <p:xfrm>
          <a:off x="202059" y="837510"/>
          <a:ext cx="9299575" cy="5884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7643391"/>
              </a:tblGrid>
              <a:tr h="29386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СФЕРА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ЗАДАЧА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01537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Нормативно-правовое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регулирование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Законодательное закрепление 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на долгосрочную перспективу механизма компенсации затрат на услуги инфраструктуры, оказываемые ОАО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«РЖД» при осуществлении перевозок пассажиров в пригородном сообщении (предусмотрено проектом Концепции развития пригородного пассажирского комплекса)</a:t>
                      </a:r>
                    </a:p>
                    <a:p>
                      <a:pPr marL="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4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(доработанный</a:t>
                      </a:r>
                      <a:r>
                        <a:rPr lang="ru-RU" sz="14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 учетом замечаний причастных федеральных органов исполнительной власти проект Концепции развития пригородного пассажирского комплекса внесен в установленном порядке в Правительство Российской Федерации )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383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Формирование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регионального заказа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Закрепление</a:t>
                      </a:r>
                      <a:r>
                        <a:rPr lang="ru-RU" sz="14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рамках Концепции развития пригородного в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рамках Концепции развития пригородного пассажирского комплекса, закона «Об организации регулярного пассажирского сообщения в Российской Федерации» порядка определения параметров договора транспортного обслуживания населения в сфере пригородных пассажирских перевозок, сферы ответственности региона при определении параметров договора на транспортное </a:t>
                      </a:r>
                      <a:r>
                        <a:rPr lang="ru-RU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населения</a:t>
                      </a:r>
                    </a:p>
                  </a:txBody>
                  <a:tcPr marL="91451" marR="91451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807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Совершенствование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действующей методологической базы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marT="45736" marB="4573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Совершенствование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порядка ведения раздельного учета доходов, расходов и финансовых результатов ОАО «РЖД» и Методики расчета экономически обоснованных затрат на пригородные пассажирские перевозки;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Уточнение видов тарифов, применяемых в пригородном сообщении, разработка Методики расчета экономически обоснованного уровня тарифа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Определение направлений совершенствования методологии формирования тарифов на услуги по использованию инфраструктуры железнодорожного транспорта общего пользования, оказываемые при осуществлении пригородных пассажирских перевозок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97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Вопросы ценообразования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marT="45736" marB="4573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eaLnBrk="0" hangingPunct="0">
                        <a:buClr>
                          <a:srgbClr val="FFFFFF"/>
                        </a:buClr>
                        <a:buSzPct val="100000"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Доработка с учетом подготовленных ФСТ России рекомендаций применяемой ОАО «РЖД» Методики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  <a:sym typeface="Arial" pitchFamily="34" charset="0"/>
                        </a:rPr>
                        <a:t>определения стоимости услуг, оказываемых пригородным пассажирским компаниям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marT="45736" marB="4573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9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3</a:t>
            </a:r>
            <a:r>
              <a:rPr lang="en-US" sz="1300" b="1" dirty="0" smtClean="0">
                <a:latin typeface="+mn-lt"/>
                <a:cs typeface="Times New Roman" pitchFamily="18" charset="0"/>
              </a:rPr>
              <a:t>2</a:t>
            </a:r>
            <a:endParaRPr lang="ru-RU" sz="1300" b="1" dirty="0" smtClean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1587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1570211" y="2421682"/>
            <a:ext cx="6769496" cy="116955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3500" b="1" dirty="0" smtClean="0">
                <a:latin typeface="+mj-lt"/>
                <a:cs typeface="Times New Roman" pitchFamily="18" charset="0"/>
              </a:rPr>
              <a:t>Международная деятельность</a:t>
            </a:r>
          </a:p>
        </p:txBody>
      </p:sp>
    </p:spTree>
    <p:extLst>
      <p:ext uri="{BB962C8B-B14F-4D97-AF65-F5344CB8AC3E}">
        <p14:creationId xmlns:p14="http://schemas.microsoft.com/office/powerpoint/2010/main" val="375049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3</a:t>
            </a:r>
            <a:r>
              <a:rPr lang="en-US" sz="1300" b="1" dirty="0" smtClean="0">
                <a:latin typeface="+mn-lt"/>
                <a:cs typeface="Times New Roman" pitchFamily="18" charset="0"/>
              </a:rPr>
              <a:t>4</a:t>
            </a:r>
            <a:endParaRPr lang="ru-RU" sz="1300" b="1" dirty="0" smtClean="0">
              <a:latin typeface="+mn-lt"/>
              <a:cs typeface="Times New Roman" pitchFamily="18" charset="0"/>
            </a:endParaRPr>
          </a:p>
        </p:txBody>
      </p:sp>
      <p:sp>
        <p:nvSpPr>
          <p:cNvPr id="4" name="Объект 1"/>
          <p:cNvSpPr txBox="1">
            <a:spLocks/>
          </p:cNvSpPr>
          <p:nvPr/>
        </p:nvSpPr>
        <p:spPr bwMode="auto">
          <a:xfrm>
            <a:off x="202058" y="765174"/>
            <a:ext cx="9422587" cy="6094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Aft>
                <a:spcPts val="600"/>
              </a:spcAft>
            </a:pPr>
            <a:r>
              <a:rPr lang="ru-RU" sz="1800" b="1" dirty="0" smtClean="0"/>
              <a:t>Участники</a:t>
            </a:r>
            <a:r>
              <a:rPr lang="en-US" sz="1800" b="1" dirty="0"/>
              <a:t>:</a:t>
            </a:r>
          </a:p>
          <a:p>
            <a:pPr marL="285750" indent="-285750" algn="just" eaLnBrk="0" hangingPunct="0"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ru-RU" sz="1800" dirty="0" smtClean="0"/>
              <a:t>Национальные </a:t>
            </a:r>
            <a:r>
              <a:rPr lang="ru-RU" sz="1800" dirty="0"/>
              <a:t>органы регулирования энергетики </a:t>
            </a:r>
            <a:r>
              <a:rPr lang="en-US" sz="1800" dirty="0"/>
              <a:t>/ </a:t>
            </a:r>
            <a:r>
              <a:rPr lang="ru-RU" sz="1800" dirty="0"/>
              <a:t>уполномоченные представители 10 стран </a:t>
            </a:r>
            <a:r>
              <a:rPr lang="en-US" sz="1800" dirty="0"/>
              <a:t>(</a:t>
            </a:r>
            <a:r>
              <a:rPr lang="ru-RU" sz="1800" dirty="0"/>
              <a:t>Аргентина, Бразилия, Великобритания, Индонезия, Китай, Мексика, Россия, США, Южная Африка, Турция)</a:t>
            </a:r>
            <a:endParaRPr lang="en-US" sz="1800" dirty="0"/>
          </a:p>
          <a:p>
            <a:pPr marL="285750" indent="-285750" algn="just" eaLnBrk="0" hangingPunct="0"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ru-RU" sz="1800" dirty="0" smtClean="0"/>
              <a:t>Агентство </a:t>
            </a:r>
            <a:r>
              <a:rPr lang="ru-RU" sz="1800" dirty="0"/>
              <a:t>по взаимодействию регуляторов в области энергетики </a:t>
            </a:r>
            <a:r>
              <a:rPr lang="en-US" sz="1800" dirty="0"/>
              <a:t>(ACER)</a:t>
            </a:r>
          </a:p>
          <a:p>
            <a:pPr marL="285750" indent="-285750" algn="just" eaLnBrk="0" hangingPunct="0"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ru-RU" sz="1800" dirty="0" smtClean="0"/>
              <a:t>7 </a:t>
            </a:r>
            <a:r>
              <a:rPr lang="ru-RU" sz="1800" dirty="0"/>
              <a:t>ассоциаций </a:t>
            </a:r>
            <a:r>
              <a:rPr lang="en-US" sz="1800" dirty="0"/>
              <a:t>(</a:t>
            </a:r>
            <a:r>
              <a:rPr lang="ru-RU" sz="1800" dirty="0"/>
              <a:t>Африканский форум регуляторов деятельности энергетических компаний </a:t>
            </a:r>
            <a:r>
              <a:rPr lang="en-US" sz="1800" dirty="0"/>
              <a:t>(AFUR), </a:t>
            </a:r>
            <a:r>
              <a:rPr lang="ru-RU" sz="1800" dirty="0"/>
              <a:t>Иберо-американская ассоциация регуляторов энергетики </a:t>
            </a:r>
            <a:r>
              <a:rPr lang="en-US" sz="1800" dirty="0"/>
              <a:t>(ARIAE), </a:t>
            </a:r>
            <a:r>
              <a:rPr lang="ru-RU" sz="1800" dirty="0"/>
              <a:t>Совет европейских регуляторов энергетики </a:t>
            </a:r>
            <a:r>
              <a:rPr lang="en-US" sz="1800" dirty="0"/>
              <a:t>(CEER), </a:t>
            </a:r>
            <a:r>
              <a:rPr lang="ru-RU" sz="1800" dirty="0"/>
              <a:t>Региональная ассоциация органов регулирования энергетики </a:t>
            </a:r>
            <a:r>
              <a:rPr lang="en-US" sz="1800" dirty="0"/>
              <a:t> (ERRA), </a:t>
            </a:r>
            <a:r>
              <a:rPr lang="ru-RU" sz="1800" dirty="0"/>
              <a:t>Международная конфедерация регуляторов энергетики </a:t>
            </a:r>
            <a:r>
              <a:rPr lang="en-US" sz="1800" dirty="0"/>
              <a:t>(ICER), </a:t>
            </a:r>
            <a:r>
              <a:rPr lang="ru-RU" sz="1800" dirty="0"/>
              <a:t>Ассоциация регуляторов электроэнергии и газа стран средиземного бассейна </a:t>
            </a:r>
            <a:r>
              <a:rPr lang="en-US" sz="1800" dirty="0"/>
              <a:t>(MEDREG), </a:t>
            </a:r>
            <a:r>
              <a:rPr lang="ru-RU" sz="1800" dirty="0"/>
              <a:t>Региональная ассоциация регуляторов энергетики Южной Африки </a:t>
            </a:r>
            <a:r>
              <a:rPr lang="en-US" sz="1800" dirty="0"/>
              <a:t> (RERA). </a:t>
            </a:r>
            <a:r>
              <a:rPr lang="ru-RU" sz="1800" dirty="0"/>
              <a:t>Итоговое количество стран-участниц –</a:t>
            </a:r>
            <a:r>
              <a:rPr lang="en-US" sz="1800" dirty="0"/>
              <a:t> </a:t>
            </a:r>
            <a:r>
              <a:rPr lang="ru-RU" sz="1800" dirty="0"/>
              <a:t>членов вышеупомянутых ассоциаций 98.</a:t>
            </a:r>
            <a:endParaRPr lang="en-US" sz="1800" dirty="0"/>
          </a:p>
          <a:p>
            <a:pPr marL="285750" indent="-285750" algn="just" eaLnBrk="0" hangingPunct="0"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ru-RU" sz="1800" dirty="0" smtClean="0"/>
              <a:t>Организация </a:t>
            </a:r>
            <a:r>
              <a:rPr lang="ru-RU" sz="1800" dirty="0"/>
              <a:t>экономического сотрудничества и развития </a:t>
            </a:r>
            <a:r>
              <a:rPr lang="en-US" sz="1800" dirty="0"/>
              <a:t>(OECD)</a:t>
            </a:r>
          </a:p>
          <a:p>
            <a:pPr marL="285750" indent="-285750" algn="just" eaLnBrk="0" hangingPunct="0"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ru-RU" sz="1800" dirty="0" smtClean="0"/>
              <a:t>Российский </a:t>
            </a:r>
            <a:r>
              <a:rPr lang="ru-RU" sz="1800" dirty="0"/>
              <a:t>шерпа в «Группе двадцати»</a:t>
            </a:r>
            <a:endParaRPr lang="en-US" sz="1800" dirty="0"/>
          </a:p>
          <a:p>
            <a:pPr marL="285750" indent="-285750" algn="just" eaLnBrk="0" hangingPunct="0"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ru-RU" sz="1800" dirty="0" smtClean="0"/>
              <a:t>Администрация </a:t>
            </a:r>
            <a:r>
              <a:rPr lang="ru-RU" sz="1800" dirty="0"/>
              <a:t>Президента Российской Федерации</a:t>
            </a:r>
          </a:p>
          <a:p>
            <a:pPr algn="just" eaLnBrk="0" hangingPunct="0"/>
            <a:endParaRPr lang="ru-RU" sz="1800" dirty="0"/>
          </a:p>
          <a:p>
            <a:pPr algn="just" eaLnBrk="0" hangingPunct="0"/>
            <a:endParaRPr lang="ru-RU" sz="1800" dirty="0"/>
          </a:p>
          <a:p>
            <a:pPr algn="just" eaLnBrk="0" hangingPunct="0"/>
            <a:endParaRPr lang="ru-RU" sz="1800" dirty="0"/>
          </a:p>
          <a:p>
            <a:pPr algn="just" eaLnBrk="0" hangingPunct="0"/>
            <a:endParaRPr lang="ru-RU" sz="1800" dirty="0"/>
          </a:p>
          <a:p>
            <a:pPr algn="just" eaLnBrk="0" hangingPunct="0">
              <a:spcBef>
                <a:spcPct val="20000"/>
              </a:spcBef>
              <a:buFont typeface="Arial" pitchFamily="34" charset="0"/>
              <a:buChar char="•"/>
            </a:pPr>
            <a:endParaRPr lang="en-US" sz="1800" dirty="0">
              <a:solidFill>
                <a:srgbClr val="262673"/>
              </a:solidFill>
            </a:endParaRPr>
          </a:p>
          <a:p>
            <a:pPr algn="just" eaLnBrk="0" hangingPunct="0">
              <a:spcBef>
                <a:spcPct val="20000"/>
              </a:spcBef>
              <a:buFont typeface="Arial" pitchFamily="34" charset="0"/>
              <a:buChar char="•"/>
            </a:pPr>
            <a:endParaRPr lang="en-US" sz="1800" dirty="0">
              <a:solidFill>
                <a:srgbClr val="262673"/>
              </a:solidFill>
            </a:endParaRPr>
          </a:p>
          <a:p>
            <a:pPr algn="just" eaLnBrk="0" hangingPunct="0">
              <a:spcBef>
                <a:spcPct val="20000"/>
              </a:spcBef>
            </a:pPr>
            <a:endParaRPr lang="ru-RU" sz="1800" dirty="0">
              <a:solidFill>
                <a:srgbClr val="262673"/>
              </a:solidFill>
            </a:endParaRPr>
          </a:p>
          <a:p>
            <a:pPr algn="just" eaLnBrk="0" hangingPunct="0"/>
            <a:endParaRPr lang="ru-RU" sz="1800" dirty="0">
              <a:solidFill>
                <a:srgbClr val="26267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0171" y="-26590"/>
            <a:ext cx="8699004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b="1" dirty="0" smtClean="0">
                <a:latin typeface="+mj-lt"/>
              </a:rPr>
              <a:t>Круглый стол органов регулирования энергетики в формате</a:t>
            </a:r>
          </a:p>
          <a:p>
            <a:pPr algn="ctr">
              <a:spcAft>
                <a:spcPts val="0"/>
              </a:spcAft>
            </a:pPr>
            <a:r>
              <a:rPr lang="en-US" b="1" dirty="0" smtClean="0">
                <a:latin typeface="+mj-lt"/>
              </a:rPr>
              <a:t>G20</a:t>
            </a:r>
            <a:r>
              <a:rPr lang="ru-RU" b="1" dirty="0" smtClean="0">
                <a:latin typeface="+mj-lt"/>
              </a:rPr>
              <a:t> в Казань.</a:t>
            </a:r>
            <a:endParaRPr lang="ru-RU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208199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>
            <a:spLocks noChangeArrowheads="1"/>
          </p:cNvSpPr>
          <p:nvPr/>
        </p:nvSpPr>
        <p:spPr bwMode="auto">
          <a:xfrm>
            <a:off x="9529715" y="6562777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3</a:t>
            </a:r>
            <a:r>
              <a:rPr lang="en-US" sz="1300" b="1" dirty="0" smtClean="0">
                <a:latin typeface="+mn-lt"/>
                <a:cs typeface="Times New Roman" pitchFamily="18" charset="0"/>
              </a:rPr>
              <a:t>5</a:t>
            </a:r>
            <a:endParaRPr lang="ru-RU" sz="1300" b="1" dirty="0" smtClean="0">
              <a:latin typeface="+mn-lt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91489" y="0"/>
            <a:ext cx="88430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+mj-lt"/>
              </a:rPr>
              <a:t>Основные тезисы Заявления органов регулирования энергетики</a:t>
            </a:r>
            <a:endParaRPr lang="ru-RU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6307" y="738664"/>
            <a:ext cx="9348338" cy="607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2400"/>
              </a:spcAft>
            </a:pPr>
            <a:r>
              <a:rPr lang="ru-RU" sz="1800" b="1" dirty="0" smtClean="0"/>
              <a:t>В данном Заявлении признается</a:t>
            </a:r>
            <a:r>
              <a:rPr lang="en-US" sz="1800" b="1" dirty="0" smtClean="0"/>
              <a:t>:</a:t>
            </a:r>
            <a:r>
              <a:rPr lang="ru-RU" sz="1800" b="1" dirty="0" smtClean="0"/>
              <a:t> </a:t>
            </a:r>
          </a:p>
          <a:p>
            <a:pPr marL="342900" indent="-342900" algn="just"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ru-RU" sz="1800" dirty="0" smtClean="0"/>
              <a:t>большая потребность в инвестициях (область общественных интересов)</a:t>
            </a:r>
            <a:r>
              <a:rPr lang="en-US" sz="1800" dirty="0" smtClean="0"/>
              <a:t>;</a:t>
            </a:r>
            <a:endParaRPr lang="ru-RU" sz="1800" dirty="0" smtClean="0"/>
          </a:p>
          <a:p>
            <a:pPr marL="342900" indent="-342900" algn="just"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ru-RU" sz="1800" dirty="0"/>
              <a:t>ц</a:t>
            </a:r>
            <a:r>
              <a:rPr lang="ru-RU" sz="1800" dirty="0" smtClean="0"/>
              <a:t>ентральная роль, которую регуляторы энергетики играют в обеспечении эффективных инвестиций.</a:t>
            </a:r>
          </a:p>
          <a:p>
            <a:pPr algn="ctr">
              <a:spcAft>
                <a:spcPts val="2400"/>
              </a:spcAft>
            </a:pPr>
            <a:r>
              <a:rPr lang="ru-RU" sz="1800" b="1" dirty="0" smtClean="0"/>
              <a:t>В этом контексте органы регулирования энергетики согласны с тем, что важно</a:t>
            </a:r>
            <a:r>
              <a:rPr lang="en-US" sz="1800" b="1" dirty="0" smtClean="0"/>
              <a:t>:</a:t>
            </a:r>
            <a:endParaRPr lang="ru-RU" sz="1800" b="1" dirty="0" smtClean="0"/>
          </a:p>
          <a:p>
            <a:pPr marL="457200" indent="-457200" algn="just">
              <a:spcAft>
                <a:spcPts val="1800"/>
              </a:spcAft>
              <a:buAutoNum type="arabicPeriod"/>
            </a:pPr>
            <a:r>
              <a:rPr lang="ru-RU" sz="1800" dirty="0"/>
              <a:t>г</a:t>
            </a:r>
            <a:r>
              <a:rPr lang="ru-RU" sz="1800" dirty="0" smtClean="0"/>
              <a:t>арантировать независимость национальных регулирующих органов</a:t>
            </a:r>
            <a:r>
              <a:rPr lang="en-US" sz="1800" dirty="0" smtClean="0"/>
              <a:t>;</a:t>
            </a:r>
            <a:endParaRPr lang="ru-RU" sz="1800" dirty="0" smtClean="0"/>
          </a:p>
          <a:p>
            <a:pPr marL="457200" indent="-457200" algn="just">
              <a:spcAft>
                <a:spcPts val="1800"/>
              </a:spcAft>
              <a:buFont typeface="+mj-lt"/>
              <a:buAutoNum type="arabicPeriod" startAt="2"/>
            </a:pPr>
            <a:r>
              <a:rPr lang="ru-RU" sz="1800" dirty="0" smtClean="0"/>
              <a:t>поддерживать эффективное развитие энергетической инфраструктуры, необходимой для выполнения задачи устойчивого развития</a:t>
            </a:r>
            <a:r>
              <a:rPr lang="en-US" sz="1800" dirty="0" smtClean="0"/>
              <a:t>;</a:t>
            </a:r>
            <a:endParaRPr lang="ru-RU" sz="1800" dirty="0" smtClean="0"/>
          </a:p>
          <a:p>
            <a:pPr marL="457200" indent="-457200" algn="just">
              <a:spcAft>
                <a:spcPts val="1800"/>
              </a:spcAft>
              <a:buFont typeface="+mj-lt"/>
              <a:buAutoNum type="arabicPeriod" startAt="2"/>
            </a:pPr>
            <a:r>
              <a:rPr lang="ru-RU" sz="1800" dirty="0"/>
              <a:t>у</a:t>
            </a:r>
            <a:r>
              <a:rPr lang="ru-RU" sz="1800" dirty="0" smtClean="0"/>
              <a:t>лучшать работу энергетических рынков</a:t>
            </a:r>
            <a:r>
              <a:rPr lang="en-US" sz="1800" dirty="0" smtClean="0"/>
              <a:t>;</a:t>
            </a:r>
            <a:endParaRPr lang="ru-RU" sz="1800" dirty="0" smtClean="0"/>
          </a:p>
          <a:p>
            <a:pPr marL="457200" indent="-457200" algn="just">
              <a:spcAft>
                <a:spcPts val="1800"/>
              </a:spcAft>
              <a:buFont typeface="+mj-lt"/>
              <a:buAutoNum type="arabicPeriod" startAt="2"/>
            </a:pPr>
            <a:r>
              <a:rPr lang="ru-RU" sz="1800" dirty="0"/>
              <a:t>з</a:t>
            </a:r>
            <a:r>
              <a:rPr lang="ru-RU" sz="1800" dirty="0" smtClean="0"/>
              <a:t>ащищать интересы общества и потребителей</a:t>
            </a:r>
            <a:r>
              <a:rPr lang="en-US" sz="1800" dirty="0" smtClean="0"/>
              <a:t>;</a:t>
            </a:r>
            <a:endParaRPr lang="ru-RU" sz="1800" dirty="0" smtClean="0"/>
          </a:p>
          <a:p>
            <a:pPr marL="457200" indent="-457200" algn="just">
              <a:spcAft>
                <a:spcPts val="1800"/>
              </a:spcAft>
              <a:buFont typeface="+mj-lt"/>
              <a:buAutoNum type="arabicPeriod" startAt="2"/>
            </a:pPr>
            <a:r>
              <a:rPr lang="ru-RU" sz="1800" dirty="0"/>
              <a:t>п</a:t>
            </a:r>
            <a:r>
              <a:rPr lang="ru-RU" sz="1800" dirty="0" smtClean="0"/>
              <a:t>родвигать развитие национальных регулирующих органов</a:t>
            </a:r>
            <a:r>
              <a:rPr lang="en-US" sz="1800" dirty="0" smtClean="0"/>
              <a:t>;</a:t>
            </a:r>
            <a:endParaRPr lang="ru-RU" sz="1800" dirty="0" smtClean="0"/>
          </a:p>
          <a:p>
            <a:pPr marL="457200" indent="-457200" algn="just">
              <a:buFont typeface="+mj-lt"/>
              <a:buAutoNum type="arabicPeriod" startAt="2"/>
            </a:pPr>
            <a:r>
              <a:rPr lang="ru-RU" sz="1800" dirty="0"/>
              <a:t>у</a:t>
            </a:r>
            <a:r>
              <a:rPr lang="ru-RU" sz="1800" dirty="0" smtClean="0"/>
              <a:t>станавливать эффективное взаимодействие между соответствующими компетентными органами.</a:t>
            </a:r>
          </a:p>
        </p:txBody>
      </p:sp>
    </p:spTree>
    <p:extLst>
      <p:ext uri="{BB962C8B-B14F-4D97-AF65-F5344CB8AC3E}">
        <p14:creationId xmlns:p14="http://schemas.microsoft.com/office/powerpoint/2010/main" val="22859337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4067" y="1125538"/>
            <a:ext cx="928574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96. Регулирование, наряду с другими политическими инструментами, может играть важную роль для формирования среды, необходимой для инвестиций. Отмечая, что роль регулирования различается от страны к стране и что регулирование остается внутренним делом каждой страны, но в некоторых случаях является общим в рамках интеграционного пространства, мы приветствуем диалог между заинтересованными органами регулирования электроэнергетики стран-членов «Группы двадцати» при поддержке ассоциаций регуляторов и международных организаций и принимаем к сведению Заявление органов регулирования энергетики по эффективному регулированию и стимулированию инвестиций в энергетическую инфраструктуру, принятое ими на Круглом столе органов регулирования энергетики в Казани в рамках </a:t>
            </a:r>
            <a:r>
              <a:rPr lang="ru-RU" sz="2000" dirty="0" err="1" smtClean="0"/>
              <a:t>аутрич-мероприятий</a:t>
            </a:r>
            <a:r>
              <a:rPr lang="ru-RU" sz="2000" dirty="0" smtClean="0"/>
              <a:t> «Группы двадцати». В рамках наших усилий по привлечению инвестиций в энергетическую инфраструктуру, в частности, в чистую, доступную и устойчивую энергетику, с целью вовлечения всех заинтересованных сторон, мы призываем заинтересованных регуляторов продолжать свой диалог и просим Рабочую группу по устойчивой энергетике «Группы двадцати» принимать во внимание результаты этого диалога.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66155" y="477466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 </a:t>
            </a:r>
            <a:r>
              <a:rPr lang="ru-RU" sz="2000" b="1" i="1" dirty="0" smtClean="0"/>
              <a:t>САНКТ-ПЕТЕРБУРГСКАЯ ДЕКЛАРАЦИЯ ЛИДЕРОВ «ГРУППЫ</a:t>
            </a:r>
            <a:r>
              <a:rPr lang="en-US" sz="2000" b="1" i="1" dirty="0" smtClean="0"/>
              <a:t> </a:t>
            </a:r>
            <a:r>
              <a:rPr lang="ru-RU" sz="2000" b="1" i="1" dirty="0" smtClean="0"/>
              <a:t>ДВАДЦАТИ» </a:t>
            </a:r>
            <a:endParaRPr lang="ru-RU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091489" y="-26590"/>
            <a:ext cx="8843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+mj-lt"/>
              </a:rPr>
              <a:t>Заявление органов регулирования энергетики</a:t>
            </a:r>
            <a:endParaRPr lang="ru-RU" sz="2400" b="1" dirty="0">
              <a:latin typeface="+mj-lt"/>
            </a:endParaRPr>
          </a:p>
        </p:txBody>
      </p:sp>
      <p:sp>
        <p:nvSpPr>
          <p:cNvPr id="5" name="TextBox 9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3</a:t>
            </a:r>
            <a:r>
              <a:rPr lang="en-US" sz="1300" b="1" dirty="0" smtClean="0">
                <a:latin typeface="+mn-lt"/>
                <a:cs typeface="Times New Roman" pitchFamily="18" charset="0"/>
              </a:rPr>
              <a:t>6</a:t>
            </a:r>
            <a:endParaRPr lang="ru-RU" sz="1300" b="1" dirty="0" smtClean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1493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Прямоугольник 2"/>
          <p:cNvSpPr>
            <a:spLocks noChangeArrowheads="1"/>
          </p:cNvSpPr>
          <p:nvPr/>
        </p:nvSpPr>
        <p:spPr bwMode="auto">
          <a:xfrm>
            <a:off x="0" y="720764"/>
            <a:ext cx="9909175" cy="581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9" tIns="45725" rIns="91449" bIns="45725"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ru-RU" sz="1700" dirty="0" smtClean="0"/>
              <a:t>24–25 </a:t>
            </a:r>
            <a:r>
              <a:rPr lang="ru-RU" sz="1700" dirty="0"/>
              <a:t>октября 2013 года в Москве </a:t>
            </a:r>
            <a:r>
              <a:rPr lang="ru-RU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1700" dirty="0"/>
              <a:t>ФСТ России совместно с Минтрансом России, ОАО «РЖД» и НП «Гильдия экспедиторов» впервые </a:t>
            </a:r>
            <a:r>
              <a:rPr lang="ru-RU" sz="1700" dirty="0" smtClean="0"/>
              <a:t>проводит Международную Конференцию </a:t>
            </a:r>
            <a:r>
              <a:rPr lang="ru-RU" sz="1700" dirty="0"/>
              <a:t>тарифных регуляторов железных </a:t>
            </a:r>
            <a:r>
              <a:rPr lang="ru-RU" sz="1700" dirty="0" smtClean="0"/>
              <a:t>дорог</a:t>
            </a:r>
            <a:r>
              <a:rPr lang="en-US" sz="1700" dirty="0" smtClean="0"/>
              <a:t>:</a:t>
            </a:r>
            <a:endParaRPr lang="ru-RU" sz="1700" dirty="0"/>
          </a:p>
          <a:p>
            <a:pPr algn="ctr">
              <a:spcAft>
                <a:spcPts val="600"/>
              </a:spcAft>
              <a:defRPr/>
            </a:pPr>
            <a:r>
              <a:rPr lang="ru-RU" sz="1700" b="1" dirty="0" smtClean="0"/>
              <a:t>«</a:t>
            </a:r>
            <a:r>
              <a:rPr lang="ru-RU" sz="1700" b="1" dirty="0"/>
              <a:t>Эффективное тарифное регулирование и стимулирование инвестиций в инфраструктуру железнодорожного транспорта»</a:t>
            </a:r>
          </a:p>
          <a:p>
            <a:pPr algn="ctr">
              <a:spcAft>
                <a:spcPts val="600"/>
              </a:spcAft>
              <a:defRPr/>
            </a:pPr>
            <a:r>
              <a:rPr lang="ru-RU" sz="1700" u="sng" dirty="0" smtClean="0"/>
              <a:t>Цели </a:t>
            </a:r>
            <a:r>
              <a:rPr lang="ru-RU" sz="1700" u="sng" dirty="0"/>
              <a:t>конференции: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ru-RU" sz="1600" dirty="0" smtClean="0"/>
              <a:t>Регулярный </a:t>
            </a:r>
            <a:r>
              <a:rPr lang="ru-RU" sz="1600" dirty="0"/>
              <a:t>обмен информацией и международным опытом и лучшими практиками в сфере регулирования тарифов и рыночного ценообразования на железнодорожном </a:t>
            </a:r>
            <a:r>
              <a:rPr lang="ru-RU" sz="1600" dirty="0" smtClean="0"/>
              <a:t>транспорте</a:t>
            </a:r>
            <a:r>
              <a:rPr lang="ru-RU" sz="1600" dirty="0"/>
              <a:t>.</a:t>
            </a:r>
            <a:r>
              <a:rPr lang="ru-RU" sz="1600" dirty="0" smtClean="0"/>
              <a:t> </a:t>
            </a:r>
            <a:endParaRPr lang="ru-RU" sz="1600" dirty="0"/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ru-RU" sz="1600" dirty="0" smtClean="0"/>
              <a:t>Поиск </a:t>
            </a:r>
            <a:r>
              <a:rPr lang="ru-RU" sz="1600" dirty="0"/>
              <a:t>эффективных механизмов стимулирования инвестиций в инфраструктуру железных </a:t>
            </a:r>
            <a:r>
              <a:rPr lang="ru-RU" sz="1600" dirty="0" smtClean="0"/>
              <a:t>дорог.</a:t>
            </a:r>
          </a:p>
          <a:p>
            <a:pPr marL="342900" indent="-342900" algn="just">
              <a:buFont typeface="Wingdings" panose="05000000000000000000" pitchFamily="2" charset="2"/>
              <a:buChar char="ü"/>
              <a:defRPr/>
            </a:pPr>
            <a:r>
              <a:rPr lang="ru-RU" sz="1600" dirty="0" smtClean="0"/>
              <a:t>Укрепление </a:t>
            </a:r>
            <a:r>
              <a:rPr lang="ru-RU" sz="1600" dirty="0"/>
              <a:t>компетентного международного сотрудничества и взаимодействия органов тарифного регулирования железных дорог.</a:t>
            </a:r>
            <a:r>
              <a:rPr lang="ru-RU" sz="1600" i="1" dirty="0">
                <a:solidFill>
                  <a:srgbClr val="4B1F6F"/>
                </a:solidFill>
                <a:latin typeface="Verdana" pitchFamily="34" charset="0"/>
              </a:rPr>
              <a:t>       </a:t>
            </a:r>
            <a:endParaRPr lang="ru-RU" sz="1600" i="1" dirty="0" smtClean="0">
              <a:solidFill>
                <a:srgbClr val="4B1F6F"/>
              </a:solidFill>
              <a:latin typeface="Verdana" pitchFamily="34" charset="0"/>
            </a:endParaRPr>
          </a:p>
          <a:p>
            <a:pPr algn="ctr">
              <a:spcAft>
                <a:spcPts val="600"/>
              </a:spcAft>
              <a:defRPr/>
            </a:pPr>
            <a:r>
              <a:rPr lang="ru-RU" sz="1700" u="sng" dirty="0"/>
              <a:t>Участники</a:t>
            </a:r>
            <a:r>
              <a:rPr lang="en-US" sz="1700" u="sng" dirty="0"/>
              <a:t>:</a:t>
            </a:r>
            <a:endParaRPr lang="ru-RU" sz="1700" u="sng" dirty="0"/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/>
              <a:t>Руководители отраслевых министерств и ведомств Российской Федерации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/>
              <a:t>Руководители государственных регулирующих органов железнодорожного транспорта и администраций железных дорог государств-участников СНГ, стран Европы, США, Канады, Китая, государств Азии, Латинской Америки и </a:t>
            </a:r>
            <a:r>
              <a:rPr lang="ru-RU" sz="1600" dirty="0" smtClean="0"/>
              <a:t>Австралии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/>
              <a:t>Руководители и представители Международного союза железных дорог,  Организации сотрудничества железных дорог, Европейской Экономической Комиссии ООН, Европейской комиссии  и Евразийской экономической </a:t>
            </a:r>
            <a:r>
              <a:rPr lang="ru-RU" sz="1600" dirty="0" smtClean="0"/>
              <a:t>комиссии</a:t>
            </a:r>
            <a:endParaRPr lang="ru-RU" sz="1600" dirty="0"/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/>
              <a:t>Представители бизнес-сообщества, отраслевых гильдий и ассоциаций, научных и деловых </a:t>
            </a:r>
            <a:r>
              <a:rPr lang="ru-RU" sz="1600" dirty="0" smtClean="0"/>
              <a:t>кругов</a:t>
            </a:r>
            <a:endParaRPr lang="ru-RU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1091489" y="-26590"/>
            <a:ext cx="88430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+mj-lt"/>
              </a:rPr>
              <a:t>Международная конференция органов тарифного регулирования железных дорог</a:t>
            </a:r>
            <a:endParaRPr lang="ru-RU" sz="2400" b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18077" y="6398672"/>
            <a:ext cx="458208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Сайт конференции – </a:t>
            </a:r>
            <a:r>
              <a:rPr lang="en-US" dirty="0" smtClean="0"/>
              <a:t>www.ifrtr.com</a:t>
            </a:r>
            <a:endParaRPr lang="ru-RU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3</a:t>
            </a:r>
            <a:r>
              <a:rPr lang="en-US" sz="1300" b="1" dirty="0" smtClean="0">
                <a:latin typeface="+mn-lt"/>
                <a:cs typeface="Times New Roman" pitchFamily="18" charset="0"/>
              </a:rPr>
              <a:t>7</a:t>
            </a:r>
            <a:endParaRPr lang="ru-RU" sz="1300" b="1" dirty="0" smtClean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9138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1138163" y="7938"/>
            <a:ext cx="8639175" cy="762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803" tIns="47902" rIns="95803" bIns="47902"/>
          <a:lstStyle>
            <a:lvl1pPr marL="44450" indent="-44450" algn="ctr" defTabSz="704850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+mj-lt"/>
                <a:ea typeface="+mj-ea"/>
                <a:cs typeface="+mj-cs"/>
                <a:sym typeface="Arial" pitchFamily="34" charset="0"/>
              </a:defRPr>
            </a:lvl1pPr>
            <a:lvl2pPr marL="44450" indent="-44450" algn="ctr" defTabSz="704850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2pPr>
            <a:lvl3pPr marL="44450" indent="-44450" algn="ctr" defTabSz="704850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3pPr>
            <a:lvl4pPr marL="44450" indent="-44450" algn="ctr" defTabSz="704850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4pPr>
            <a:lvl5pPr marL="44450" indent="-44450" algn="ctr" defTabSz="704850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5pPr>
            <a:lvl6pPr marL="500016" indent="-42859" algn="ctr" defTabSz="673037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6pPr>
            <a:lvl7pPr marL="957173" indent="-42859" algn="ctr" defTabSz="673037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7pPr>
            <a:lvl8pPr marL="1414331" indent="-42859" algn="ctr" defTabSz="673037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8pPr>
            <a:lvl9pPr marL="1871488" indent="-42859" algn="ctr" defTabSz="673037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9pPr>
          </a:lstStyle>
          <a:p>
            <a:pPr marL="0" indent="0" defTabSz="479380" eaLnBrk="1" hangingPunct="1"/>
            <a:r>
              <a:rPr lang="ru-RU" sz="2100" b="1" kern="0" dirty="0" smtClean="0"/>
              <a:t>Повышение эффективности функционирования инфраструктурных секторов</a:t>
            </a:r>
            <a:endParaRPr lang="ru-RU" sz="2100" b="1" kern="0" dirty="0"/>
          </a:p>
        </p:txBody>
      </p:sp>
      <p:sp>
        <p:nvSpPr>
          <p:cNvPr id="4" name="TextBox 3"/>
          <p:cNvSpPr txBox="1"/>
          <p:nvPr/>
        </p:nvSpPr>
        <p:spPr>
          <a:xfrm>
            <a:off x="130049" y="773624"/>
            <a:ext cx="9575279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1800" dirty="0" smtClean="0">
                <a:latin typeface="+mn-lt"/>
                <a:cs typeface="Times New Roman" pitchFamily="18" charset="0"/>
              </a:rPr>
              <a:t>Распоряжением Правительства Российской Федерации от 29.03.12г. № 467-р утверждена Государственная программа «Экономическое развитие и инновационная экономика».</a:t>
            </a:r>
          </a:p>
          <a:p>
            <a:pPr algn="ctr">
              <a:spcAft>
                <a:spcPts val="1200"/>
              </a:spcAft>
            </a:pPr>
            <a:r>
              <a:rPr lang="ru-RU" sz="1800" dirty="0" smtClean="0">
                <a:latin typeface="+mn-lt"/>
                <a:cs typeface="Times New Roman" pitchFamily="18" charset="0"/>
              </a:rPr>
              <a:t>Подпрограмма № 6 «Повышение эффективности функционирования естественных монополий и иных регулируемых организаций и развитие стимулирующего регулирования».</a:t>
            </a:r>
          </a:p>
          <a:p>
            <a:pPr algn="ctr">
              <a:spcAft>
                <a:spcPts val="1200"/>
              </a:spcAft>
            </a:pPr>
            <a:r>
              <a:rPr lang="ru-RU" sz="1800" dirty="0" smtClean="0">
                <a:latin typeface="+mn-lt"/>
                <a:cs typeface="Times New Roman" pitchFamily="18" charset="0"/>
              </a:rPr>
              <a:t>Ответственный исполнитель – ФСТ России.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0049" y="3285778"/>
            <a:ext cx="9575279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800" b="1" dirty="0" smtClean="0">
                <a:latin typeface="+mn-lt"/>
                <a:cs typeface="Times New Roman" pitchFamily="18" charset="0"/>
              </a:rPr>
              <a:t>Главные цели подпрограммы</a:t>
            </a:r>
            <a:r>
              <a:rPr lang="en-US" sz="1800" b="1" dirty="0" smtClean="0">
                <a:latin typeface="+mn-lt"/>
                <a:cs typeface="Times New Roman" pitchFamily="18" charset="0"/>
              </a:rPr>
              <a:t>:</a:t>
            </a:r>
          </a:p>
          <a:p>
            <a:pPr marL="342900" indent="-342900" algn="just">
              <a:spcAft>
                <a:spcPts val="1200"/>
              </a:spcAft>
              <a:buAutoNum type="arabicPeriod"/>
            </a:pPr>
            <a:r>
              <a:rPr lang="ru-RU" sz="1800" dirty="0">
                <a:cs typeface="Times New Roman" pitchFamily="18" charset="0"/>
              </a:rPr>
              <a:t>Обеспечение эффективного и стабильного государственного регулирования цен и тарифов. </a:t>
            </a:r>
            <a:endParaRPr lang="ru-RU" sz="1800" dirty="0" smtClean="0">
              <a:cs typeface="Times New Roman" pitchFamily="18" charset="0"/>
            </a:endParaRPr>
          </a:p>
          <a:p>
            <a:pPr marL="342900" indent="-342900" algn="just">
              <a:spcAft>
                <a:spcPts val="1200"/>
              </a:spcAft>
              <a:buAutoNum type="arabicPeriod"/>
            </a:pPr>
            <a:r>
              <a:rPr lang="ru-RU" sz="1800" dirty="0" smtClean="0">
                <a:cs typeface="Times New Roman" pitchFamily="18" charset="0"/>
              </a:rPr>
              <a:t>Повышение </a:t>
            </a:r>
            <a:r>
              <a:rPr lang="ru-RU" sz="1800" dirty="0">
                <a:cs typeface="Times New Roman" pitchFamily="18" charset="0"/>
              </a:rPr>
              <a:t>эффективности функционирования естественных монополий.</a:t>
            </a:r>
          </a:p>
          <a:p>
            <a:pPr marL="342900" indent="-342900" algn="just">
              <a:spcAft>
                <a:spcPts val="600"/>
              </a:spcAft>
              <a:buAutoNum type="arabicPeriod"/>
            </a:pPr>
            <a:r>
              <a:rPr lang="ru-RU" sz="1800" dirty="0" smtClean="0">
                <a:latin typeface="+mn-lt"/>
                <a:cs typeface="Times New Roman" pitchFamily="18" charset="0"/>
              </a:rPr>
              <a:t>Защита интересов потребителей товаров (услуг) субъектов естественных монополий и организаций, осуществляющих регулируемые виды деятельности.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0049" y="5662042"/>
            <a:ext cx="9575280" cy="738664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Указанные цели включены в План деятельности ФСТ России на 2013-2018 годы.</a:t>
            </a:r>
            <a:endParaRPr lang="ru-RU" b="1" dirty="0"/>
          </a:p>
        </p:txBody>
      </p:sp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9578158" y="6581775"/>
            <a:ext cx="379460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38</a:t>
            </a:r>
          </a:p>
        </p:txBody>
      </p:sp>
    </p:spTree>
    <p:extLst>
      <p:ext uri="{BB962C8B-B14F-4D97-AF65-F5344CB8AC3E}">
        <p14:creationId xmlns:p14="http://schemas.microsoft.com/office/powerpoint/2010/main" val="23249884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067" y="1048296"/>
            <a:ext cx="907300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1900" dirty="0" smtClean="0"/>
              <a:t>Внедрение системы комплексного стимулирующего регулирования</a:t>
            </a:r>
            <a:r>
              <a:rPr lang="en-US" sz="1900" dirty="0" smtClean="0"/>
              <a:t>:</a:t>
            </a:r>
            <a:endParaRPr lang="ru-RU" sz="1900" dirty="0" smtClean="0"/>
          </a:p>
          <a:p>
            <a:pPr marL="457200" indent="-457200" algn="just">
              <a:buAutoNum type="arabicPeriod"/>
            </a:pPr>
            <a:endParaRPr lang="ru-RU" sz="1000" dirty="0" smtClean="0"/>
          </a:p>
          <a:p>
            <a:pPr marL="900000" indent="-457200" algn="just">
              <a:buFont typeface="Wingdings" pitchFamily="2" charset="2"/>
              <a:buChar char="Ø"/>
            </a:pPr>
            <a:r>
              <a:rPr lang="ru-RU" sz="1900" dirty="0" smtClean="0"/>
              <a:t>Проект федерального </a:t>
            </a:r>
            <a:r>
              <a:rPr lang="ru-RU" sz="1900" dirty="0"/>
              <a:t>закона, направленный на создание комплексного регулирования в сферах естественных монополий и условий развития полноценной конкуренции в сферах, </a:t>
            </a:r>
            <a:r>
              <a:rPr lang="ru-RU" sz="1900" dirty="0" smtClean="0"/>
              <a:t> </a:t>
            </a:r>
            <a:r>
              <a:rPr lang="ru-RU" sz="1900" dirty="0"/>
              <a:t>сопряженных со сферами естественных монополий  на основе утвержденных инвестиционных программ</a:t>
            </a:r>
            <a:r>
              <a:rPr lang="en-US" sz="1900" dirty="0"/>
              <a:t>;</a:t>
            </a:r>
            <a:endParaRPr lang="ru-RU" sz="1900" dirty="0"/>
          </a:p>
          <a:p>
            <a:pPr marL="457200" indent="-457200" algn="just">
              <a:buFont typeface="Wingdings" pitchFamily="2" charset="2"/>
              <a:buChar char="Ø"/>
            </a:pPr>
            <a:endParaRPr lang="ru-RU" sz="1000" dirty="0" smtClean="0"/>
          </a:p>
          <a:p>
            <a:pPr marL="900000" indent="-457200" algn="just">
              <a:spcAft>
                <a:spcPts val="2400"/>
              </a:spcAft>
              <a:buFont typeface="Wingdings" pitchFamily="2" charset="2"/>
              <a:buChar char="Ø"/>
            </a:pPr>
            <a:r>
              <a:rPr lang="ru-RU" sz="1900" dirty="0" smtClean="0"/>
              <a:t>Проект </a:t>
            </a:r>
            <a:r>
              <a:rPr lang="ru-RU" sz="1900" dirty="0"/>
              <a:t>федерального закона, направленный на создание стимулов развития и модернизации естественных монополий и обеспечение доступности их услуг, внедрение стимулирующего регулирования, основанного на установленных показателях эффективности, надежности и качества с учетом использования долгосрочных методов регулирования.</a:t>
            </a:r>
          </a:p>
          <a:p>
            <a:pPr marL="457200" indent="-457200" algn="just">
              <a:spcAft>
                <a:spcPts val="1200"/>
              </a:spcAft>
              <a:buFont typeface="+mj-lt"/>
              <a:buAutoNum type="arabicPeriod" startAt="2"/>
            </a:pPr>
            <a:r>
              <a:rPr lang="ru-RU" sz="1900" dirty="0" smtClean="0"/>
              <a:t>Создание единой «электронной регуляторной среды» федерального и регионального уровней. Интернет – портал. Формирование единого электронного ресурса – проект федерального закона, направленный на создание «Единой среды электронного регулирования».</a:t>
            </a:r>
          </a:p>
          <a:p>
            <a:pPr marL="457200" indent="-457200" algn="just">
              <a:buFont typeface="Wingdings" pitchFamily="2" charset="2"/>
              <a:buChar char="Ø"/>
            </a:pPr>
            <a:endParaRPr lang="ru-RU" sz="10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210171" y="-26590"/>
            <a:ext cx="8699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+mj-lt"/>
              </a:rPr>
              <a:t>Задачи на среднесрочную перспективу </a:t>
            </a:r>
            <a:r>
              <a:rPr lang="ru-RU" sz="1800" b="1" dirty="0"/>
              <a:t>(в дополнение к регуляторным задачам по соответствующим отраслям)</a:t>
            </a:r>
            <a:r>
              <a:rPr lang="ru-RU" sz="2400" b="1" dirty="0"/>
              <a:t> </a:t>
            </a:r>
            <a:endParaRPr lang="ru-RU" sz="2400" b="1" dirty="0">
              <a:latin typeface="+mj-lt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578197" y="6581779"/>
            <a:ext cx="379391" cy="29677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786" tIns="47892" rIns="95786" bIns="47892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39</a:t>
            </a:r>
            <a:endParaRPr lang="ru-RU" sz="1300" b="1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8688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7"/>
          <p:cNvSpPr>
            <a:spLocks noChangeArrowheads="1"/>
          </p:cNvSpPr>
          <p:nvPr/>
        </p:nvSpPr>
        <p:spPr bwMode="auto">
          <a:xfrm>
            <a:off x="38100" y="-120650"/>
            <a:ext cx="9909175" cy="936986"/>
          </a:xfrm>
          <a:prstGeom prst="rect">
            <a:avLst/>
          </a:prstGeom>
          <a:noFill/>
          <a:ln>
            <a:noFill/>
          </a:ln>
          <a:extLst/>
        </p:spPr>
        <p:txBody>
          <a:bodyPr lIns="95820" tIns="47910" rIns="95820" bIns="47910">
            <a:spAutoFit/>
          </a:bodyPr>
          <a:lstStyle/>
          <a:p>
            <a:pPr marL="514350" indent="-514350" algn="ctr">
              <a:lnSpc>
                <a:spcPct val="130000"/>
              </a:lnSpc>
              <a:buFont typeface="+mj-lt"/>
              <a:buAutoNum type="arabicPeriod" startAt="2"/>
              <a:defRPr/>
            </a:pPr>
            <a:r>
              <a:rPr lang="ru-RU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Внедрение и развитие </a:t>
            </a:r>
            <a:r>
              <a:rPr lang="ru-RU" b="1" i="1" u="sng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центрального</a:t>
            </a:r>
            <a:r>
              <a:rPr lang="ru-RU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 сегмента </a:t>
            </a:r>
          </a:p>
          <a:p>
            <a:pPr algn="ctr">
              <a:lnSpc>
                <a:spcPct val="130000"/>
              </a:lnSpc>
              <a:defRPr/>
            </a:pPr>
            <a:r>
              <a:rPr lang="ru-RU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ФГИС ЕИАС ФСТ России </a:t>
            </a:r>
          </a:p>
        </p:txBody>
      </p:sp>
      <p:sp>
        <p:nvSpPr>
          <p:cNvPr id="7171" name="TextBox 8"/>
          <p:cNvSpPr txBox="1">
            <a:spLocks noChangeArrowheads="1"/>
          </p:cNvSpPr>
          <p:nvPr/>
        </p:nvSpPr>
        <p:spPr bwMode="auto">
          <a:xfrm>
            <a:off x="9624645" y="6581775"/>
            <a:ext cx="286486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>
                <a:latin typeface="+mn-lt"/>
                <a:cs typeface="Times New Roman" pitchFamily="18" charset="0"/>
              </a:rPr>
              <a:t>4</a:t>
            </a:r>
            <a:endParaRPr lang="ru-RU" sz="1300" b="1" dirty="0" smtClean="0">
              <a:latin typeface="+mn-lt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618377"/>
              </p:ext>
            </p:extLst>
          </p:nvPr>
        </p:nvGraphicFramePr>
        <p:xfrm>
          <a:off x="201613" y="790575"/>
          <a:ext cx="2938462" cy="5873747"/>
        </p:xfrm>
        <a:graphic>
          <a:graphicData uri="http://schemas.openxmlformats.org/drawingml/2006/table">
            <a:tbl>
              <a:tblPr/>
              <a:tblGrid>
                <a:gridCol w="183928"/>
                <a:gridCol w="2264426"/>
                <a:gridCol w="490108"/>
              </a:tblGrid>
              <a:tr h="20254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№ </a:t>
                      </a:r>
                    </a:p>
                  </a:txBody>
                  <a:tcPr marL="8008" marR="8008" marT="8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Субъект Российской Федерации</a:t>
                      </a:r>
                    </a:p>
                  </a:txBody>
                  <a:tcPr marL="8008" marR="8008" marT="8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Тульская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Ханты-Мансийский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АО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Омская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Иркутская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Ямало-Ненецкий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АО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Орловская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Ульяновская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Бурятия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Калужская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Белгородская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Липецкая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Башкортостан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Мордовия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Краснодарский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Чувашская республика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Хакасия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Ленинградская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Ростовская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Забайкальский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Тюменская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Костромская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Саха (Якутия)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г.Санкт-Петербург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Адыгея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Красноярский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Тыва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Карачаево-Черкесская республика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Смоленская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372438"/>
              </p:ext>
            </p:extLst>
          </p:nvPr>
        </p:nvGraphicFramePr>
        <p:xfrm>
          <a:off x="3298825" y="790575"/>
          <a:ext cx="3095625" cy="5873747"/>
        </p:xfrm>
        <a:graphic>
          <a:graphicData uri="http://schemas.openxmlformats.org/drawingml/2006/table">
            <a:tbl>
              <a:tblPr/>
              <a:tblGrid>
                <a:gridCol w="193765"/>
                <a:gridCol w="2397921"/>
                <a:gridCol w="503939"/>
              </a:tblGrid>
              <a:tr h="20254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№ </a:t>
                      </a:r>
                    </a:p>
                  </a:txBody>
                  <a:tcPr marL="8006" marR="8006" marT="8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Субъект Российской Федерации</a:t>
                      </a:r>
                    </a:p>
                  </a:txBody>
                  <a:tcPr marL="8006" marR="8006" marT="8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Алтай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100%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Курская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100%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Пензенская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100%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Свердловская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99,88%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Томская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99,32%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Хабаровский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98,00%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Воронежская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97,60%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Астраханская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96,83%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Челябинская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96,72%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Амурская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96,64%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Псковская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96,55%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Ставропольский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96,08%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Тверская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96,08%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Нижегородская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95,15%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г. Москва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94,71%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Кировская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94,31%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Волгоградская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93,10%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Калининградская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93,03%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Ненецкий автономный округ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92,59%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Ярославская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91,03%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Кабардино-Балкарская республика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90,83%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Московская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89,41%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Владимирская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88,86%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Кемеровская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88,20%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Татарстан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87,61%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Калмыкия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85,71%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Марий Эл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82,89%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Тамбовская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82,56%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872948"/>
              </p:ext>
            </p:extLst>
          </p:nvPr>
        </p:nvGraphicFramePr>
        <p:xfrm>
          <a:off x="6573838" y="784225"/>
          <a:ext cx="3095625" cy="5843325"/>
        </p:xfrm>
        <a:graphic>
          <a:graphicData uri="http://schemas.openxmlformats.org/drawingml/2006/table">
            <a:tbl>
              <a:tblPr/>
              <a:tblGrid>
                <a:gridCol w="193765"/>
                <a:gridCol w="2363162"/>
                <a:gridCol w="538698"/>
              </a:tblGrid>
              <a:tr h="20252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№ </a:t>
                      </a:r>
                    </a:p>
                  </a:txBody>
                  <a:tcPr marL="8006" marR="8006" marT="80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Субъект Российской Федерации</a:t>
                      </a:r>
                    </a:p>
                  </a:txBody>
                  <a:tcPr marL="8006" marR="8006" marT="80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Чеченская республика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82,35%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Алтайский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82,06%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Дагестан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79,79%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Ингушетия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79,31%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Северная Осетия-Алания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79,25%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Мурманская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79,09%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Ивановская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78,51%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Архангельская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77,38%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Новосибирская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77,35%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Саратовская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77,33%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Брянская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76,64%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Самарская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76,21%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Вологодская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76,10%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Новгородская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75,57%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Коми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75,32%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Рязанская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73,70%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Курганская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72,96%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Камчатский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70,93%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Сахалинская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69,72%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Еврейская автономная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68,18%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Карелия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61,46%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Магаданская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56,60%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Пермский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53,15%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Удмуртская республика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48,39%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Приморский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44,38%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Оренбургская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42,62%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Чукотский автономный округ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35.29%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8006" marR="8006" marT="80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067" y="1057007"/>
            <a:ext cx="9073008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1800"/>
              </a:spcAft>
              <a:buFont typeface="+mj-lt"/>
              <a:buAutoNum type="arabicPeriod" startAt="3"/>
            </a:pPr>
            <a:r>
              <a:rPr lang="ru-RU" sz="1900" dirty="0" smtClean="0"/>
              <a:t>Разработка комплекса мер по сдерживанию цен (тарифов) естественных монополий.</a:t>
            </a:r>
          </a:p>
          <a:p>
            <a:pPr marL="457200" indent="-457200" algn="just">
              <a:spcAft>
                <a:spcPts val="1800"/>
              </a:spcAft>
              <a:buFont typeface="+mj-lt"/>
              <a:buAutoNum type="arabicPeriod" startAt="3"/>
            </a:pPr>
            <a:r>
              <a:rPr lang="ru-RU" sz="1900" dirty="0" smtClean="0"/>
              <a:t>Повышение уровня защиты потребителей, качества и надежности предоставления коммунальных услуг – законодательное закрепление стандартов коммерческого качества обслуживания потребителей услуг естественных монополий и мер ответственности за их соблюдение.</a:t>
            </a:r>
          </a:p>
          <a:p>
            <a:pPr marL="457200" indent="-457200" algn="just">
              <a:spcAft>
                <a:spcPts val="1800"/>
              </a:spcAft>
              <a:buFont typeface="+mj-lt"/>
              <a:buAutoNum type="arabicPeriod" startAt="3"/>
            </a:pPr>
            <a:r>
              <a:rPr lang="ru-RU" sz="1900" dirty="0" smtClean="0"/>
              <a:t>Переход на долгосрочные параметры регулирования в сферах железнодорожных перевозок, теплоснабжения, водоснабжения и водоотведения.</a:t>
            </a:r>
          </a:p>
          <a:p>
            <a:pPr marL="457200" indent="-457200" algn="just">
              <a:spcAft>
                <a:spcPts val="1800"/>
              </a:spcAft>
              <a:buFont typeface="+mj-lt"/>
              <a:buAutoNum type="arabicPeriod" startAt="3"/>
            </a:pPr>
            <a:r>
              <a:rPr lang="ru-RU" sz="1900" dirty="0" smtClean="0"/>
              <a:t>Обеспечение действенного контроля и усиление административной ответственности за нарушение законодательства Российской Федерации в области регулирования цен (тарифов).</a:t>
            </a:r>
          </a:p>
          <a:p>
            <a:pPr marL="457200" indent="-457200" algn="just">
              <a:buFont typeface="+mj-lt"/>
              <a:buAutoNum type="arabicPeriod" startAt="3"/>
            </a:pPr>
            <a:r>
              <a:rPr lang="ru-RU" sz="1900" dirty="0" smtClean="0"/>
              <a:t>Обеспечение интеграционных процессов в рамках принятых решений (соглашений) по формированию Единого экономического пространства.</a:t>
            </a:r>
            <a:endParaRPr lang="ru-RU" sz="10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210171" y="-26590"/>
            <a:ext cx="86990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+mj-lt"/>
              </a:rPr>
              <a:t>Задачи на среднесрочную перспективу </a:t>
            </a:r>
            <a:r>
              <a:rPr lang="ru-RU" sz="1800" b="1" dirty="0"/>
              <a:t>(в дополнение к регуляторным задачам по соответствующим отраслям)(продолжение)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578197" y="6581779"/>
            <a:ext cx="379391" cy="29677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786" tIns="47892" rIns="95786" bIns="47892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40</a:t>
            </a:r>
            <a:endParaRPr lang="ru-RU" sz="1300" b="1" dirty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6738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3"/>
          <p:cNvSpPr>
            <a:spLocks noGrp="1"/>
          </p:cNvSpPr>
          <p:nvPr>
            <p:ph type="title"/>
          </p:nvPr>
        </p:nvSpPr>
        <p:spPr bwMode="auto">
          <a:xfrm>
            <a:off x="706438" y="2493963"/>
            <a:ext cx="8229600" cy="1143000"/>
          </a:xfrm>
          <a:extLst/>
        </p:spPr>
        <p:txBody>
          <a:bodyPr vert="horz" wrap="square" lIns="95820" tIns="47910" rIns="95820" bIns="47910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3500" b="1" dirty="0" smtClean="0">
                <a:latin typeface="+mn-lt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 advTm="2153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9624645" y="6581775"/>
            <a:ext cx="286486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5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08658"/>
              </p:ext>
            </p:extLst>
          </p:nvPr>
        </p:nvGraphicFramePr>
        <p:xfrm>
          <a:off x="201613" y="790575"/>
          <a:ext cx="2938462" cy="5873747"/>
        </p:xfrm>
        <a:graphic>
          <a:graphicData uri="http://schemas.openxmlformats.org/drawingml/2006/table">
            <a:tbl>
              <a:tblPr/>
              <a:tblGrid>
                <a:gridCol w="183928"/>
                <a:gridCol w="2264426"/>
                <a:gridCol w="490108"/>
              </a:tblGrid>
              <a:tr h="20254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№ </a:t>
                      </a:r>
                    </a:p>
                  </a:txBody>
                  <a:tcPr marL="8008" marR="8008" marT="8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Субъект Российской Федерации</a:t>
                      </a:r>
                    </a:p>
                  </a:txBody>
                  <a:tcPr marL="8008" marR="8008" marT="8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8" marR="8008" marT="8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Тульская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100%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Ханты-Мансийский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АО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100%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Ямало-Ненецкий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АО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100%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Марий Эл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100%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Брянская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100%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Омская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99,78%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Иркутская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99,64%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Орловская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99,36%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Хабаровский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98,83%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Ульяновская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98,31%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Бурятия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98,03%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Свердловская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97,89%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Калужская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97,53%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Белгородская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97,52%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г. Москва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96,92%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Челябинская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96,20%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Татарстан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96,03%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Липецкая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95,61%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Башкортостан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94,61%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Кировская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94,57%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Ленинградская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94,40%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Нижегородская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94,26%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Краснодарский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93,37%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Мордовия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93,02%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Ярославская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92,80%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Ненецкий автономный округ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92,59%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Волгоградская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92,44%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7434" marR="7434" marT="7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Псковская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92,06%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617327"/>
              </p:ext>
            </p:extLst>
          </p:nvPr>
        </p:nvGraphicFramePr>
        <p:xfrm>
          <a:off x="3298825" y="790575"/>
          <a:ext cx="3095625" cy="5873747"/>
        </p:xfrm>
        <a:graphic>
          <a:graphicData uri="http://schemas.openxmlformats.org/drawingml/2006/table">
            <a:tbl>
              <a:tblPr/>
              <a:tblGrid>
                <a:gridCol w="193765"/>
                <a:gridCol w="2397921"/>
                <a:gridCol w="503939"/>
              </a:tblGrid>
              <a:tr h="20254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№ </a:t>
                      </a:r>
                    </a:p>
                  </a:txBody>
                  <a:tcPr marL="8006" marR="8006" marT="8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Субъект Российской Федерации</a:t>
                      </a:r>
                    </a:p>
                  </a:txBody>
                  <a:tcPr marL="8006" marR="8006" marT="8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7700" marR="7700" marT="7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Чеченская республика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91,49%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7700" marR="7700" marT="7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Амурская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91,36%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7700" marR="7700" marT="7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Калининградская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91,09%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7700" marR="7700" marT="7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Хакасия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7700" marR="7700" marT="7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Чувашская республика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89,16%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7700" marR="7700" marT="7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Томская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89,00%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7700" marR="7700" marT="7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Воронежская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88,20%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7700" marR="7700" marT="7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Астраханская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88,07%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7700" marR="7700" marT="7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Забайкальский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87,80%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7700" marR="7700" marT="7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Ростовская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87,25%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7700" marR="7700" marT="7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Кемеровская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86,76%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7700" marR="7700" marT="7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Адыгея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86,42%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7700" marR="7700" marT="7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Саха (Якутия)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85,84%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 marL="7700" marR="7700" marT="7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Владимирская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84,95%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43</a:t>
                      </a:r>
                    </a:p>
                  </a:txBody>
                  <a:tcPr marL="7700" marR="7700" marT="7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Московская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84,16%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7700" marR="7700" marT="7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Алтайский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82,04%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 marL="7700" marR="7700" marT="7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Архангельская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81,45%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marL="7700" marR="7700" marT="7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Кабардино-Балкарская республика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81,16%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marL="7700" marR="7700" marT="7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Тюменская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81,01%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7700" marR="7700" marT="7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Новосибирская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80,91%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49</a:t>
                      </a:r>
                    </a:p>
                  </a:txBody>
                  <a:tcPr marL="7700" marR="7700" marT="7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г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. Санкт-Петербург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80,71%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7700" marR="7700" marT="7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Костромская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75,83%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51</a:t>
                      </a:r>
                    </a:p>
                  </a:txBody>
                  <a:tcPr marL="7700" marR="7700" marT="7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Красноярский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75,60%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7700" marR="7700" marT="7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Ивановская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74,59%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53</a:t>
                      </a:r>
                    </a:p>
                  </a:txBody>
                  <a:tcPr marL="7700" marR="7700" marT="7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Тамбовская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74,07%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marL="7700" marR="7700" marT="7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Рязанская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73,67%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marL="7700" marR="7700" marT="7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Новгородская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73,53%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4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56</a:t>
                      </a:r>
                    </a:p>
                  </a:txBody>
                  <a:tcPr marL="7700" marR="7700" marT="7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Дагестан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72,73%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686481"/>
              </p:ext>
            </p:extLst>
          </p:nvPr>
        </p:nvGraphicFramePr>
        <p:xfrm>
          <a:off x="6573838" y="784225"/>
          <a:ext cx="3095625" cy="5843325"/>
        </p:xfrm>
        <a:graphic>
          <a:graphicData uri="http://schemas.openxmlformats.org/drawingml/2006/table">
            <a:tbl>
              <a:tblPr/>
              <a:tblGrid>
                <a:gridCol w="193765"/>
                <a:gridCol w="2363162"/>
                <a:gridCol w="538698"/>
              </a:tblGrid>
              <a:tr h="20252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№ </a:t>
                      </a:r>
                    </a:p>
                  </a:txBody>
                  <a:tcPr marL="8006" marR="8006" marT="80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Субъект Российской Федерации</a:t>
                      </a:r>
                    </a:p>
                  </a:txBody>
                  <a:tcPr marL="8006" marR="8006" marT="80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06" marR="8006" marT="80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7860" marR="7860" marT="7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Самарская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69,43%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58</a:t>
                      </a:r>
                    </a:p>
                  </a:txBody>
                  <a:tcPr marL="7860" marR="7860" marT="7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Еврейская автономная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69,01%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59</a:t>
                      </a:r>
                    </a:p>
                  </a:txBody>
                  <a:tcPr marL="7860" marR="7860" marT="7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Камчатский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67,74%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7860" marR="7860" marT="7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Ставропольский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67,26%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marL="7860" marR="7860" marT="7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Мурманская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60,53%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7860" marR="7860" marT="7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Сахалинская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55,56%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63</a:t>
                      </a:r>
                    </a:p>
                  </a:txBody>
                  <a:tcPr marL="7860" marR="7860" marT="7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Пермский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53,87%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64</a:t>
                      </a:r>
                    </a:p>
                  </a:txBody>
                  <a:tcPr marL="7860" marR="7860" marT="7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Саратовская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52,88%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65</a:t>
                      </a:r>
                    </a:p>
                  </a:txBody>
                  <a:tcPr marL="7860" marR="7860" marT="7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Магаданская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44,44%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marL="7860" marR="7860" marT="7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Тыва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42,42%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67</a:t>
                      </a:r>
                    </a:p>
                  </a:txBody>
                  <a:tcPr marL="7860" marR="7860" marT="7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Калмыкия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40,82%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68</a:t>
                      </a:r>
                    </a:p>
                  </a:txBody>
                  <a:tcPr marL="7860" marR="7860" marT="7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Карелия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39,77%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69</a:t>
                      </a:r>
                    </a:p>
                  </a:txBody>
                  <a:tcPr marL="7860" marR="7860" marT="7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Приморский край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36,14%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7860" marR="7860" marT="7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Чукотский автономный округ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12,90%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71</a:t>
                      </a:r>
                    </a:p>
                  </a:txBody>
                  <a:tcPr marL="7860" marR="7860" marT="7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Удмуртская республика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5,43%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72</a:t>
                      </a:r>
                    </a:p>
                  </a:txBody>
                  <a:tcPr marL="7860" marR="7860" marT="7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Оренбургская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1,10%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73</a:t>
                      </a:r>
                    </a:p>
                  </a:txBody>
                  <a:tcPr marL="7860" marR="7860" marT="7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Карачаево-Черкесская республика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marL="7860" marR="7860" marT="7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Смоленская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75</a:t>
                      </a:r>
                    </a:p>
                  </a:txBody>
                  <a:tcPr marL="7860" marR="7860" marT="7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Алтай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76</a:t>
                      </a:r>
                    </a:p>
                  </a:txBody>
                  <a:tcPr marL="7860" marR="7860" marT="7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Курская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77</a:t>
                      </a:r>
                    </a:p>
                  </a:txBody>
                  <a:tcPr marL="7860" marR="7860" marT="7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Пензенская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78</a:t>
                      </a:r>
                    </a:p>
                  </a:txBody>
                  <a:tcPr marL="7860" marR="7860" marT="7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Тверская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79</a:t>
                      </a:r>
                    </a:p>
                  </a:txBody>
                  <a:tcPr marL="7860" marR="7860" marT="7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Ингушетия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7860" marR="7860" marT="78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Северная Осетия-Алания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0,00%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81</a:t>
                      </a:r>
                    </a:p>
                  </a:txBody>
                  <a:tcPr marL="7860" marR="7860" marT="7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Вологодская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82</a:t>
                      </a:r>
                    </a:p>
                  </a:txBody>
                  <a:tcPr marL="7860" marR="7860" marT="7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Республика Коми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2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2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83</a:t>
                      </a:r>
                    </a:p>
                  </a:txBody>
                  <a:tcPr marL="7860" marR="7860" marT="7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Курганская область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Прямоугольник 7"/>
          <p:cNvSpPr>
            <a:spLocks noChangeArrowheads="1"/>
          </p:cNvSpPr>
          <p:nvPr/>
        </p:nvSpPr>
        <p:spPr bwMode="auto">
          <a:xfrm>
            <a:off x="38100" y="-120650"/>
            <a:ext cx="9909175" cy="936986"/>
          </a:xfrm>
          <a:prstGeom prst="rect">
            <a:avLst/>
          </a:prstGeom>
          <a:noFill/>
          <a:ln>
            <a:noFill/>
          </a:ln>
          <a:extLst/>
        </p:spPr>
        <p:txBody>
          <a:bodyPr lIns="95820" tIns="47910" rIns="95820" bIns="47910">
            <a:spAutoFit/>
          </a:bodyPr>
          <a:lstStyle/>
          <a:p>
            <a:pPr marL="514350" indent="-514350" algn="ctr">
              <a:lnSpc>
                <a:spcPct val="130000"/>
              </a:lnSpc>
              <a:buFont typeface="+mj-lt"/>
              <a:buAutoNum type="arabicPeriod" startAt="2"/>
              <a:defRPr/>
            </a:pPr>
            <a:r>
              <a:rPr lang="ru-RU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Внедрение и развитие </a:t>
            </a:r>
            <a:r>
              <a:rPr lang="ru-RU" b="1" i="1" u="sng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регионального</a:t>
            </a:r>
            <a:r>
              <a:rPr lang="ru-RU" b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сегмента </a:t>
            </a:r>
          </a:p>
          <a:p>
            <a:pPr algn="ctr">
              <a:lnSpc>
                <a:spcPct val="130000"/>
              </a:lnSpc>
              <a:defRPr/>
            </a:pPr>
            <a:r>
              <a:rPr lang="ru-RU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ФГИС ЕИАС ФСТ России </a:t>
            </a:r>
          </a:p>
        </p:txBody>
      </p:sp>
    </p:spTree>
    <p:extLst>
      <p:ext uri="{BB962C8B-B14F-4D97-AF65-F5344CB8AC3E}">
        <p14:creationId xmlns:p14="http://schemas.microsoft.com/office/powerpoint/2010/main" val="30428149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58043" y="765498"/>
            <a:ext cx="4824535" cy="5760640"/>
          </a:xfrm>
          <a:prstGeom prst="rect">
            <a:avLst/>
          </a:prstGeom>
          <a:ln w="28575">
            <a:solidFill>
              <a:srgbClr val="9999FF"/>
            </a:solidFill>
          </a:ln>
        </p:spPr>
        <p:txBody>
          <a:bodyPr>
            <a:noAutofit/>
          </a:bodyPr>
          <a:lstStyle>
            <a:lvl1pPr marL="415925" indent="-369888" algn="l" defTabSz="706438" rtl="0" eaLnBrk="0" fontAlgn="base" hangingPunct="0">
              <a:spcBef>
                <a:spcPts val="850"/>
              </a:spcBef>
              <a:spcAft>
                <a:spcPct val="0"/>
              </a:spcAft>
              <a:buSzPct val="100000"/>
              <a:buFont typeface="Lucida Grande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34" charset="0"/>
              </a:defRPr>
            </a:lvl1pPr>
            <a:lvl2pPr marL="860425" indent="-311150" algn="l" defTabSz="706438" rtl="0" eaLnBrk="0" fontAlgn="base" hangingPunct="0">
              <a:spcBef>
                <a:spcPts val="675"/>
              </a:spcBef>
              <a:spcAft>
                <a:spcPct val="0"/>
              </a:spcAft>
              <a:buSzPct val="100000"/>
              <a:buFont typeface="Lucida Grande"/>
              <a:buChar char="–"/>
              <a:defRPr sz="3000">
                <a:solidFill>
                  <a:schemeClr val="tx1"/>
                </a:solidFill>
                <a:latin typeface="+mn-lt"/>
                <a:sym typeface="Arial" pitchFamily="34" charset="0"/>
              </a:defRPr>
            </a:lvl2pPr>
            <a:lvl3pPr marL="1303338" indent="-255588" algn="l" defTabSz="706438" rtl="0" eaLnBrk="0" fontAlgn="base" hangingPunct="0">
              <a:spcBef>
                <a:spcPts val="613"/>
              </a:spcBef>
              <a:spcAft>
                <a:spcPct val="0"/>
              </a:spcAft>
              <a:buSzPct val="100000"/>
              <a:buFont typeface="Lucida Grande"/>
              <a:buChar char="•"/>
              <a:defRPr sz="2600">
                <a:solidFill>
                  <a:schemeClr val="tx1"/>
                </a:solidFill>
                <a:latin typeface="+mn-lt"/>
                <a:sym typeface="Arial" pitchFamily="34" charset="0"/>
              </a:defRPr>
            </a:lvl3pPr>
            <a:lvl4pPr marL="1804988" indent="-254000" algn="l" defTabSz="706438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Lucida Grande"/>
              <a:buChar char="–"/>
              <a:defRPr sz="2200">
                <a:solidFill>
                  <a:schemeClr val="tx1"/>
                </a:solidFill>
                <a:latin typeface="+mn-lt"/>
                <a:sym typeface="Arial" pitchFamily="34" charset="0"/>
              </a:defRPr>
            </a:lvl4pPr>
            <a:lvl5pPr marL="2303463" indent="-252413" algn="l" defTabSz="706438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Lucida Grande"/>
              <a:buChar char="»"/>
              <a:defRPr sz="2200">
                <a:solidFill>
                  <a:schemeClr val="tx1"/>
                </a:solidFill>
                <a:latin typeface="+mn-lt"/>
                <a:sym typeface="Arial" pitchFamily="34" charset="0"/>
              </a:defRPr>
            </a:lvl5pPr>
            <a:lvl6pPr marL="26574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6pPr>
            <a:lvl7pPr marL="31146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7pPr>
            <a:lvl8pPr marL="35718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8pPr>
            <a:lvl9pPr marL="40290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9pPr>
          </a:lstStyle>
          <a:p>
            <a:pPr marL="0" indent="0" algn="ctr">
              <a:buFont typeface="Lucida Grande"/>
              <a:buNone/>
            </a:pPr>
            <a:r>
              <a:rPr lang="ru-RU" sz="1400" b="1" kern="0" dirty="0" smtClean="0"/>
              <a:t>Регулируемыми субъектами</a:t>
            </a:r>
          </a:p>
          <a:p>
            <a:pPr marL="0" indent="0" algn="ctr">
              <a:buFont typeface="Lucida Grande"/>
              <a:buNone/>
            </a:pPr>
            <a:r>
              <a:rPr lang="ru-RU" sz="1400" kern="0" dirty="0" smtClean="0"/>
              <a:t>расширяются стандарты раскрытия информации: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kern="0" dirty="0" smtClean="0"/>
              <a:t>регуляторные заявки, включая обосновывающие материалы, в соответствии с формой, установленной федеральным органом исполнительной власти, осуществляющим функции ценового (тарифного) регулирования деятельности субъектов естественных монополий;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kern="0" dirty="0" smtClean="0"/>
              <a:t>установленные </a:t>
            </a:r>
            <a:r>
              <a:rPr lang="ru-RU" sz="1400" kern="0" dirty="0"/>
              <a:t>в соответствии с законодательством </a:t>
            </a:r>
            <a:r>
              <a:rPr lang="ru-RU" sz="1400" kern="0" dirty="0" smtClean="0"/>
              <a:t>РФ  </a:t>
            </a:r>
            <a:r>
              <a:rPr lang="ru-RU" sz="1400" kern="0" dirty="0"/>
              <a:t>параметры надежности и качества регулируемых услуг, включая показатели качества обслуживания потребителей;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kern="0" dirty="0"/>
              <a:t>результаты общественных обсуждений проектов инвестиционных программ, хода их реализации и отчетов об их исполнении, проводимых в порядке, установленном Правительством </a:t>
            </a:r>
            <a:r>
              <a:rPr lang="ru-RU" sz="1400" kern="0" dirty="0" smtClean="0"/>
              <a:t>РФ, </a:t>
            </a:r>
            <a:r>
              <a:rPr lang="ru-RU" sz="1400" kern="0" dirty="0"/>
              <a:t>по форме, установленной уполномоченным федеральным органом исполнительной власти;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kern="0" dirty="0"/>
              <a:t>адреса местонахождения, номера телефонов, а также иная контактная информация регулируемых организаций, включая информацию об организации приема </a:t>
            </a:r>
            <a:r>
              <a:rPr lang="ru-RU" sz="1400" kern="0" dirty="0" smtClean="0"/>
              <a:t>потребителей</a:t>
            </a:r>
            <a:endParaRPr lang="ru-RU" sz="1300" kern="0" dirty="0" smtClean="0"/>
          </a:p>
          <a:p>
            <a:endParaRPr lang="ru-RU" sz="1300" kern="0" dirty="0"/>
          </a:p>
        </p:txBody>
      </p:sp>
      <p:sp>
        <p:nvSpPr>
          <p:cNvPr id="3" name="Объект 3"/>
          <p:cNvSpPr txBox="1">
            <a:spLocks/>
          </p:cNvSpPr>
          <p:nvPr/>
        </p:nvSpPr>
        <p:spPr>
          <a:xfrm>
            <a:off x="4954587" y="765498"/>
            <a:ext cx="4680520" cy="5760640"/>
          </a:xfrm>
          <a:prstGeom prst="rect">
            <a:avLst/>
          </a:prstGeom>
          <a:ln w="28575">
            <a:solidFill>
              <a:srgbClr val="9999FF"/>
            </a:solidFill>
          </a:ln>
        </p:spPr>
        <p:txBody>
          <a:bodyPr>
            <a:noAutofit/>
          </a:bodyPr>
          <a:lstStyle>
            <a:lvl1pPr marL="415925" indent="-369888" algn="l" defTabSz="706438" rtl="0" eaLnBrk="0" fontAlgn="base" hangingPunct="0">
              <a:spcBef>
                <a:spcPts val="850"/>
              </a:spcBef>
              <a:spcAft>
                <a:spcPct val="0"/>
              </a:spcAft>
              <a:buSzPct val="100000"/>
              <a:buFont typeface="Lucida Grande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34" charset="0"/>
              </a:defRPr>
            </a:lvl1pPr>
            <a:lvl2pPr marL="860425" indent="-311150" algn="l" defTabSz="706438" rtl="0" eaLnBrk="0" fontAlgn="base" hangingPunct="0">
              <a:spcBef>
                <a:spcPts val="675"/>
              </a:spcBef>
              <a:spcAft>
                <a:spcPct val="0"/>
              </a:spcAft>
              <a:buSzPct val="100000"/>
              <a:buFont typeface="Lucida Grande"/>
              <a:buChar char="–"/>
              <a:defRPr sz="3000">
                <a:solidFill>
                  <a:schemeClr val="tx1"/>
                </a:solidFill>
                <a:latin typeface="+mn-lt"/>
                <a:sym typeface="Arial" pitchFamily="34" charset="0"/>
              </a:defRPr>
            </a:lvl2pPr>
            <a:lvl3pPr marL="1303338" indent="-255588" algn="l" defTabSz="706438" rtl="0" eaLnBrk="0" fontAlgn="base" hangingPunct="0">
              <a:spcBef>
                <a:spcPts val="613"/>
              </a:spcBef>
              <a:spcAft>
                <a:spcPct val="0"/>
              </a:spcAft>
              <a:buSzPct val="100000"/>
              <a:buFont typeface="Lucida Grande"/>
              <a:buChar char="•"/>
              <a:defRPr sz="2600">
                <a:solidFill>
                  <a:schemeClr val="tx1"/>
                </a:solidFill>
                <a:latin typeface="+mn-lt"/>
                <a:sym typeface="Arial" pitchFamily="34" charset="0"/>
              </a:defRPr>
            </a:lvl3pPr>
            <a:lvl4pPr marL="1804988" indent="-254000" algn="l" defTabSz="706438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Lucida Grande"/>
              <a:buChar char="–"/>
              <a:defRPr sz="2200">
                <a:solidFill>
                  <a:schemeClr val="tx1"/>
                </a:solidFill>
                <a:latin typeface="+mn-lt"/>
                <a:sym typeface="Arial" pitchFamily="34" charset="0"/>
              </a:defRPr>
            </a:lvl4pPr>
            <a:lvl5pPr marL="2303463" indent="-252413" algn="l" defTabSz="706438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Lucida Grande"/>
              <a:buChar char="»"/>
              <a:defRPr sz="2200">
                <a:solidFill>
                  <a:schemeClr val="tx1"/>
                </a:solidFill>
                <a:latin typeface="+mn-lt"/>
                <a:sym typeface="Arial" pitchFamily="34" charset="0"/>
              </a:defRPr>
            </a:lvl5pPr>
            <a:lvl6pPr marL="26574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6pPr>
            <a:lvl7pPr marL="31146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7pPr>
            <a:lvl8pPr marL="35718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8pPr>
            <a:lvl9pPr marL="40290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9pPr>
          </a:lstStyle>
          <a:p>
            <a:pPr marL="0" indent="0" algn="ctr">
              <a:buFont typeface="Lucida Grande"/>
              <a:buNone/>
            </a:pPr>
            <a:r>
              <a:rPr lang="ru-RU" sz="1300" b="1" kern="0" dirty="0" smtClean="0"/>
              <a:t>Органами регулирования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kern="0" dirty="0"/>
              <a:t>реестр  субъектов естественных монополий;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kern="0" dirty="0"/>
              <a:t>решения  органов регулирования о порядке введения, изменения или прекращения государственного регулирования деятельности субъектов естественных монополий, а также о включении в реестр субъектов естественных монополий либо об исключении из него, о применяемых методах регулирования деятельности регулируемых организаций и о  показателях и требованиях, предъявляемых к ним органами регулирования;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kern="0" dirty="0"/>
              <a:t>информация о случаях применения органами регулирования ответственности за нарушения законодательства  субъектами естественных монополий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kern="0" dirty="0"/>
              <a:t>решения органов регулирования об установлении цен (тарифов);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kern="0" dirty="0"/>
              <a:t>отчеты о деятельности органов регулирования (не реже одного раза в год);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kern="0" dirty="0"/>
              <a:t>информация о  случаях применения мер ответственности за нарушения законодательства органами регулирования субъектов </a:t>
            </a:r>
            <a:r>
              <a:rPr lang="ru-RU" sz="1400" kern="0" dirty="0" smtClean="0"/>
              <a:t>РФ </a:t>
            </a:r>
            <a:endParaRPr lang="ru-RU" sz="1400" kern="0" dirty="0"/>
          </a:p>
        </p:txBody>
      </p:sp>
      <p:sp>
        <p:nvSpPr>
          <p:cNvPr id="5" name="Заголовок 39"/>
          <p:cNvSpPr txBox="1">
            <a:spLocks/>
          </p:cNvSpPr>
          <p:nvPr/>
        </p:nvSpPr>
        <p:spPr>
          <a:xfrm>
            <a:off x="1210171" y="3333"/>
            <a:ext cx="8557717" cy="576064"/>
          </a:xfrm>
          <a:prstGeom prst="rect">
            <a:avLst/>
          </a:prstGeom>
        </p:spPr>
        <p:txBody>
          <a:bodyPr>
            <a:noAutofit/>
          </a:bodyPr>
          <a:lstStyle>
            <a:lvl1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+mj-lt"/>
                <a:ea typeface="+mj-ea"/>
                <a:cs typeface="+mj-cs"/>
                <a:sym typeface="Arial" pitchFamily="34" charset="0"/>
              </a:defRPr>
            </a:lvl1pPr>
            <a:lvl2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2pPr>
            <a:lvl3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3pPr>
            <a:lvl4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4pPr>
            <a:lvl5pPr marL="46038" indent="-46038" algn="ctr" defTabSz="706438" rtl="0" eaLnBrk="0" fontAlgn="base" hangingPunct="0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charset="0"/>
                <a:sym typeface="Arial" pitchFamily="34" charset="0"/>
              </a:defRPr>
            </a:lvl5pPr>
            <a:lvl6pPr marL="5000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6pPr>
            <a:lvl7pPr marL="9572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7pPr>
            <a:lvl8pPr marL="14144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8pPr>
            <a:lvl9pPr marL="1871663" indent="-42863" algn="ctr" defTabSz="673100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Arial" charset="0"/>
                <a:sym typeface="Arial" charset="0"/>
              </a:defRPr>
            </a:lvl9pPr>
          </a:lstStyle>
          <a:p>
            <a:pPr marL="457200" indent="-457200">
              <a:buFont typeface="+mj-lt"/>
              <a:buAutoNum type="arabicPeriod" startAt="2"/>
            </a:pPr>
            <a:r>
              <a:rPr lang="ru-RU" sz="2100" b="1" kern="0" dirty="0" smtClean="0"/>
              <a:t>Информация, подлежащая раскрытию на Едином портале раскрытия информации (проект федерального закона).</a:t>
            </a:r>
            <a:endParaRPr lang="ru-RU" sz="2100" b="1" kern="0" dirty="0"/>
          </a:p>
        </p:txBody>
      </p:sp>
      <p:sp>
        <p:nvSpPr>
          <p:cNvPr id="6" name="TextBox 9"/>
          <p:cNvSpPr txBox="1">
            <a:spLocks noChangeArrowheads="1"/>
          </p:cNvSpPr>
          <p:nvPr/>
        </p:nvSpPr>
        <p:spPr bwMode="auto">
          <a:xfrm>
            <a:off x="9624645" y="6581775"/>
            <a:ext cx="286486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7171795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0051" y="4725938"/>
            <a:ext cx="9289032" cy="1815882"/>
          </a:xfrm>
          <a:prstGeom prst="rect">
            <a:avLst/>
          </a:prstGeom>
          <a:noFill/>
          <a:ln w="28575">
            <a:solidFill>
              <a:srgbClr val="9999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	</a:t>
            </a:r>
            <a:r>
              <a:rPr lang="ru-RU" sz="1600" dirty="0" smtClean="0"/>
              <a:t>Постановлением Правительства РФ от 22.07.13г. № 614 определены 7 субъектов РФ, на территории которых с 1 сентября 2013 года подлежат реализации пилотные проекты по введению социальной нормы потребления электрической энергии (мощности).</a:t>
            </a:r>
          </a:p>
          <a:p>
            <a:pPr algn="ctr"/>
            <a:r>
              <a:rPr lang="ru-RU" sz="1600" dirty="0" smtClean="0"/>
              <a:t>Из них в 5 субъектах</a:t>
            </a:r>
            <a:r>
              <a:rPr lang="en-US" sz="1600" dirty="0"/>
              <a:t> </a:t>
            </a:r>
            <a:r>
              <a:rPr lang="en-US" sz="1600" dirty="0" smtClean="0"/>
              <a:t>(</a:t>
            </a:r>
            <a:r>
              <a:rPr lang="ru-RU" sz="1600" dirty="0" smtClean="0"/>
              <a:t>Забайкальский край, Красноярский край, Владимирская область, Нижегородская область и Орловская область) социальная норма была установлена и применялась в расчетах с населением в предыдущие периоды.</a:t>
            </a:r>
          </a:p>
          <a:p>
            <a:pPr algn="ctr"/>
            <a:r>
              <a:rPr lang="ru-RU" sz="1600" dirty="0" smtClean="0"/>
              <a:t>В Ростовской и Самарской областях данный проект реализуется впервые.</a:t>
            </a: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1570" y="3645818"/>
            <a:ext cx="9289032" cy="1008112"/>
          </a:xfrm>
          <a:prstGeom prst="rect">
            <a:avLst/>
          </a:prstGeom>
          <a:solidFill>
            <a:srgbClr val="D9D9FF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ctr">
              <a:buFont typeface="+mj-lt"/>
              <a:buAutoNum type="arabicPeriod" startAt="4"/>
            </a:pPr>
            <a:r>
              <a:rPr lang="ru-RU" sz="1600" b="1" dirty="0" smtClean="0"/>
              <a:t>Введение социальной нормы потребления коммунальных ресурсов. </a:t>
            </a:r>
          </a:p>
          <a:p>
            <a:pPr algn="ctr"/>
            <a:r>
              <a:rPr lang="ru-RU" sz="1600" dirty="0" smtClean="0"/>
              <a:t>Распоряжением Правительства Российской Федерации от 10.09.2012г. № 1650-р утвержден комплекс мер, направленных на переход к установлению социальной нормы потребления коммунальных услуг в Российской Федерации.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1570" y="909514"/>
            <a:ext cx="9289032" cy="321712"/>
          </a:xfrm>
          <a:prstGeom prst="rect">
            <a:avLst/>
          </a:prstGeom>
          <a:solidFill>
            <a:srgbClr val="D9D9FF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ctr">
              <a:buFont typeface="+mj-lt"/>
              <a:buAutoNum type="arabicPeriod" startAt="3"/>
            </a:pPr>
            <a:r>
              <a:rPr lang="ru-RU" sz="1600" b="1" dirty="0"/>
              <a:t>Легализация и последующая ликвидация перекрестного субсидирования. </a:t>
            </a:r>
            <a:endParaRPr lang="ru-RU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41570" y="1285811"/>
            <a:ext cx="9289032" cy="2215991"/>
          </a:xfrm>
          <a:prstGeom prst="rect">
            <a:avLst/>
          </a:prstGeom>
          <a:noFill/>
          <a:ln w="28575">
            <a:solidFill>
              <a:srgbClr val="9999FF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600" dirty="0"/>
              <a:t>	</a:t>
            </a:r>
            <a:r>
              <a:rPr lang="ru-RU" sz="1600" dirty="0" smtClean="0"/>
              <a:t>В настоящее время в Государственной Думе на рассмотрении находится проект федерального закона № 170322-6 «О внесении изменений в Федеральный закон «Об электроэнергетике» и статью 8 Федерального закона «О естественных </a:t>
            </a:r>
            <a:r>
              <a:rPr lang="ru-RU" sz="1600" dirty="0" err="1" smtClean="0"/>
              <a:t>ионополиях</a:t>
            </a:r>
            <a:r>
              <a:rPr lang="ru-RU" sz="1600" dirty="0" smtClean="0"/>
              <a:t>». </a:t>
            </a:r>
          </a:p>
          <a:p>
            <a:pPr algn="ctr">
              <a:spcAft>
                <a:spcPts val="600"/>
              </a:spcAft>
            </a:pPr>
            <a:r>
              <a:rPr lang="ru-RU" sz="1600" dirty="0" smtClean="0"/>
              <a:t>Принятие законопроекта позволит на федеральном уровне закрепить механизм перекрестного субсидирования (в части определения понятия и методологии расчета перекрестного субсидирования).</a:t>
            </a:r>
          </a:p>
          <a:p>
            <a:pPr algn="ctr"/>
            <a:r>
              <a:rPr lang="ru-RU" sz="1600" dirty="0" smtClean="0"/>
              <a:t>Решением </a:t>
            </a:r>
            <a:r>
              <a:rPr lang="ru-RU" sz="1600" dirty="0"/>
              <a:t>Государственной Думы проект федерального закона включен в </a:t>
            </a:r>
            <a:r>
              <a:rPr lang="ru-RU" sz="1600" dirty="0" smtClean="0"/>
              <a:t>программу </a:t>
            </a:r>
            <a:r>
              <a:rPr lang="ru-RU" sz="1600" dirty="0"/>
              <a:t>на </a:t>
            </a:r>
            <a:r>
              <a:rPr lang="ru-RU" sz="1600" i="1" u="sng" dirty="0" smtClean="0"/>
              <a:t>ноябрь 2013 </a:t>
            </a:r>
            <a:r>
              <a:rPr lang="ru-RU" sz="1600" i="1" u="sng" dirty="0"/>
              <a:t>года.</a:t>
            </a:r>
          </a:p>
        </p:txBody>
      </p:sp>
      <p:sp>
        <p:nvSpPr>
          <p:cNvPr id="7" name="TextBox 9"/>
          <p:cNvSpPr txBox="1">
            <a:spLocks noChangeArrowheads="1"/>
          </p:cNvSpPr>
          <p:nvPr/>
        </p:nvSpPr>
        <p:spPr bwMode="auto">
          <a:xfrm>
            <a:off x="9624645" y="6581775"/>
            <a:ext cx="286486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4938659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51606" y="837506"/>
            <a:ext cx="9496549" cy="56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6" rIns="91431" bIns="45716"/>
          <a:lstStyle/>
          <a:p>
            <a:pPr marL="42858" algn="ctr" defTabSz="673037">
              <a:spcBef>
                <a:spcPts val="1200"/>
              </a:spcBef>
              <a:spcAft>
                <a:spcPts val="600"/>
              </a:spcAft>
              <a:buSzPct val="100000"/>
            </a:pPr>
            <a:r>
              <a:rPr lang="ru-RU" sz="1800" dirty="0" smtClean="0">
                <a:sym typeface="Arial" charset="0"/>
              </a:rPr>
              <a:t>Распоряжением Правительства от 19.09.13г. № 1689-р утвержден план мероприятий по созданию и развитию механизмов общественного контроля за деятельностью субъектов естественных монополий с участием потребителей в соответствии с которым предполагается</a:t>
            </a:r>
            <a:r>
              <a:rPr lang="en-US" sz="1800" dirty="0" smtClean="0">
                <a:sym typeface="Arial" charset="0"/>
              </a:rPr>
              <a:t>:</a:t>
            </a:r>
          </a:p>
          <a:p>
            <a:pPr marL="385758" indent="-342900" algn="just" defTabSz="673037">
              <a:spcBef>
                <a:spcPts val="1200"/>
              </a:spcBef>
              <a:spcAft>
                <a:spcPts val="1800"/>
              </a:spcAft>
              <a:buSzPct val="100000"/>
              <a:buFont typeface="+mj-lt"/>
              <a:buAutoNum type="arabicPeriod"/>
            </a:pPr>
            <a:r>
              <a:rPr lang="ru-RU" sz="1900" i="1" dirty="0" smtClean="0">
                <a:sym typeface="Arial" charset="0"/>
              </a:rPr>
              <a:t>Создание совета потребителей по естественным монополиям при</a:t>
            </a:r>
            <a:r>
              <a:rPr lang="en-US" sz="1900" i="1" dirty="0" smtClean="0">
                <a:sym typeface="Arial" charset="0"/>
              </a:rPr>
              <a:t>:</a:t>
            </a:r>
            <a:endParaRPr lang="ru-RU" sz="1900" i="1" dirty="0" smtClean="0">
              <a:sym typeface="Arial" charset="0"/>
            </a:endParaRPr>
          </a:p>
          <a:p>
            <a:pPr marL="432000" indent="-285750" algn="just" defTabSz="673037"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</a:pPr>
            <a:r>
              <a:rPr lang="ru-RU" sz="1500" dirty="0" smtClean="0">
                <a:sym typeface="Arial" charset="0"/>
              </a:rPr>
              <a:t>Правительственной комиссии по вопросам топливно-энергетического комплекса, воспроизводства минерально-сырьевой базы и повышения энергетической эффективности</a:t>
            </a:r>
            <a:r>
              <a:rPr lang="ru-RU" sz="1500" dirty="0">
                <a:sym typeface="Arial" charset="0"/>
              </a:rPr>
              <a:t> </a:t>
            </a:r>
            <a:r>
              <a:rPr lang="ru-RU" sz="1500" dirty="0" smtClean="0">
                <a:sym typeface="Arial" charset="0"/>
              </a:rPr>
              <a:t>экономики</a:t>
            </a:r>
          </a:p>
          <a:p>
            <a:pPr marL="432000" indent="-285750" algn="just" defTabSz="673037"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</a:pPr>
            <a:r>
              <a:rPr lang="ru-RU" sz="1500" dirty="0" smtClean="0">
                <a:sym typeface="Arial" charset="0"/>
              </a:rPr>
              <a:t>Правительственной</a:t>
            </a:r>
            <a:r>
              <a:rPr lang="ru-RU" sz="1500" dirty="0">
                <a:sym typeface="Arial" charset="0"/>
              </a:rPr>
              <a:t> </a:t>
            </a:r>
            <a:r>
              <a:rPr lang="ru-RU" sz="1500" dirty="0" smtClean="0">
                <a:sym typeface="Arial" charset="0"/>
              </a:rPr>
              <a:t>комиссии по транспорту</a:t>
            </a:r>
          </a:p>
          <a:p>
            <a:pPr marL="432000" indent="-285750" algn="just" defTabSz="673037"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</a:pPr>
            <a:r>
              <a:rPr lang="ru-RU" sz="1500" dirty="0" smtClean="0">
                <a:sym typeface="Arial" charset="0"/>
              </a:rPr>
              <a:t>Правительственной комиссии по связи</a:t>
            </a:r>
          </a:p>
          <a:p>
            <a:pPr marL="432000" indent="-285750" algn="just" defTabSz="673037">
              <a:spcBef>
                <a:spcPts val="0"/>
              </a:spcBef>
              <a:spcAft>
                <a:spcPts val="1800"/>
              </a:spcAft>
              <a:buSzPct val="100000"/>
              <a:buFont typeface="Wingdings" panose="05000000000000000000" pitchFamily="2" charset="2"/>
              <a:buChar char="ü"/>
            </a:pPr>
            <a:r>
              <a:rPr lang="ru-RU" sz="1500" dirty="0" smtClean="0">
                <a:sym typeface="Arial" charset="0"/>
              </a:rPr>
              <a:t>Правительственной комиссии по вопросам развития электроэнергетики</a:t>
            </a:r>
          </a:p>
          <a:p>
            <a:pPr marL="385200" indent="-342900" algn="just" defTabSz="673037"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 startAt="2"/>
            </a:pPr>
            <a:r>
              <a:rPr lang="ru-RU" sz="1900" i="1" dirty="0" smtClean="0">
                <a:sym typeface="Arial" charset="0"/>
              </a:rPr>
              <a:t>Создание межотраслевого совета потребителей на региональном уровне при высшем должностном лице субъекта в целях осуществления общественного контроля за деятельностью органов исполнительной власти субъекта в области государственного регулирования цен (тарифов), в том числе по формированию и реализации инвестиционных программ субъектов естественных монополий</a:t>
            </a:r>
          </a:p>
        </p:txBody>
      </p:sp>
      <p:sp>
        <p:nvSpPr>
          <p:cNvPr id="3" name="TextBox 9"/>
          <p:cNvSpPr txBox="1">
            <a:spLocks noChangeArrowheads="1"/>
          </p:cNvSpPr>
          <p:nvPr/>
        </p:nvSpPr>
        <p:spPr bwMode="auto">
          <a:xfrm>
            <a:off x="9624645" y="6581775"/>
            <a:ext cx="286486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>
                <a:latin typeface="+mn-lt"/>
                <a:cs typeface="Times New Roman" pitchFamily="18" charset="0"/>
              </a:rPr>
              <a:t>8</a:t>
            </a:r>
            <a:endParaRPr lang="ru-RU" sz="1300" b="1" dirty="0" smtClean="0"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5706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-3503" y="1125538"/>
            <a:ext cx="9638610" cy="5643214"/>
          </a:xfrm>
          <a:prstGeom prst="rect">
            <a:avLst/>
          </a:prstGeom>
        </p:spPr>
        <p:txBody>
          <a:bodyPr>
            <a:noAutofit/>
          </a:bodyPr>
          <a:lstStyle>
            <a:lvl1pPr marL="415925" indent="-369888" algn="l" defTabSz="706438" rtl="0" eaLnBrk="0" fontAlgn="base" hangingPunct="0">
              <a:spcBef>
                <a:spcPts val="850"/>
              </a:spcBef>
              <a:spcAft>
                <a:spcPct val="0"/>
              </a:spcAft>
              <a:buSzPct val="100000"/>
              <a:buFont typeface="Lucida Grande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  <a:sym typeface="Arial" pitchFamily="34" charset="0"/>
              </a:defRPr>
            </a:lvl1pPr>
            <a:lvl2pPr marL="860425" indent="-311150" algn="l" defTabSz="706438" rtl="0" eaLnBrk="0" fontAlgn="base" hangingPunct="0">
              <a:spcBef>
                <a:spcPts val="675"/>
              </a:spcBef>
              <a:spcAft>
                <a:spcPct val="0"/>
              </a:spcAft>
              <a:buSzPct val="100000"/>
              <a:buFont typeface="Lucida Grande"/>
              <a:buChar char="–"/>
              <a:defRPr sz="3000">
                <a:solidFill>
                  <a:schemeClr val="tx1"/>
                </a:solidFill>
                <a:latin typeface="+mn-lt"/>
                <a:sym typeface="Arial" pitchFamily="34" charset="0"/>
              </a:defRPr>
            </a:lvl2pPr>
            <a:lvl3pPr marL="1303338" indent="-255588" algn="l" defTabSz="706438" rtl="0" eaLnBrk="0" fontAlgn="base" hangingPunct="0">
              <a:spcBef>
                <a:spcPts val="613"/>
              </a:spcBef>
              <a:spcAft>
                <a:spcPct val="0"/>
              </a:spcAft>
              <a:buSzPct val="100000"/>
              <a:buFont typeface="Lucida Grande"/>
              <a:buChar char="•"/>
              <a:defRPr sz="2600">
                <a:solidFill>
                  <a:schemeClr val="tx1"/>
                </a:solidFill>
                <a:latin typeface="+mn-lt"/>
                <a:sym typeface="Arial" pitchFamily="34" charset="0"/>
              </a:defRPr>
            </a:lvl3pPr>
            <a:lvl4pPr marL="1804988" indent="-254000" algn="l" defTabSz="706438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Lucida Grande"/>
              <a:buChar char="–"/>
              <a:defRPr sz="2200">
                <a:solidFill>
                  <a:schemeClr val="tx1"/>
                </a:solidFill>
                <a:latin typeface="+mn-lt"/>
                <a:sym typeface="Arial" pitchFamily="34" charset="0"/>
              </a:defRPr>
            </a:lvl4pPr>
            <a:lvl5pPr marL="2303463" indent="-252413" algn="l" defTabSz="706438" rtl="0" eaLnBrk="0" fontAlgn="base" hangingPunct="0">
              <a:spcBef>
                <a:spcPts val="538"/>
              </a:spcBef>
              <a:spcAft>
                <a:spcPct val="0"/>
              </a:spcAft>
              <a:buSzPct val="100000"/>
              <a:buFont typeface="Lucida Grande"/>
              <a:buChar char="»"/>
              <a:defRPr sz="2200">
                <a:solidFill>
                  <a:schemeClr val="tx1"/>
                </a:solidFill>
                <a:latin typeface="+mn-lt"/>
                <a:sym typeface="Arial" pitchFamily="34" charset="0"/>
              </a:defRPr>
            </a:lvl5pPr>
            <a:lvl6pPr marL="26574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6pPr>
            <a:lvl7pPr marL="31146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7pPr>
            <a:lvl8pPr marL="35718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8pPr>
            <a:lvl9pPr marL="4029075" indent="-242888" algn="l" defTabSz="673100" rtl="0" fontAlgn="base">
              <a:spcBef>
                <a:spcPts val="513"/>
              </a:spcBef>
              <a:spcAft>
                <a:spcPct val="0"/>
              </a:spcAft>
              <a:buSzPct val="100000"/>
              <a:buFont typeface="Lucida Grande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9pPr>
          </a:lstStyle>
          <a:p>
            <a:pPr marL="0" indent="0" algn="ctr">
              <a:buFont typeface="Lucida Grande"/>
              <a:buNone/>
            </a:pPr>
            <a:r>
              <a:rPr lang="ru-RU" sz="1300" kern="0" dirty="0" smtClean="0"/>
              <a:t>	В рамках реализации плана мероприятий ФСТ России разработан проект федерального закона, в соответствии с которым - с учетом положений, установленных отраслевым законодательством, нормативными правовыми актами Правительства Российской Федерации могут устанавливаться порядок утверждения, согласования и контроля инвестиционных программ субъектов естественных монополий, который, в том числе, если иное не предусмотрено отраслевым законодательством, может содержать: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300" b="1" kern="0" dirty="0" smtClean="0"/>
              <a:t>порядок определения показателей надежности и качества </a:t>
            </a:r>
            <a:r>
              <a:rPr lang="ru-RU" sz="1300" kern="0" dirty="0" smtClean="0"/>
              <a:t>услуг естественных монополий и установление целевых показателей субъектов естественных монополий для целей формирования и контроля инвестиционных программ с учетом схем и программ развития отдельных отраслей экономики в сферах деятельности субъектов естественных монополий;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300" b="1" kern="0" dirty="0" smtClean="0"/>
              <a:t>порядок определения показателей технико-экономического состояния объектов инженерно-технической инфраструктуры субъектов естественных монополий, </a:t>
            </a:r>
            <a:r>
              <a:rPr lang="ru-RU" sz="1300" kern="0" dirty="0" smtClean="0"/>
              <a:t> в том числе показателей физического износа и энергетической эффективности объектов инженерно-технической инфраструктуры субъектов естественных монополий;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300" b="1" kern="0" dirty="0" smtClean="0"/>
              <a:t>стандарты качества </a:t>
            </a:r>
            <a:r>
              <a:rPr lang="ru-RU" sz="1300" kern="0" dirty="0" smtClean="0"/>
              <a:t>(в том числе коммерческого) обслуживания субъектами естественных монополий потребителей их услуг;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300" b="1" kern="0" dirty="0" smtClean="0"/>
              <a:t>нормативы цены типовых технологических решений капитального строительства объектов инженерно-технической инфраструктуры</a:t>
            </a:r>
            <a:r>
              <a:rPr lang="ru-RU" sz="1300" kern="0" dirty="0" smtClean="0"/>
              <a:t> субъектов естественных монополий (укрупненные сметные нормативы для объектов капитального строительства непроизводственного назначения и инженерной инфраструктуры);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300" b="1" kern="0" dirty="0" smtClean="0"/>
              <a:t>порядок учета и влияния на формирование и реализацию инвестиционных программ субъектов естественных монополий утвержденных и реализуемых в соответствии с законодательством Российской Федерации программ комплексного развития</a:t>
            </a:r>
            <a:r>
              <a:rPr lang="ru-RU" sz="1300" kern="0" dirty="0" smtClean="0"/>
              <a:t>, схем территориального планирования и / или инвестиционных программ субъектов естественных монополий, схем и программ развития отдельных отраслей экономики в сферах деятельности субъектов естественных монополий;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300" b="1" kern="0" dirty="0" smtClean="0"/>
              <a:t>порядок проведения технологического и ценового аудита </a:t>
            </a:r>
            <a:r>
              <a:rPr lang="ru-RU" sz="1300" kern="0" dirty="0" smtClean="0"/>
              <a:t>инвестиционных программ (отчетов об исполнении инвестиционных программ) субъектов естественных монополий.</a:t>
            </a:r>
          </a:p>
        </p:txBody>
      </p:sp>
      <p:sp>
        <p:nvSpPr>
          <p:cNvPr id="5" name="TextBox 9"/>
          <p:cNvSpPr txBox="1">
            <a:spLocks noChangeArrowheads="1"/>
          </p:cNvSpPr>
          <p:nvPr/>
        </p:nvSpPr>
        <p:spPr bwMode="auto">
          <a:xfrm>
            <a:off x="9624645" y="6581775"/>
            <a:ext cx="286486" cy="29681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5820" tIns="47910" rIns="95820" bIns="4791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 b="1" dirty="0" smtClean="0">
                <a:latin typeface="+mn-lt"/>
                <a:cs typeface="Times New Roman" pitchFamily="18" charset="0"/>
              </a:rPr>
              <a:t>9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4147" y="37867"/>
            <a:ext cx="870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Распоряжением Правительства РФ от 28.12.12г. № 2579-р утвержден план мероприятий «дорожная карта» «Развитие конкуренции и совершенствование антимонопольной политики»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5235277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17679</TotalTime>
  <Words>5349</Words>
  <Application>Microsoft Office PowerPoint</Application>
  <PresentationFormat>Произвольный</PresentationFormat>
  <Paragraphs>997</Paragraphs>
  <Slides>41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3" baseType="lpstr">
      <vt:lpstr>Специальное оформление</vt:lpstr>
      <vt:lpstr>Лист</vt:lpstr>
      <vt:lpstr>Всероссийский семинар - совещание  «Тарифное регулирование в 2013 году и задачи органов государственного регулирования на 2014 год»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Информационно-разъяснительная работа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направления развития государственного регулирования цен и тарифов на газ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Переход к долгосрочному тарифообразованию на грузовые железнодорожные перевозки </vt:lpstr>
      <vt:lpstr>Основные принципы ценообразования  Методики, утвержденной Правлением ФСТ России от 30.08.2013 № 166-т/1</vt:lpstr>
      <vt:lpstr>Презентация PowerPoint</vt:lpstr>
      <vt:lpstr>Презентация PowerPoint</vt:lpstr>
      <vt:lpstr>Сфера регулирования пригородных пассажирских перевозок: задачи на период 2013-2014 гг.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ФСТ России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Александр Бибиков</dc:creator>
  <cp:lastModifiedBy>Бердникова Анастасия Андреевна</cp:lastModifiedBy>
  <cp:revision>1047</cp:revision>
  <cp:lastPrinted>2013-10-15T05:47:33Z</cp:lastPrinted>
  <dcterms:created xsi:type="dcterms:W3CDTF">2009-09-01T17:39:31Z</dcterms:created>
  <dcterms:modified xsi:type="dcterms:W3CDTF">2013-10-21T11:11:53Z</dcterms:modified>
</cp:coreProperties>
</file>