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6" r:id="rId2"/>
    <p:sldId id="307" r:id="rId3"/>
    <p:sldId id="314" r:id="rId4"/>
    <p:sldId id="311" r:id="rId5"/>
    <p:sldId id="309" r:id="rId6"/>
    <p:sldId id="297" r:id="rId7"/>
    <p:sldId id="316" r:id="rId8"/>
    <p:sldId id="308" r:id="rId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6D84"/>
    <a:srgbClr val="E9EDF4"/>
    <a:srgbClr val="D0D8E8"/>
    <a:srgbClr val="4F81BD"/>
    <a:srgbClr val="AA84B6"/>
    <a:srgbClr val="EDA5E4"/>
    <a:srgbClr val="C010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3714" autoAdjust="0"/>
  </p:normalViewPr>
  <p:slideViewPr>
    <p:cSldViewPr>
      <p:cViewPr varScale="1">
        <p:scale>
          <a:sx n="69" d="100"/>
          <a:sy n="69" d="100"/>
        </p:scale>
        <p:origin x="-11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247" cy="496811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826" y="0"/>
            <a:ext cx="2946246" cy="496811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E46AEFED-1348-DC4E-8939-3BB3D6616740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289" y="4715707"/>
            <a:ext cx="5439101" cy="4468101"/>
          </a:xfrm>
          <a:prstGeom prst="rect">
            <a:avLst/>
          </a:prstGeom>
        </p:spPr>
        <p:txBody>
          <a:bodyPr vert="horz" lIns="92108" tIns="46054" rIns="92108" bIns="46054" rtlCol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9817"/>
            <a:ext cx="2946247" cy="496810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826" y="9429817"/>
            <a:ext cx="2946246" cy="496810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37A7044D-A4B6-DC49-974C-0E6397CBE2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021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5" descr="LogoFS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42988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TextBox 44"/>
          <p:cNvSpPr txBox="1"/>
          <p:nvPr/>
        </p:nvSpPr>
        <p:spPr>
          <a:xfrm>
            <a:off x="1115616" y="1844824"/>
            <a:ext cx="69127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55563" algn="ctr"/>
            <a:r>
              <a:rPr lang="ru-RU" sz="3200" dirty="0" smtClean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b="1" dirty="0" smtClean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Новое в тарифном регулировании.</a:t>
            </a:r>
          </a:p>
          <a:p>
            <a:pPr marL="228600" indent="-55563" algn="ctr"/>
            <a:r>
              <a:rPr lang="ru-RU" sz="3200" b="1" dirty="0" smtClean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Структура тарифа </a:t>
            </a:r>
            <a:br>
              <a:rPr lang="ru-RU" sz="3200" b="1" dirty="0" smtClean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при использовании метода долгосрочной индексации.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37735" y="5517232"/>
            <a:ext cx="2230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269875" algn="just"/>
            <a:r>
              <a:rPr lang="ru-RU" sz="2400" dirty="0" smtClean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А.И. </a:t>
            </a:r>
            <a:r>
              <a:rPr lang="ru-RU" sz="2400" dirty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dirty="0" smtClean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урнева</a:t>
            </a:r>
            <a:endParaRPr lang="ru-RU" sz="2400" dirty="0">
              <a:solidFill>
                <a:srgbClr val="256D8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89040" y="6165304"/>
            <a:ext cx="1432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9875" algn="ctr"/>
            <a:r>
              <a:rPr lang="ru-RU" sz="1400" dirty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400" dirty="0" smtClean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юнь </a:t>
            </a:r>
            <a:endParaRPr lang="ru-RU" sz="1400" dirty="0">
              <a:solidFill>
                <a:srgbClr val="256D84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ctr"/>
            <a:r>
              <a:rPr lang="ru-RU" sz="1400" dirty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2014 </a:t>
            </a:r>
            <a:r>
              <a:rPr lang="ru-RU" sz="1400" dirty="0" smtClean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1400" dirty="0">
              <a:solidFill>
                <a:srgbClr val="256D8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12700">
            <a:solidFill>
              <a:srgbClr val="256D8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0" y="6093296"/>
            <a:ext cx="9144000" cy="0"/>
          </a:xfrm>
          <a:prstGeom prst="line">
            <a:avLst/>
          </a:prstGeom>
          <a:ln w="12700">
            <a:solidFill>
              <a:srgbClr val="256D8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26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12700">
            <a:solidFill>
              <a:srgbClr val="256D8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7924800" y="6491288"/>
            <a:ext cx="1219200" cy="366712"/>
          </a:xfrm>
        </p:spPr>
        <p:txBody>
          <a:bodyPr/>
          <a:lstStyle/>
          <a:p>
            <a:pPr>
              <a:defRPr/>
            </a:pPr>
            <a:fld id="{804A88A7-2DD6-8B4E-9583-A8260EF5A7DF}" type="slidenum">
              <a:rPr lang="en-US" smtClean="0">
                <a:solidFill>
                  <a:srgbClr val="464653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464653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6021288"/>
            <a:ext cx="9144000" cy="0"/>
          </a:xfrm>
          <a:prstGeom prst="line">
            <a:avLst/>
          </a:prstGeom>
          <a:ln w="12700">
            <a:solidFill>
              <a:srgbClr val="256D8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5" descr="LogoFS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42988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кругленный прямоугольник 1"/>
          <p:cNvSpPr/>
          <p:nvPr/>
        </p:nvSpPr>
        <p:spPr>
          <a:xfrm>
            <a:off x="109391" y="2028338"/>
            <a:ext cx="937205" cy="487267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outerShdw blurRad="50800" dist="889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Операционные расходы</a:t>
            </a:r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112526" y="2004284"/>
            <a:ext cx="917543" cy="504056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outerShdw blurRad="50800" dist="889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энергоресурсы</a:t>
            </a:r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065902" y="2012679"/>
            <a:ext cx="1116104" cy="500463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outerShdw blurRad="50800" dist="889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Неподконтрольные расходы</a:t>
            </a:r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9391" y="2628083"/>
            <a:ext cx="3072615" cy="487275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outerShdw blurRad="50800" dist="889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Текущие расходы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67091" y="2021399"/>
            <a:ext cx="963041" cy="1134697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outerShdw blurRad="50800" dist="889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Амортизация</a:t>
            </a:r>
            <a:endParaRPr lang="ru-RU" sz="105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27862" y="2028338"/>
            <a:ext cx="952746" cy="1076422"/>
          </a:xfrm>
          <a:prstGeom prst="rect">
            <a:avLst/>
          </a:prstGeom>
          <a:solidFill>
            <a:srgbClr val="AA84B6"/>
          </a:solidFill>
          <a:ln>
            <a:solidFill>
              <a:schemeClr val="tx1"/>
            </a:solidFill>
          </a:ln>
          <a:effectLst>
            <a:outerShdw blurRad="50800" dist="889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по сомнительным долгам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315121" y="2019801"/>
            <a:ext cx="967404" cy="1076422"/>
          </a:xfrm>
          <a:prstGeom prst="rect">
            <a:avLst/>
          </a:prstGeom>
          <a:solidFill>
            <a:srgbClr val="AA84B6"/>
          </a:solidFill>
          <a:ln>
            <a:solidFill>
              <a:schemeClr val="tx1"/>
            </a:solidFill>
          </a:ln>
          <a:effectLst>
            <a:outerShdw blurRad="50800" dist="889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Проценты по привлекаемым кредитам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390021" y="2004284"/>
            <a:ext cx="873504" cy="1076422"/>
          </a:xfrm>
          <a:prstGeom prst="rect">
            <a:avLst/>
          </a:prstGeom>
          <a:solidFill>
            <a:srgbClr val="EDA5E4"/>
          </a:solidFill>
          <a:ln>
            <a:solidFill>
              <a:schemeClr val="tx1"/>
            </a:solidFill>
          </a:ln>
          <a:effectLst>
            <a:outerShdw blurRad="50800" dist="889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Прибыль, остающаяся в распоряжении организации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314790" y="2004284"/>
            <a:ext cx="1035683" cy="1076422"/>
          </a:xfrm>
          <a:prstGeom prst="rect">
            <a:avLst/>
          </a:prstGeom>
          <a:solidFill>
            <a:srgbClr val="EDA5E4"/>
          </a:solidFill>
          <a:ln>
            <a:solidFill>
              <a:schemeClr val="tx1"/>
            </a:solidFill>
          </a:ln>
          <a:effectLst>
            <a:outerShdw blurRad="50800" dist="889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инвестиции на основе утвержденных инвестиционных программ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429361" y="2019801"/>
            <a:ext cx="591104" cy="1076422"/>
          </a:xfrm>
          <a:prstGeom prst="rect">
            <a:avLst/>
          </a:prstGeom>
          <a:solidFill>
            <a:srgbClr val="EDA5E4"/>
          </a:solidFill>
          <a:ln>
            <a:solidFill>
              <a:schemeClr val="tx1"/>
            </a:solidFill>
          </a:ln>
          <a:effectLst>
            <a:outerShdw blurRad="50800" dist="889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прибыль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390318" y="3681028"/>
            <a:ext cx="5276178" cy="360039"/>
          </a:xfrm>
          <a:prstGeom prst="rect">
            <a:avLst/>
          </a:prstGeom>
          <a:solidFill>
            <a:srgbClr val="FAE6F8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финансирования текущих инвестиций и возврата привлеченных средств, а также обеспечения доходности инвестированных средств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107237" y="1052025"/>
            <a:ext cx="973389" cy="900044"/>
          </a:xfrm>
          <a:prstGeom prst="wedgeRoundRectCallout">
            <a:avLst>
              <a:gd name="adj1" fmla="val -3918"/>
              <a:gd name="adj2" fmla="val 69859"/>
              <a:gd name="adj3" fmla="val 16667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  <a:effectLst>
            <a:outerShdw blurRad="50800" dist="38100" dir="8100000" sx="102000" sy="102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8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Экономия от сокращения расходов остается в распоряжении организации </a:t>
            </a:r>
            <a:r>
              <a:rPr lang="ru-RU" sz="85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5 лет</a:t>
            </a:r>
            <a:endParaRPr lang="ru-RU" sz="85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ая прямоугольная выноска 22"/>
          <p:cNvSpPr/>
          <p:nvPr/>
        </p:nvSpPr>
        <p:spPr>
          <a:xfrm>
            <a:off x="1137243" y="1023486"/>
            <a:ext cx="904626" cy="921117"/>
          </a:xfrm>
          <a:prstGeom prst="wedgeRoundRectCallout">
            <a:avLst>
              <a:gd name="adj1" fmla="val -3918"/>
              <a:gd name="adj2" fmla="val 69859"/>
              <a:gd name="adj3" fmla="val 16667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rIns="54000" rtlCol="0" anchor="ctr"/>
          <a:lstStyle/>
          <a:p>
            <a:pPr algn="ctr"/>
            <a:r>
              <a:rPr lang="ru-RU" sz="8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Корректировка </a:t>
            </a:r>
            <a:r>
              <a:rPr lang="ru-RU" sz="85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целевым </a:t>
            </a:r>
            <a:r>
              <a:rPr lang="ru-RU" sz="8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показателям</a:t>
            </a:r>
            <a:endParaRPr lang="ru-RU" sz="85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ая прямоугольная выноска 24"/>
          <p:cNvSpPr/>
          <p:nvPr/>
        </p:nvSpPr>
        <p:spPr>
          <a:xfrm>
            <a:off x="2145078" y="1014597"/>
            <a:ext cx="971620" cy="900866"/>
          </a:xfrm>
          <a:prstGeom prst="wedgeRoundRectCallout">
            <a:avLst>
              <a:gd name="adj1" fmla="val -3918"/>
              <a:gd name="adj2" fmla="val 69859"/>
              <a:gd name="adj3" fmla="val 16667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rIns="54000" rtlCol="0" anchor="ctr"/>
          <a:lstStyle/>
          <a:p>
            <a:pPr algn="ctr"/>
            <a:r>
              <a:rPr lang="ru-RU" sz="8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Корректировка в соответствии с фактическими расходами</a:t>
            </a:r>
            <a:endParaRPr lang="ru-RU" sz="85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кругленная прямоугольная выноска 25"/>
          <p:cNvSpPr/>
          <p:nvPr/>
        </p:nvSpPr>
        <p:spPr>
          <a:xfrm>
            <a:off x="3311084" y="1051160"/>
            <a:ext cx="885011" cy="910731"/>
          </a:xfrm>
          <a:prstGeom prst="wedgeRoundRectCallout">
            <a:avLst>
              <a:gd name="adj1" fmla="val -3918"/>
              <a:gd name="adj2" fmla="val 69859"/>
              <a:gd name="adj3" fmla="val 16667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8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Возврат инвестиций через амортизацию ОПС после ввода объектов</a:t>
            </a:r>
            <a:endParaRPr lang="ru-RU" sz="85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20544" y="4365103"/>
            <a:ext cx="4263424" cy="565777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Себестоимость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ятиугольник 27"/>
          <p:cNvSpPr/>
          <p:nvPr/>
        </p:nvSpPr>
        <p:spPr>
          <a:xfrm>
            <a:off x="4283967" y="4393766"/>
            <a:ext cx="2036821" cy="254225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Внереализационные расходы</a:t>
            </a:r>
            <a:endParaRPr lang="ru-RU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ятиугольник 28"/>
          <p:cNvSpPr/>
          <p:nvPr/>
        </p:nvSpPr>
        <p:spPr>
          <a:xfrm>
            <a:off x="6320788" y="4387763"/>
            <a:ext cx="2730463" cy="254225"/>
          </a:xfrm>
          <a:prstGeom prst="homePlate">
            <a:avLst>
              <a:gd name="adj" fmla="val 80253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Прибыль до налогообложения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ятиугольник 29"/>
          <p:cNvSpPr/>
          <p:nvPr/>
        </p:nvSpPr>
        <p:spPr>
          <a:xfrm>
            <a:off x="4283967" y="4660595"/>
            <a:ext cx="4773211" cy="254225"/>
          </a:xfrm>
          <a:prstGeom prst="homePlate">
            <a:avLst>
              <a:gd name="adj" fmla="val 21135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Валовая прибыль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ятиугольник 30"/>
          <p:cNvSpPr/>
          <p:nvPr/>
        </p:nvSpPr>
        <p:spPr>
          <a:xfrm>
            <a:off x="20545" y="5013176"/>
            <a:ext cx="9123456" cy="254225"/>
          </a:xfrm>
          <a:prstGeom prst="homePlate">
            <a:avLst>
              <a:gd name="adj" fmla="val 342451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Необходимая валовая выручка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0983" y="5589240"/>
            <a:ext cx="8522749" cy="864096"/>
          </a:xfrm>
          <a:prstGeom prst="rect">
            <a:avLst/>
          </a:prstGeom>
          <a:solidFill>
            <a:schemeClr val="bg1"/>
          </a:solidFill>
          <a:ln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тарифного регулирования методом долгосрочной индексации предполагает планирование уровня расходов регулируемых организаций на основе долгосрочных параметров регулирования, а также определение экономически обоснованного уровня прибыли на период 3-5 лет, при этом «неподконтрольные» расходы организаций подлежат корректировке в соответствии с достигнутым их фактическим значением. Итоговые финансовые показатели деятельности регулируемых организаций будут зависеть от эффективности ее деятельности, степени достижения целевых показателей, реализации инвестиционной программы.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Стрелка вниз 31"/>
          <p:cNvSpPr/>
          <p:nvPr/>
        </p:nvSpPr>
        <p:spPr>
          <a:xfrm>
            <a:off x="3707904" y="3223043"/>
            <a:ext cx="81416" cy="412488"/>
          </a:xfrm>
          <a:custGeom>
            <a:avLst/>
            <a:gdLst>
              <a:gd name="connsiteX0" fmla="*/ 0 w 239683"/>
              <a:gd name="connsiteY0" fmla="*/ 337181 h 457022"/>
              <a:gd name="connsiteX1" fmla="*/ 59921 w 239683"/>
              <a:gd name="connsiteY1" fmla="*/ 337181 h 457022"/>
              <a:gd name="connsiteX2" fmla="*/ 59921 w 239683"/>
              <a:gd name="connsiteY2" fmla="*/ 0 h 457022"/>
              <a:gd name="connsiteX3" fmla="*/ 179762 w 239683"/>
              <a:gd name="connsiteY3" fmla="*/ 0 h 457022"/>
              <a:gd name="connsiteX4" fmla="*/ 179762 w 239683"/>
              <a:gd name="connsiteY4" fmla="*/ 337181 h 457022"/>
              <a:gd name="connsiteX5" fmla="*/ 239683 w 239683"/>
              <a:gd name="connsiteY5" fmla="*/ 337181 h 457022"/>
              <a:gd name="connsiteX6" fmla="*/ 119842 w 239683"/>
              <a:gd name="connsiteY6" fmla="*/ 457022 h 457022"/>
              <a:gd name="connsiteX7" fmla="*/ 0 w 239683"/>
              <a:gd name="connsiteY7" fmla="*/ 337181 h 457022"/>
              <a:gd name="connsiteX0" fmla="*/ 0 w 239683"/>
              <a:gd name="connsiteY0" fmla="*/ 337181 h 627938"/>
              <a:gd name="connsiteX1" fmla="*/ 59921 w 239683"/>
              <a:gd name="connsiteY1" fmla="*/ 337181 h 627938"/>
              <a:gd name="connsiteX2" fmla="*/ 59921 w 239683"/>
              <a:gd name="connsiteY2" fmla="*/ 0 h 627938"/>
              <a:gd name="connsiteX3" fmla="*/ 179762 w 239683"/>
              <a:gd name="connsiteY3" fmla="*/ 0 h 627938"/>
              <a:gd name="connsiteX4" fmla="*/ 179762 w 239683"/>
              <a:gd name="connsiteY4" fmla="*/ 337181 h 627938"/>
              <a:gd name="connsiteX5" fmla="*/ 239683 w 239683"/>
              <a:gd name="connsiteY5" fmla="*/ 337181 h 627938"/>
              <a:gd name="connsiteX6" fmla="*/ 119842 w 239683"/>
              <a:gd name="connsiteY6" fmla="*/ 627938 h 627938"/>
              <a:gd name="connsiteX7" fmla="*/ 0 w 239683"/>
              <a:gd name="connsiteY7" fmla="*/ 337181 h 62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683" h="627938">
                <a:moveTo>
                  <a:pt x="0" y="337181"/>
                </a:moveTo>
                <a:lnTo>
                  <a:pt x="59921" y="337181"/>
                </a:lnTo>
                <a:lnTo>
                  <a:pt x="59921" y="0"/>
                </a:lnTo>
                <a:lnTo>
                  <a:pt x="179762" y="0"/>
                </a:lnTo>
                <a:lnTo>
                  <a:pt x="179762" y="337181"/>
                </a:lnTo>
                <a:lnTo>
                  <a:pt x="239683" y="337181"/>
                </a:lnTo>
                <a:lnTo>
                  <a:pt x="119842" y="627938"/>
                </a:lnTo>
                <a:lnTo>
                  <a:pt x="0" y="337181"/>
                </a:lnTo>
                <a:close/>
              </a:path>
            </a:pathLst>
          </a:custGeom>
          <a:solidFill>
            <a:srgbClr val="FAE6F8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1"/>
          <p:cNvSpPr/>
          <p:nvPr/>
        </p:nvSpPr>
        <p:spPr>
          <a:xfrm>
            <a:off x="5452137" y="3186076"/>
            <a:ext cx="81416" cy="412488"/>
          </a:xfrm>
          <a:custGeom>
            <a:avLst/>
            <a:gdLst>
              <a:gd name="connsiteX0" fmla="*/ 0 w 239683"/>
              <a:gd name="connsiteY0" fmla="*/ 337181 h 457022"/>
              <a:gd name="connsiteX1" fmla="*/ 59921 w 239683"/>
              <a:gd name="connsiteY1" fmla="*/ 337181 h 457022"/>
              <a:gd name="connsiteX2" fmla="*/ 59921 w 239683"/>
              <a:gd name="connsiteY2" fmla="*/ 0 h 457022"/>
              <a:gd name="connsiteX3" fmla="*/ 179762 w 239683"/>
              <a:gd name="connsiteY3" fmla="*/ 0 h 457022"/>
              <a:gd name="connsiteX4" fmla="*/ 179762 w 239683"/>
              <a:gd name="connsiteY4" fmla="*/ 337181 h 457022"/>
              <a:gd name="connsiteX5" fmla="*/ 239683 w 239683"/>
              <a:gd name="connsiteY5" fmla="*/ 337181 h 457022"/>
              <a:gd name="connsiteX6" fmla="*/ 119842 w 239683"/>
              <a:gd name="connsiteY6" fmla="*/ 457022 h 457022"/>
              <a:gd name="connsiteX7" fmla="*/ 0 w 239683"/>
              <a:gd name="connsiteY7" fmla="*/ 337181 h 457022"/>
              <a:gd name="connsiteX0" fmla="*/ 0 w 239683"/>
              <a:gd name="connsiteY0" fmla="*/ 337181 h 627938"/>
              <a:gd name="connsiteX1" fmla="*/ 59921 w 239683"/>
              <a:gd name="connsiteY1" fmla="*/ 337181 h 627938"/>
              <a:gd name="connsiteX2" fmla="*/ 59921 w 239683"/>
              <a:gd name="connsiteY2" fmla="*/ 0 h 627938"/>
              <a:gd name="connsiteX3" fmla="*/ 179762 w 239683"/>
              <a:gd name="connsiteY3" fmla="*/ 0 h 627938"/>
              <a:gd name="connsiteX4" fmla="*/ 179762 w 239683"/>
              <a:gd name="connsiteY4" fmla="*/ 337181 h 627938"/>
              <a:gd name="connsiteX5" fmla="*/ 239683 w 239683"/>
              <a:gd name="connsiteY5" fmla="*/ 337181 h 627938"/>
              <a:gd name="connsiteX6" fmla="*/ 119842 w 239683"/>
              <a:gd name="connsiteY6" fmla="*/ 627938 h 627938"/>
              <a:gd name="connsiteX7" fmla="*/ 0 w 239683"/>
              <a:gd name="connsiteY7" fmla="*/ 337181 h 62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683" h="627938">
                <a:moveTo>
                  <a:pt x="0" y="337181"/>
                </a:moveTo>
                <a:lnTo>
                  <a:pt x="59921" y="337181"/>
                </a:lnTo>
                <a:lnTo>
                  <a:pt x="59921" y="0"/>
                </a:lnTo>
                <a:lnTo>
                  <a:pt x="179762" y="0"/>
                </a:lnTo>
                <a:lnTo>
                  <a:pt x="179762" y="337181"/>
                </a:lnTo>
                <a:lnTo>
                  <a:pt x="239683" y="337181"/>
                </a:lnTo>
                <a:lnTo>
                  <a:pt x="119842" y="627938"/>
                </a:lnTo>
                <a:lnTo>
                  <a:pt x="0" y="337181"/>
                </a:lnTo>
                <a:close/>
              </a:path>
            </a:pathLst>
          </a:custGeom>
          <a:solidFill>
            <a:srgbClr val="FAE6F8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низ 31"/>
          <p:cNvSpPr/>
          <p:nvPr/>
        </p:nvSpPr>
        <p:spPr>
          <a:xfrm>
            <a:off x="6745357" y="3175831"/>
            <a:ext cx="81416" cy="412488"/>
          </a:xfrm>
          <a:custGeom>
            <a:avLst/>
            <a:gdLst>
              <a:gd name="connsiteX0" fmla="*/ 0 w 239683"/>
              <a:gd name="connsiteY0" fmla="*/ 337181 h 457022"/>
              <a:gd name="connsiteX1" fmla="*/ 59921 w 239683"/>
              <a:gd name="connsiteY1" fmla="*/ 337181 h 457022"/>
              <a:gd name="connsiteX2" fmla="*/ 59921 w 239683"/>
              <a:gd name="connsiteY2" fmla="*/ 0 h 457022"/>
              <a:gd name="connsiteX3" fmla="*/ 179762 w 239683"/>
              <a:gd name="connsiteY3" fmla="*/ 0 h 457022"/>
              <a:gd name="connsiteX4" fmla="*/ 179762 w 239683"/>
              <a:gd name="connsiteY4" fmla="*/ 337181 h 457022"/>
              <a:gd name="connsiteX5" fmla="*/ 239683 w 239683"/>
              <a:gd name="connsiteY5" fmla="*/ 337181 h 457022"/>
              <a:gd name="connsiteX6" fmla="*/ 119842 w 239683"/>
              <a:gd name="connsiteY6" fmla="*/ 457022 h 457022"/>
              <a:gd name="connsiteX7" fmla="*/ 0 w 239683"/>
              <a:gd name="connsiteY7" fmla="*/ 337181 h 457022"/>
              <a:gd name="connsiteX0" fmla="*/ 0 w 239683"/>
              <a:gd name="connsiteY0" fmla="*/ 337181 h 627938"/>
              <a:gd name="connsiteX1" fmla="*/ 59921 w 239683"/>
              <a:gd name="connsiteY1" fmla="*/ 337181 h 627938"/>
              <a:gd name="connsiteX2" fmla="*/ 59921 w 239683"/>
              <a:gd name="connsiteY2" fmla="*/ 0 h 627938"/>
              <a:gd name="connsiteX3" fmla="*/ 179762 w 239683"/>
              <a:gd name="connsiteY3" fmla="*/ 0 h 627938"/>
              <a:gd name="connsiteX4" fmla="*/ 179762 w 239683"/>
              <a:gd name="connsiteY4" fmla="*/ 337181 h 627938"/>
              <a:gd name="connsiteX5" fmla="*/ 239683 w 239683"/>
              <a:gd name="connsiteY5" fmla="*/ 337181 h 627938"/>
              <a:gd name="connsiteX6" fmla="*/ 119842 w 239683"/>
              <a:gd name="connsiteY6" fmla="*/ 627938 h 627938"/>
              <a:gd name="connsiteX7" fmla="*/ 0 w 239683"/>
              <a:gd name="connsiteY7" fmla="*/ 337181 h 62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683" h="627938">
                <a:moveTo>
                  <a:pt x="0" y="337181"/>
                </a:moveTo>
                <a:lnTo>
                  <a:pt x="59921" y="337181"/>
                </a:lnTo>
                <a:lnTo>
                  <a:pt x="59921" y="0"/>
                </a:lnTo>
                <a:lnTo>
                  <a:pt x="179762" y="0"/>
                </a:lnTo>
                <a:lnTo>
                  <a:pt x="179762" y="337181"/>
                </a:lnTo>
                <a:lnTo>
                  <a:pt x="239683" y="337181"/>
                </a:lnTo>
                <a:lnTo>
                  <a:pt x="119842" y="627938"/>
                </a:lnTo>
                <a:lnTo>
                  <a:pt x="0" y="337181"/>
                </a:lnTo>
                <a:close/>
              </a:path>
            </a:pathLst>
          </a:custGeom>
          <a:solidFill>
            <a:srgbClr val="FAE6F8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низ 31"/>
          <p:cNvSpPr/>
          <p:nvPr/>
        </p:nvSpPr>
        <p:spPr>
          <a:xfrm>
            <a:off x="7729945" y="3174401"/>
            <a:ext cx="81416" cy="412488"/>
          </a:xfrm>
          <a:custGeom>
            <a:avLst/>
            <a:gdLst>
              <a:gd name="connsiteX0" fmla="*/ 0 w 239683"/>
              <a:gd name="connsiteY0" fmla="*/ 337181 h 457022"/>
              <a:gd name="connsiteX1" fmla="*/ 59921 w 239683"/>
              <a:gd name="connsiteY1" fmla="*/ 337181 h 457022"/>
              <a:gd name="connsiteX2" fmla="*/ 59921 w 239683"/>
              <a:gd name="connsiteY2" fmla="*/ 0 h 457022"/>
              <a:gd name="connsiteX3" fmla="*/ 179762 w 239683"/>
              <a:gd name="connsiteY3" fmla="*/ 0 h 457022"/>
              <a:gd name="connsiteX4" fmla="*/ 179762 w 239683"/>
              <a:gd name="connsiteY4" fmla="*/ 337181 h 457022"/>
              <a:gd name="connsiteX5" fmla="*/ 239683 w 239683"/>
              <a:gd name="connsiteY5" fmla="*/ 337181 h 457022"/>
              <a:gd name="connsiteX6" fmla="*/ 119842 w 239683"/>
              <a:gd name="connsiteY6" fmla="*/ 457022 h 457022"/>
              <a:gd name="connsiteX7" fmla="*/ 0 w 239683"/>
              <a:gd name="connsiteY7" fmla="*/ 337181 h 457022"/>
              <a:gd name="connsiteX0" fmla="*/ 0 w 239683"/>
              <a:gd name="connsiteY0" fmla="*/ 337181 h 627938"/>
              <a:gd name="connsiteX1" fmla="*/ 59921 w 239683"/>
              <a:gd name="connsiteY1" fmla="*/ 337181 h 627938"/>
              <a:gd name="connsiteX2" fmla="*/ 59921 w 239683"/>
              <a:gd name="connsiteY2" fmla="*/ 0 h 627938"/>
              <a:gd name="connsiteX3" fmla="*/ 179762 w 239683"/>
              <a:gd name="connsiteY3" fmla="*/ 0 h 627938"/>
              <a:gd name="connsiteX4" fmla="*/ 179762 w 239683"/>
              <a:gd name="connsiteY4" fmla="*/ 337181 h 627938"/>
              <a:gd name="connsiteX5" fmla="*/ 239683 w 239683"/>
              <a:gd name="connsiteY5" fmla="*/ 337181 h 627938"/>
              <a:gd name="connsiteX6" fmla="*/ 119842 w 239683"/>
              <a:gd name="connsiteY6" fmla="*/ 627938 h 627938"/>
              <a:gd name="connsiteX7" fmla="*/ 0 w 239683"/>
              <a:gd name="connsiteY7" fmla="*/ 337181 h 62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683" h="627938">
                <a:moveTo>
                  <a:pt x="0" y="337181"/>
                </a:moveTo>
                <a:lnTo>
                  <a:pt x="59921" y="337181"/>
                </a:lnTo>
                <a:lnTo>
                  <a:pt x="59921" y="0"/>
                </a:lnTo>
                <a:lnTo>
                  <a:pt x="179762" y="0"/>
                </a:lnTo>
                <a:lnTo>
                  <a:pt x="179762" y="337181"/>
                </a:lnTo>
                <a:lnTo>
                  <a:pt x="239683" y="337181"/>
                </a:lnTo>
                <a:lnTo>
                  <a:pt x="119842" y="627938"/>
                </a:lnTo>
                <a:lnTo>
                  <a:pt x="0" y="337181"/>
                </a:lnTo>
                <a:close/>
              </a:path>
            </a:pathLst>
          </a:custGeom>
          <a:solidFill>
            <a:srgbClr val="FAE6F8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37637" y="1014597"/>
            <a:ext cx="0" cy="4468470"/>
          </a:xfrm>
          <a:prstGeom prst="line">
            <a:avLst/>
          </a:prstGeom>
          <a:ln w="6350">
            <a:solidFill>
              <a:schemeClr val="tx1"/>
            </a:solidFill>
            <a:prstDash val="dash"/>
            <a:headEnd type="oval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4283968" y="1035670"/>
            <a:ext cx="0" cy="4468470"/>
          </a:xfrm>
          <a:prstGeom prst="line">
            <a:avLst/>
          </a:prstGeom>
          <a:ln w="6350">
            <a:solidFill>
              <a:schemeClr val="tx1"/>
            </a:solidFill>
            <a:prstDash val="dash"/>
            <a:headEnd type="oval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6320788" y="1051160"/>
            <a:ext cx="0" cy="4468470"/>
          </a:xfrm>
          <a:prstGeom prst="line">
            <a:avLst/>
          </a:prstGeom>
          <a:ln w="6350">
            <a:solidFill>
              <a:schemeClr val="tx1"/>
            </a:solidFill>
            <a:prstDash val="dash"/>
            <a:headEnd type="oval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9057179" y="1061325"/>
            <a:ext cx="0" cy="4468470"/>
          </a:xfrm>
          <a:prstGeom prst="line">
            <a:avLst/>
          </a:prstGeom>
          <a:ln w="6350">
            <a:solidFill>
              <a:schemeClr val="tx1"/>
            </a:solidFill>
            <a:prstDash val="dash"/>
            <a:headEnd type="oval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Овальная выноска 42"/>
          <p:cNvSpPr/>
          <p:nvPr/>
        </p:nvSpPr>
        <p:spPr>
          <a:xfrm>
            <a:off x="4462276" y="3096223"/>
            <a:ext cx="683917" cy="306324"/>
          </a:xfrm>
          <a:prstGeom prst="wedgeEllipseCallout">
            <a:avLst>
              <a:gd name="adj1" fmla="val -63173"/>
              <a:gd name="adj2" fmla="val -13697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2%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Овальная выноска 48"/>
          <p:cNvSpPr/>
          <p:nvPr/>
        </p:nvSpPr>
        <p:spPr>
          <a:xfrm>
            <a:off x="5553849" y="3115358"/>
            <a:ext cx="637358" cy="306324"/>
          </a:xfrm>
          <a:prstGeom prst="wedgeEllipseCallout">
            <a:avLst>
              <a:gd name="adj1" fmla="val -63173"/>
              <a:gd name="adj2" fmla="val -13697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ЦБ +4%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Овальная выноска 47"/>
          <p:cNvSpPr/>
          <p:nvPr/>
        </p:nvSpPr>
        <p:spPr>
          <a:xfrm>
            <a:off x="5302377" y="1506525"/>
            <a:ext cx="1018411" cy="471044"/>
          </a:xfrm>
          <a:prstGeom prst="wedgeEllipseCallout">
            <a:avLst>
              <a:gd name="adj1" fmla="val -31697"/>
              <a:gd name="adj2" fmla="val 8671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ЦБ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1,5 (но ≥ 4%)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Овальная выноска 51"/>
          <p:cNvSpPr/>
          <p:nvPr/>
        </p:nvSpPr>
        <p:spPr>
          <a:xfrm>
            <a:off x="4355800" y="1563043"/>
            <a:ext cx="683918" cy="420776"/>
          </a:xfrm>
          <a:prstGeom prst="wedgeEllipseCallout">
            <a:avLst>
              <a:gd name="adj1" fmla="val -31697"/>
              <a:gd name="adj2" fmla="val 8671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2%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Овальная выноска 52"/>
          <p:cNvSpPr/>
          <p:nvPr/>
        </p:nvSpPr>
        <p:spPr>
          <a:xfrm>
            <a:off x="6533933" y="1525625"/>
            <a:ext cx="504264" cy="420776"/>
          </a:xfrm>
          <a:prstGeom prst="wedgeEllipseCallout">
            <a:avLst>
              <a:gd name="adj1" fmla="val -31697"/>
              <a:gd name="adj2" fmla="val 8671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5 %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Овальная выноска 53"/>
          <p:cNvSpPr/>
          <p:nvPr/>
        </p:nvSpPr>
        <p:spPr>
          <a:xfrm>
            <a:off x="7197729" y="1549316"/>
            <a:ext cx="1152128" cy="420776"/>
          </a:xfrm>
          <a:prstGeom prst="wedgeEllipseCallout">
            <a:avLst>
              <a:gd name="adj1" fmla="val -31697"/>
              <a:gd name="adj2" fmla="val 8671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ограничены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864096" y="217992"/>
            <a:ext cx="73803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256D84"/>
                </a:solidFill>
                <a:latin typeface="Times New Roman" pitchFamily="18" charset="0"/>
                <a:ea typeface="ＭＳ Ｐゴシック" charset="0"/>
                <a:cs typeface="Times New Roman" pitchFamily="18" charset="0"/>
              </a:rPr>
              <a:t>СТРУКТУРА ТАРИФА ПРИ ИСПОЛЬЗОВАНИИ МЕТОДА ДОЛГОСРОЧНОЙ ИНДЕКСАЦИИ</a:t>
            </a:r>
            <a:endParaRPr lang="ru-RU" sz="1600" b="1" dirty="0">
              <a:solidFill>
                <a:srgbClr val="256D84"/>
              </a:solidFill>
              <a:latin typeface="Times New Roman" pitchFamily="18" charset="0"/>
              <a:ea typeface="ＭＳ Ｐゴシック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31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12700">
            <a:solidFill>
              <a:srgbClr val="256D8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7924800" y="6491288"/>
            <a:ext cx="1219200" cy="366712"/>
          </a:xfrm>
        </p:spPr>
        <p:txBody>
          <a:bodyPr/>
          <a:lstStyle/>
          <a:p>
            <a:pPr>
              <a:defRPr/>
            </a:pPr>
            <a:fld id="{804A88A7-2DD6-8B4E-9583-A8260EF5A7DF}" type="slidenum">
              <a:rPr lang="en-US" smtClean="0">
                <a:solidFill>
                  <a:srgbClr val="464653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464653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2556" y="6381328"/>
            <a:ext cx="9144000" cy="0"/>
          </a:xfrm>
          <a:prstGeom prst="line">
            <a:avLst/>
          </a:prstGeom>
          <a:ln w="12700">
            <a:solidFill>
              <a:srgbClr val="256D8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914400" y="341104"/>
            <a:ext cx="73803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256D84"/>
                </a:solidFill>
                <a:latin typeface="Times New Roman" pitchFamily="18" charset="0"/>
                <a:ea typeface="ＭＳ Ｐゴシック" charset="0"/>
                <a:cs typeface="Times New Roman" pitchFamily="18" charset="0"/>
              </a:rPr>
              <a:t>МЕТОД ИНДЕКСАЦИИ</a:t>
            </a:r>
            <a:endParaRPr lang="ru-RU" sz="1600" b="1" dirty="0">
              <a:solidFill>
                <a:srgbClr val="256D84"/>
              </a:solidFill>
              <a:latin typeface="Times New Roman" pitchFamily="18" charset="0"/>
              <a:ea typeface="ＭＳ Ｐゴシック" charset="0"/>
              <a:cs typeface="Times New Roman" pitchFamily="18" charset="0"/>
            </a:endParaRPr>
          </a:p>
        </p:txBody>
      </p:sp>
      <p:pic>
        <p:nvPicPr>
          <p:cNvPr id="9" name="Рисунок 5" descr="LogoFS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42988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кругленный прямоугольник 9"/>
          <p:cNvSpPr/>
          <p:nvPr/>
        </p:nvSpPr>
        <p:spPr>
          <a:xfrm>
            <a:off x="835589" y="1020763"/>
            <a:ext cx="7459123" cy="735514"/>
          </a:xfrm>
          <a:prstGeom prst="roundRect">
            <a:avLst/>
          </a:prstGeom>
          <a:solidFill>
            <a:srgbClr val="D0D8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1" name="Группа 10"/>
          <p:cNvGrpSpPr/>
          <p:nvPr/>
        </p:nvGrpSpPr>
        <p:grpSpPr>
          <a:xfrm>
            <a:off x="914400" y="1113996"/>
            <a:ext cx="7752270" cy="483308"/>
            <a:chOff x="1650715" y="4787831"/>
            <a:chExt cx="7752270" cy="483308"/>
          </a:xfrm>
        </p:grpSpPr>
        <p:sp>
          <p:nvSpPr>
            <p:cNvPr id="12" name="TextBox 11"/>
            <p:cNvSpPr txBox="1"/>
            <p:nvPr/>
          </p:nvSpPr>
          <p:spPr>
            <a:xfrm>
              <a:off x="1650715" y="4841456"/>
              <a:ext cx="86388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 smtClean="0">
                  <a:solidFill>
                    <a:srgbClr val="256D84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НВВ =</a:t>
              </a:r>
              <a:endParaRPr lang="ru-RU" sz="1600" dirty="0">
                <a:solidFill>
                  <a:srgbClr val="256D84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313902" y="4787831"/>
              <a:ext cx="145814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solidFill>
                    <a:srgbClr val="256D84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Операционные расходы</a:t>
              </a:r>
              <a:endParaRPr lang="ru-RU" sz="1200" dirty="0">
                <a:solidFill>
                  <a:srgbClr val="256D84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22526" y="4866283"/>
              <a:ext cx="11564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solidFill>
                    <a:srgbClr val="256D84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Амортизация     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866226" y="4809474"/>
              <a:ext cx="15367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solidFill>
                    <a:srgbClr val="256D84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Нормативная прибыль</a:t>
              </a:r>
              <a:endParaRPr lang="ru-RU" sz="1200" dirty="0">
                <a:solidFill>
                  <a:srgbClr val="256D84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50815" y="4849387"/>
              <a:ext cx="3406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 smtClean="0">
                  <a:solidFill>
                    <a:srgbClr val="256D84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endParaRPr lang="ru-RU" sz="1600" dirty="0">
                <a:solidFill>
                  <a:srgbClr val="256D84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301890" y="4871029"/>
              <a:ext cx="3406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 smtClean="0">
                  <a:solidFill>
                    <a:srgbClr val="256D84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endParaRPr lang="ru-RU" sz="1600" dirty="0">
                <a:solidFill>
                  <a:srgbClr val="256D84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964209" y="4867832"/>
              <a:ext cx="3406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 smtClean="0">
                  <a:solidFill>
                    <a:srgbClr val="256D84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endParaRPr lang="ru-RU" sz="1600" dirty="0">
                <a:solidFill>
                  <a:srgbClr val="256D84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546228" y="4796290"/>
              <a:ext cx="16383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200" dirty="0" smtClean="0">
                  <a:solidFill>
                    <a:srgbClr val="256D84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Неподконтрольные</a:t>
              </a:r>
            </a:p>
            <a:p>
              <a:pPr algn="just"/>
              <a:r>
                <a:rPr lang="ru-RU" sz="1200" dirty="0" smtClean="0">
                  <a:solidFill>
                    <a:srgbClr val="256D84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расходы</a:t>
              </a:r>
              <a:endParaRPr lang="ru-RU" sz="1200" dirty="0">
                <a:solidFill>
                  <a:srgbClr val="256D84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184529" y="4808014"/>
              <a:ext cx="13745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solidFill>
                    <a:srgbClr val="256D84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Расходы на энергоресурсы</a:t>
              </a:r>
              <a:endParaRPr lang="ru-RU" sz="1200" dirty="0">
                <a:solidFill>
                  <a:srgbClr val="256D84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6794632" y="1184010"/>
            <a:ext cx="3261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221758"/>
              </p:ext>
            </p:extLst>
          </p:nvPr>
        </p:nvGraphicFramePr>
        <p:xfrm>
          <a:off x="314833" y="1916832"/>
          <a:ext cx="8351837" cy="4116293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520863"/>
                <a:gridCol w="3240360"/>
                <a:gridCol w="3590614"/>
              </a:tblGrid>
              <a:tr h="125135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Долгосрочные параметры регулирования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rgbClr val="256D84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1)</a:t>
                      </a:r>
                      <a:r>
                        <a:rPr lang="ru-RU" sz="1400" b="0" i="0" u="none" strike="noStrike" kern="1200" baseline="0" dirty="0" smtClean="0">
                          <a:solidFill>
                            <a:srgbClr val="256D84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базовый уровень операционных расходов;</a:t>
                      </a: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rgbClr val="256D84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2) индекс эффективности операционных расходов;</a:t>
                      </a: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rgbClr val="256D84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3) нормативный уровень прибыли;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rgbClr val="256D84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4) уровень потерь воды;</a:t>
                      </a: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rgbClr val="256D84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5) удельный расход электрической энергии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>
                        <a:solidFill>
                          <a:srgbClr val="256D84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28649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0" u="none" strike="noStrike" kern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Ежегодная корректировка:</a:t>
                      </a:r>
                      <a:endParaRPr lang="ru-RU" sz="1400" b="1" i="0" u="none" strike="noStrike" kern="1200" baseline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0" i="0" u="none" strike="noStrike" kern="1200" baseline="0" dirty="0" smtClean="0">
                          <a:solidFill>
                            <a:srgbClr val="256D84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1) отклонение фактически достигнутого объема поданной воды или принятых сточных вод от объема, учтенного при установлении тарифов;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400" b="0" i="0" u="none" strike="noStrike" kern="1200" baseline="0" dirty="0" smtClean="0">
                          <a:solidFill>
                            <a:srgbClr val="256D84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2) отклонение фактических значений индекса потребительских цен и др. индексов ;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400" b="0" i="0" u="none" strike="noStrike" kern="1200" baseline="0" dirty="0" smtClean="0">
                          <a:solidFill>
                            <a:srgbClr val="256D84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3) отклонение фактически достигнутого уровня неподконтрольных расходов от уровня неподконтрольных расходов, который был использован при установлении тарифов;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0" i="0" u="none" strike="noStrike" kern="1200" baseline="0" dirty="0" smtClean="0">
                          <a:solidFill>
                            <a:srgbClr val="256D84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4) ввод объектов системы водоснабжения и (или) водоотведения в эксплуатацию и изменение ИП;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400" b="0" i="0" u="none" strike="noStrike" kern="1200" baseline="0" dirty="0" smtClean="0">
                          <a:solidFill>
                            <a:srgbClr val="256D84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5) отклонение фактического значения целевых показателей деятельности организации;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400" b="0" i="0" u="none" strike="noStrike" kern="1200" baseline="0" dirty="0" smtClean="0">
                          <a:solidFill>
                            <a:srgbClr val="256D84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6) изменение доходности долгосрочных государственных обязательств, учитываемое при определении нормы доходности инвестированного капитала.</a:t>
                      </a:r>
                    </a:p>
                    <a:p>
                      <a:pPr marL="0" indent="0" algn="l" defTabSz="914400" rtl="0" eaLnBrk="1" latinLnBrk="0" hangingPunct="1">
                        <a:buFont typeface="Arial" pitchFamily="34" charset="0"/>
                        <a:buNone/>
                      </a:pPr>
                      <a:endParaRPr lang="ru-RU" sz="1400" b="0" i="0" u="none" strike="noStrike" kern="1200" baseline="0" dirty="0" smtClean="0">
                        <a:solidFill>
                          <a:srgbClr val="256D84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680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Дуга 111"/>
          <p:cNvSpPr/>
          <p:nvPr/>
        </p:nvSpPr>
        <p:spPr>
          <a:xfrm>
            <a:off x="4884065" y="980728"/>
            <a:ext cx="2653357" cy="1878861"/>
          </a:xfrm>
          <a:custGeom>
            <a:avLst/>
            <a:gdLst>
              <a:gd name="connsiteX0" fmla="*/ 18384 w 2688952"/>
              <a:gd name="connsiteY0" fmla="*/ 1867116 h 4471098"/>
              <a:gd name="connsiteX1" fmla="*/ 1354043 w 2688952"/>
              <a:gd name="connsiteY1" fmla="*/ 56 h 4471098"/>
              <a:gd name="connsiteX2" fmla="*/ 2671741 w 2688952"/>
              <a:gd name="connsiteY2" fmla="*/ 1878998 h 4471098"/>
              <a:gd name="connsiteX3" fmla="*/ 1344476 w 2688952"/>
              <a:gd name="connsiteY3" fmla="*/ 2235549 h 4471098"/>
              <a:gd name="connsiteX4" fmla="*/ 18384 w 2688952"/>
              <a:gd name="connsiteY4" fmla="*/ 1867116 h 4471098"/>
              <a:gd name="connsiteX0" fmla="*/ 18384 w 2688952"/>
              <a:gd name="connsiteY0" fmla="*/ 1867116 h 4471098"/>
              <a:gd name="connsiteX1" fmla="*/ 1354043 w 2688952"/>
              <a:gd name="connsiteY1" fmla="*/ 56 h 4471098"/>
              <a:gd name="connsiteX2" fmla="*/ 2671741 w 2688952"/>
              <a:gd name="connsiteY2" fmla="*/ 1878998 h 4471098"/>
              <a:gd name="connsiteX0" fmla="*/ 0 w 2653357"/>
              <a:gd name="connsiteY0" fmla="*/ 1867117 h 1907409"/>
              <a:gd name="connsiteX1" fmla="*/ 1335659 w 2653357"/>
              <a:gd name="connsiteY1" fmla="*/ 57 h 1907409"/>
              <a:gd name="connsiteX2" fmla="*/ 2653357 w 2653357"/>
              <a:gd name="connsiteY2" fmla="*/ 1878999 h 1907409"/>
              <a:gd name="connsiteX3" fmla="*/ 1272304 w 2653357"/>
              <a:gd name="connsiteY3" fmla="*/ 1903856 h 1907409"/>
              <a:gd name="connsiteX4" fmla="*/ 0 w 2653357"/>
              <a:gd name="connsiteY4" fmla="*/ 1867117 h 1907409"/>
              <a:gd name="connsiteX0" fmla="*/ 0 w 2653357"/>
              <a:gd name="connsiteY0" fmla="*/ 1867117 h 1907409"/>
              <a:gd name="connsiteX1" fmla="*/ 1335659 w 2653357"/>
              <a:gd name="connsiteY1" fmla="*/ 57 h 1907409"/>
              <a:gd name="connsiteX2" fmla="*/ 2653357 w 2653357"/>
              <a:gd name="connsiteY2" fmla="*/ 1878999 h 1907409"/>
              <a:gd name="connsiteX0" fmla="*/ 0 w 2653357"/>
              <a:gd name="connsiteY0" fmla="*/ 1867117 h 1957645"/>
              <a:gd name="connsiteX1" fmla="*/ 1335659 w 2653357"/>
              <a:gd name="connsiteY1" fmla="*/ 57 h 1957645"/>
              <a:gd name="connsiteX2" fmla="*/ 2653357 w 2653357"/>
              <a:gd name="connsiteY2" fmla="*/ 1878999 h 1957645"/>
              <a:gd name="connsiteX3" fmla="*/ 1290233 w 2653357"/>
              <a:gd name="connsiteY3" fmla="*/ 1957645 h 1957645"/>
              <a:gd name="connsiteX4" fmla="*/ 0 w 2653357"/>
              <a:gd name="connsiteY4" fmla="*/ 1867117 h 1957645"/>
              <a:gd name="connsiteX0" fmla="*/ 0 w 2653357"/>
              <a:gd name="connsiteY0" fmla="*/ 1867117 h 1957645"/>
              <a:gd name="connsiteX1" fmla="*/ 1335659 w 2653357"/>
              <a:gd name="connsiteY1" fmla="*/ 57 h 1957645"/>
              <a:gd name="connsiteX2" fmla="*/ 2653357 w 2653357"/>
              <a:gd name="connsiteY2" fmla="*/ 1878999 h 1957645"/>
              <a:gd name="connsiteX0" fmla="*/ 0 w 2653357"/>
              <a:gd name="connsiteY0" fmla="*/ 1867117 h 1957645"/>
              <a:gd name="connsiteX1" fmla="*/ 1335659 w 2653357"/>
              <a:gd name="connsiteY1" fmla="*/ 57 h 1957645"/>
              <a:gd name="connsiteX2" fmla="*/ 2653357 w 2653357"/>
              <a:gd name="connsiteY2" fmla="*/ 1878999 h 1957645"/>
              <a:gd name="connsiteX3" fmla="*/ 1290233 w 2653357"/>
              <a:gd name="connsiteY3" fmla="*/ 1957645 h 1957645"/>
              <a:gd name="connsiteX4" fmla="*/ 0 w 2653357"/>
              <a:gd name="connsiteY4" fmla="*/ 1867117 h 1957645"/>
              <a:gd name="connsiteX0" fmla="*/ 0 w 2653357"/>
              <a:gd name="connsiteY0" fmla="*/ 1867117 h 1957645"/>
              <a:gd name="connsiteX1" fmla="*/ 1335659 w 2653357"/>
              <a:gd name="connsiteY1" fmla="*/ 57 h 1957645"/>
              <a:gd name="connsiteX2" fmla="*/ 2653357 w 2653357"/>
              <a:gd name="connsiteY2" fmla="*/ 1878999 h 1957645"/>
              <a:gd name="connsiteX0" fmla="*/ 0 w 2653357"/>
              <a:gd name="connsiteY0" fmla="*/ 1867117 h 1957645"/>
              <a:gd name="connsiteX1" fmla="*/ 1335659 w 2653357"/>
              <a:gd name="connsiteY1" fmla="*/ 57 h 1957645"/>
              <a:gd name="connsiteX2" fmla="*/ 2653357 w 2653357"/>
              <a:gd name="connsiteY2" fmla="*/ 1878999 h 1957645"/>
              <a:gd name="connsiteX3" fmla="*/ 1290233 w 2653357"/>
              <a:gd name="connsiteY3" fmla="*/ 1957645 h 1957645"/>
              <a:gd name="connsiteX4" fmla="*/ 0 w 2653357"/>
              <a:gd name="connsiteY4" fmla="*/ 1867117 h 1957645"/>
              <a:gd name="connsiteX0" fmla="*/ 0 w 2653357"/>
              <a:gd name="connsiteY0" fmla="*/ 1867117 h 1957645"/>
              <a:gd name="connsiteX1" fmla="*/ 1335659 w 2653357"/>
              <a:gd name="connsiteY1" fmla="*/ 57 h 1957645"/>
              <a:gd name="connsiteX2" fmla="*/ 2653357 w 2653357"/>
              <a:gd name="connsiteY2" fmla="*/ 1878999 h 1957645"/>
              <a:gd name="connsiteX0" fmla="*/ 0 w 2653357"/>
              <a:gd name="connsiteY0" fmla="*/ 1867117 h 1957645"/>
              <a:gd name="connsiteX1" fmla="*/ 1335659 w 2653357"/>
              <a:gd name="connsiteY1" fmla="*/ 57 h 1957645"/>
              <a:gd name="connsiteX2" fmla="*/ 2653357 w 2653357"/>
              <a:gd name="connsiteY2" fmla="*/ 1878999 h 1957645"/>
              <a:gd name="connsiteX3" fmla="*/ 1290233 w 2653357"/>
              <a:gd name="connsiteY3" fmla="*/ 1957645 h 1957645"/>
              <a:gd name="connsiteX4" fmla="*/ 0 w 2653357"/>
              <a:gd name="connsiteY4" fmla="*/ 1867117 h 1957645"/>
              <a:gd name="connsiteX0" fmla="*/ 0 w 2653357"/>
              <a:gd name="connsiteY0" fmla="*/ 1867117 h 1957645"/>
              <a:gd name="connsiteX1" fmla="*/ 1335659 w 2653357"/>
              <a:gd name="connsiteY1" fmla="*/ 57 h 1957645"/>
              <a:gd name="connsiteX2" fmla="*/ 2653357 w 2653357"/>
              <a:gd name="connsiteY2" fmla="*/ 1878999 h 1957645"/>
              <a:gd name="connsiteX0" fmla="*/ 0 w 2653357"/>
              <a:gd name="connsiteY0" fmla="*/ 1867117 h 1957651"/>
              <a:gd name="connsiteX1" fmla="*/ 1335659 w 2653357"/>
              <a:gd name="connsiteY1" fmla="*/ 57 h 1957651"/>
              <a:gd name="connsiteX2" fmla="*/ 2653357 w 2653357"/>
              <a:gd name="connsiteY2" fmla="*/ 1878999 h 1957651"/>
              <a:gd name="connsiteX3" fmla="*/ 1290233 w 2653357"/>
              <a:gd name="connsiteY3" fmla="*/ 1957645 h 1957651"/>
              <a:gd name="connsiteX4" fmla="*/ 0 w 2653357"/>
              <a:gd name="connsiteY4" fmla="*/ 1867117 h 1957651"/>
              <a:gd name="connsiteX0" fmla="*/ 0 w 2653357"/>
              <a:gd name="connsiteY0" fmla="*/ 1867117 h 1957651"/>
              <a:gd name="connsiteX1" fmla="*/ 1335659 w 2653357"/>
              <a:gd name="connsiteY1" fmla="*/ 57 h 1957651"/>
              <a:gd name="connsiteX2" fmla="*/ 2653357 w 2653357"/>
              <a:gd name="connsiteY2" fmla="*/ 1878999 h 1957651"/>
              <a:gd name="connsiteX0" fmla="*/ 0 w 2653357"/>
              <a:gd name="connsiteY0" fmla="*/ 1867117 h 1961324"/>
              <a:gd name="connsiteX1" fmla="*/ 1335659 w 2653357"/>
              <a:gd name="connsiteY1" fmla="*/ 57 h 1961324"/>
              <a:gd name="connsiteX2" fmla="*/ 2653357 w 2653357"/>
              <a:gd name="connsiteY2" fmla="*/ 1878999 h 1961324"/>
              <a:gd name="connsiteX3" fmla="*/ 1290233 w 2653357"/>
              <a:gd name="connsiteY3" fmla="*/ 1957645 h 1961324"/>
              <a:gd name="connsiteX4" fmla="*/ 0 w 2653357"/>
              <a:gd name="connsiteY4" fmla="*/ 1867117 h 1961324"/>
              <a:gd name="connsiteX0" fmla="*/ 0 w 2653357"/>
              <a:gd name="connsiteY0" fmla="*/ 1867117 h 1961324"/>
              <a:gd name="connsiteX1" fmla="*/ 1335659 w 2653357"/>
              <a:gd name="connsiteY1" fmla="*/ 57 h 1961324"/>
              <a:gd name="connsiteX2" fmla="*/ 2653357 w 2653357"/>
              <a:gd name="connsiteY2" fmla="*/ 1878999 h 1961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3357" h="1961324" stroke="0" extrusionOk="0">
                <a:moveTo>
                  <a:pt x="0" y="1867117"/>
                </a:moveTo>
                <a:cubicBezTo>
                  <a:pt x="108878" y="783644"/>
                  <a:pt x="675033" y="-7760"/>
                  <a:pt x="1335659" y="57"/>
                </a:cubicBezTo>
                <a:cubicBezTo>
                  <a:pt x="1991786" y="7821"/>
                  <a:pt x="2548708" y="801952"/>
                  <a:pt x="2653357" y="1878999"/>
                </a:cubicBezTo>
                <a:cubicBezTo>
                  <a:pt x="2647217" y="1985896"/>
                  <a:pt x="2667972" y="1958324"/>
                  <a:pt x="1290233" y="1957645"/>
                </a:cubicBezTo>
                <a:cubicBezTo>
                  <a:pt x="193778" y="1942411"/>
                  <a:pt x="442031" y="1989928"/>
                  <a:pt x="0" y="1867117"/>
                </a:cubicBezTo>
                <a:close/>
              </a:path>
              <a:path w="2653357" h="1961324" fill="none">
                <a:moveTo>
                  <a:pt x="0" y="1867117"/>
                </a:moveTo>
                <a:cubicBezTo>
                  <a:pt x="108878" y="783644"/>
                  <a:pt x="675033" y="-7760"/>
                  <a:pt x="1335659" y="57"/>
                </a:cubicBezTo>
                <a:cubicBezTo>
                  <a:pt x="1991786" y="7821"/>
                  <a:pt x="2548708" y="801952"/>
                  <a:pt x="2653357" y="1878999"/>
                </a:cubicBezTo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prstDash val="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ая выноска 49"/>
          <p:cNvSpPr/>
          <p:nvPr/>
        </p:nvSpPr>
        <p:spPr>
          <a:xfrm rot="10800000">
            <a:off x="2835485" y="3679280"/>
            <a:ext cx="2186279" cy="1180647"/>
          </a:xfrm>
          <a:prstGeom prst="wedgeRectCallout">
            <a:avLst>
              <a:gd name="adj1" fmla="val -44739"/>
              <a:gd name="adj2" fmla="val 105313"/>
            </a:avLst>
          </a:prstGeom>
          <a:solidFill>
            <a:schemeClr val="bg2">
              <a:lumMod val="90000"/>
            </a:schemeClr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-26974" y="848671"/>
            <a:ext cx="9144000" cy="0"/>
          </a:xfrm>
          <a:prstGeom prst="line">
            <a:avLst/>
          </a:prstGeom>
          <a:ln w="12700">
            <a:solidFill>
              <a:srgbClr val="256D8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7924800" y="6491288"/>
            <a:ext cx="1219200" cy="366712"/>
          </a:xfrm>
        </p:spPr>
        <p:txBody>
          <a:bodyPr/>
          <a:lstStyle/>
          <a:p>
            <a:pPr>
              <a:defRPr/>
            </a:pPr>
            <a:fld id="{804A88A7-2DD6-8B4E-9583-A8260EF5A7DF}" type="slidenum">
              <a:rPr lang="en-US" smtClean="0">
                <a:solidFill>
                  <a:srgbClr val="464653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464653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-26974" y="6381328"/>
            <a:ext cx="9144000" cy="0"/>
          </a:xfrm>
          <a:prstGeom prst="line">
            <a:avLst/>
          </a:prstGeom>
          <a:ln w="12700">
            <a:solidFill>
              <a:srgbClr val="256D8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722713" y="27310"/>
            <a:ext cx="81524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256D84"/>
                </a:solidFill>
                <a:latin typeface="Times New Roman" pitchFamily="18" charset="0"/>
                <a:ea typeface="ＭＳ Ｐゴシック" charset="0"/>
                <a:cs typeface="Times New Roman" pitchFamily="18" charset="0"/>
              </a:rPr>
              <a:t>ПРОБЛЕМНЫЕ ВОПРОСЫ, СВЯЗАННЫЕ С УСТАНОВЛЕНИЕМ НОРМАТИВНОГО УРОВНЯ ПРИБЫЛИ, ЯВЛЯЮЩЕГОСЯ ДОЛГОСРОЧНЫМ ПАРАМЕТРОМ РЕГУЛИРОВАНИЯ</a:t>
            </a:r>
            <a:endParaRPr lang="ru-RU" sz="1600" b="1" dirty="0">
              <a:solidFill>
                <a:srgbClr val="256D84"/>
              </a:solidFill>
              <a:latin typeface="Times New Roman" pitchFamily="18" charset="0"/>
              <a:ea typeface="ＭＳ Ｐゴシック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051" y="1309616"/>
            <a:ext cx="904747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7800" algn="just"/>
            <a:endParaRPr lang="ru-RU" sz="1400" dirty="0" smtClean="0">
              <a:solidFill>
                <a:srgbClr val="256D84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77800" algn="just"/>
            <a:endParaRPr lang="ru-RU" sz="1400" dirty="0">
              <a:solidFill>
                <a:srgbClr val="256D84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77800" algn="just"/>
            <a:endParaRPr lang="ru-RU" sz="1400" dirty="0" smtClean="0">
              <a:solidFill>
                <a:srgbClr val="256D84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77800" algn="just"/>
            <a:endParaRPr lang="ru-RU" sz="1400" dirty="0">
              <a:solidFill>
                <a:srgbClr val="256D84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77800" algn="just"/>
            <a:endParaRPr lang="ru-RU" sz="1400" dirty="0" smtClean="0">
              <a:solidFill>
                <a:srgbClr val="256D84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77800" algn="just"/>
            <a:endParaRPr lang="ru-RU" sz="1400" dirty="0">
              <a:solidFill>
                <a:srgbClr val="256D84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77800" algn="just"/>
            <a:endParaRPr lang="ru-RU" sz="1400" dirty="0" smtClean="0">
              <a:solidFill>
                <a:srgbClr val="256D84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77800" algn="just"/>
            <a:endParaRPr lang="ru-RU" sz="1400" dirty="0">
              <a:solidFill>
                <a:srgbClr val="256D84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77800" algn="just"/>
            <a:endParaRPr lang="ru-RU" sz="1400" dirty="0" smtClean="0">
              <a:solidFill>
                <a:srgbClr val="256D84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77800" algn="just"/>
            <a:endParaRPr lang="ru-RU" sz="1400" dirty="0">
              <a:solidFill>
                <a:srgbClr val="256D84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77800" algn="just"/>
            <a:endParaRPr lang="ru-RU" sz="1400" dirty="0" smtClean="0">
              <a:solidFill>
                <a:srgbClr val="256D84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77800" algn="just"/>
            <a:endParaRPr lang="ru-RU" sz="1400" dirty="0">
              <a:solidFill>
                <a:srgbClr val="256D84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77800" algn="just"/>
            <a:endParaRPr lang="ru-RU" sz="1400" dirty="0" smtClean="0">
              <a:solidFill>
                <a:srgbClr val="256D84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77800" algn="just"/>
            <a:endParaRPr lang="ru-RU" sz="1400" dirty="0">
              <a:solidFill>
                <a:srgbClr val="256D84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77800" algn="just"/>
            <a:endParaRPr lang="ru-RU" sz="1400" dirty="0" smtClean="0">
              <a:solidFill>
                <a:srgbClr val="256D84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77800" algn="just"/>
            <a:endParaRPr lang="ru-RU" sz="1400" dirty="0">
              <a:solidFill>
                <a:srgbClr val="256D84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77800" algn="just"/>
            <a:endParaRPr lang="ru-RU" sz="1400" dirty="0">
              <a:solidFill>
                <a:srgbClr val="256D84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228600" algn="just">
              <a:buAutoNum type="arabicPeriod"/>
            </a:pPr>
            <a:endParaRPr lang="ru-RU" sz="1400" dirty="0">
              <a:solidFill>
                <a:srgbClr val="256D84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ru-RU" sz="1200" dirty="0" smtClean="0">
              <a:solidFill>
                <a:srgbClr val="256D84"/>
              </a:solidFill>
            </a:endParaRPr>
          </a:p>
        </p:txBody>
      </p:sp>
      <p:pic>
        <p:nvPicPr>
          <p:cNvPr id="9" name="Рисунок 5" descr="LogoFS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42988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трелка вправо 3"/>
          <p:cNvSpPr/>
          <p:nvPr/>
        </p:nvSpPr>
        <p:spPr>
          <a:xfrm>
            <a:off x="215516" y="2859589"/>
            <a:ext cx="8712968" cy="216024"/>
          </a:xfrm>
          <a:prstGeom prst="rightArrow">
            <a:avLst>
              <a:gd name="adj1" fmla="val 50000"/>
              <a:gd name="adj2" fmla="val 138650"/>
            </a:avLst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323215" y="2842223"/>
            <a:ext cx="270284" cy="21602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8278125" y="2822805"/>
            <a:ext cx="270284" cy="21602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6533141" y="2835528"/>
            <a:ext cx="270284" cy="21602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1188732" y="2842223"/>
            <a:ext cx="270284" cy="21602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060594" y="2842223"/>
            <a:ext cx="270284" cy="21602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3005776" y="2842223"/>
            <a:ext cx="270284" cy="21602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941032" y="2824282"/>
            <a:ext cx="270284" cy="21602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4798953" y="2835528"/>
            <a:ext cx="270284" cy="21602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7451946" y="2842223"/>
            <a:ext cx="270284" cy="216024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21071" y="2967601"/>
            <a:ext cx="777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2009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55326" y="2974998"/>
            <a:ext cx="777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2013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10881" y="2974998"/>
            <a:ext cx="777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2014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16923" y="2974998"/>
            <a:ext cx="777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02810" y="2974998"/>
            <a:ext cx="777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256915" y="2967601"/>
            <a:ext cx="777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056696" y="2969343"/>
            <a:ext cx="777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70280" y="2969343"/>
            <a:ext cx="777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2010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888479" y="2974998"/>
            <a:ext cx="777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2011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835488" y="2974998"/>
            <a:ext cx="777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2012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88078" y="2937621"/>
            <a:ext cx="600654" cy="63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1459016" y="2930816"/>
            <a:ext cx="591440" cy="65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2340000" y="2925378"/>
            <a:ext cx="665776" cy="65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3270760" y="2934086"/>
            <a:ext cx="670271" cy="65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4210445" y="2930815"/>
            <a:ext cx="580531" cy="65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5078002" y="2929068"/>
            <a:ext cx="593812" cy="65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ятно 1 46"/>
          <p:cNvSpPr/>
          <p:nvPr/>
        </p:nvSpPr>
        <p:spPr>
          <a:xfrm>
            <a:off x="5662789" y="2768258"/>
            <a:ext cx="317968" cy="325117"/>
          </a:xfrm>
          <a:prstGeom prst="irregularSeal1">
            <a:avLst/>
          </a:prstGeom>
          <a:gradFill flip="none" rotWithShape="1">
            <a:gsLst>
              <a:gs pos="0">
                <a:srgbClr val="AA84B6">
                  <a:shade val="30000"/>
                  <a:satMod val="115000"/>
                </a:srgbClr>
              </a:gs>
              <a:gs pos="50000">
                <a:srgbClr val="AA84B6">
                  <a:shade val="67500"/>
                  <a:satMod val="115000"/>
                </a:srgbClr>
              </a:gs>
              <a:gs pos="100000">
                <a:srgbClr val="AA84B6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2776003" y="3758462"/>
            <a:ext cx="386314" cy="959681"/>
          </a:xfrm>
          <a:prstGeom prst="rect">
            <a:avLst/>
          </a:prstGeom>
          <a:noFill/>
        </p:spPr>
        <p:txBody>
          <a:bodyPr wrap="square" lIns="18000" tIns="18000" rIns="18000" bIns="18000">
            <a:spAutoFit/>
          </a:bodyPr>
          <a:lstStyle/>
          <a:p>
            <a:pPr algn="ctr"/>
            <a:r>
              <a:rPr lang="ru-RU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33790" y="3669710"/>
            <a:ext cx="1987975" cy="1369606"/>
          </a:xfrm>
          <a:prstGeom prst="rect">
            <a:avLst/>
          </a:prstGeom>
          <a:noFill/>
        </p:spPr>
        <p:txBody>
          <a:bodyPr wrap="square" lIns="18000" rIns="18000" rtlCol="0">
            <a:spAutoFit/>
          </a:bodyPr>
          <a:lstStyle/>
          <a:p>
            <a:pPr lvl="0" algn="ctr"/>
            <a:r>
              <a:rPr lang="ru-RU" sz="1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долгосрочных </a:t>
            </a:r>
            <a:r>
              <a:rPr lang="ru-RU" sz="13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тарифов на основании долгосрочных параметров регулирования на 2014-2017 гг.</a:t>
            </a:r>
            <a:endParaRPr lang="ru-RU" sz="13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7387356" y="5502166"/>
            <a:ext cx="1361108" cy="52185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Схемы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 и ВО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581972" y="5505074"/>
            <a:ext cx="1325435" cy="52185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Инвестиционная программа </a:t>
            </a:r>
            <a:b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2015-2017 гг.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Левая фигурная скобка 74"/>
          <p:cNvSpPr/>
          <p:nvPr/>
        </p:nvSpPr>
        <p:spPr>
          <a:xfrm rot="16200000">
            <a:off x="6470580" y="2559237"/>
            <a:ext cx="523803" cy="1826339"/>
          </a:xfrm>
          <a:prstGeom prst="leftBrace">
            <a:avLst>
              <a:gd name="adj1" fmla="val 32011"/>
              <a:gd name="adj2" fmla="val 50000"/>
            </a:avLst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TextBox 75"/>
          <p:cNvSpPr txBox="1"/>
          <p:nvPr/>
        </p:nvSpPr>
        <p:spPr>
          <a:xfrm>
            <a:off x="6483174" y="3596971"/>
            <a:ext cx="616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AA84B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AA84B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2836760" y="5223279"/>
            <a:ext cx="2185004" cy="93411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>
              <a:lnSpc>
                <a:spcPts val="1200"/>
              </a:lnSpc>
            </a:pPr>
            <a:r>
              <a:rPr lang="ru-RU" sz="12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Нормативный уровень прибыли </a:t>
            </a:r>
          </a:p>
          <a:p>
            <a:pPr algn="ctr">
              <a:lnSpc>
                <a:spcPts val="1200"/>
              </a:lnSpc>
            </a:pPr>
            <a:r>
              <a:rPr lang="ru-RU" sz="12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12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>
              <a:lnSpc>
                <a:spcPts val="1200"/>
              </a:lnSpc>
            </a:pPr>
            <a:r>
              <a:rPr lang="ru-RU" sz="12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долгосрочный параметр регулирования</a:t>
            </a:r>
            <a:r>
              <a:rPr lang="en-US" sz="12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5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Прямоугольная выноска 79"/>
          <p:cNvSpPr/>
          <p:nvPr/>
        </p:nvSpPr>
        <p:spPr>
          <a:xfrm>
            <a:off x="4716017" y="1772816"/>
            <a:ext cx="1952266" cy="796939"/>
          </a:xfrm>
          <a:prstGeom prst="wedgeRectCallout">
            <a:avLst>
              <a:gd name="adj1" fmla="val 8542"/>
              <a:gd name="adj2" fmla="val 77089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Окончание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срока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инвестиционной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endParaRPr lang="ru-RU" dirty="0"/>
          </a:p>
        </p:txBody>
      </p:sp>
      <p:sp>
        <p:nvSpPr>
          <p:cNvPr id="81" name="Скругленная прямоугольная выноска 80"/>
          <p:cNvSpPr/>
          <p:nvPr/>
        </p:nvSpPr>
        <p:spPr>
          <a:xfrm>
            <a:off x="2739442" y="1484784"/>
            <a:ext cx="1805584" cy="1084971"/>
          </a:xfrm>
          <a:prstGeom prst="wedgeRoundRectCallout">
            <a:avLst>
              <a:gd name="adj1" fmla="val 22628"/>
              <a:gd name="adj2" fmla="val 73428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29.07.2013 утверждено ППРФ № 641 </a:t>
            </a:r>
            <a:b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инвестиционных программах в сфере </a:t>
            </a:r>
            <a:b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 и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</a:t>
            </a:r>
            <a:endParaRPr lang="ru-RU" dirty="0"/>
          </a:p>
        </p:txBody>
      </p:sp>
      <p:cxnSp>
        <p:nvCxnSpPr>
          <p:cNvPr id="83" name="Прямая со стрелкой 82"/>
          <p:cNvCxnSpPr/>
          <p:nvPr/>
        </p:nvCxnSpPr>
        <p:spPr>
          <a:xfrm>
            <a:off x="3928624" y="4898532"/>
            <a:ext cx="0" cy="32474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 стрелкой 106"/>
          <p:cNvCxnSpPr/>
          <p:nvPr/>
        </p:nvCxnSpPr>
        <p:spPr>
          <a:xfrm flipH="1">
            <a:off x="6907407" y="5785629"/>
            <a:ext cx="479950" cy="831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/>
          <p:nvPr/>
        </p:nvCxnSpPr>
        <p:spPr>
          <a:xfrm flipH="1">
            <a:off x="5021765" y="5766003"/>
            <a:ext cx="55959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5127285" y="1103402"/>
            <a:ext cx="2098264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1-й </a:t>
            </a:r>
            <a:br>
              <a:rPr lang="ru-RU" sz="12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долгосрочный период регулирования</a:t>
            </a:r>
            <a:endParaRPr lang="ru-RU" sz="12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Крест 89"/>
          <p:cNvSpPr/>
          <p:nvPr/>
        </p:nvSpPr>
        <p:spPr>
          <a:xfrm rot="4491218">
            <a:off x="5211540" y="5682173"/>
            <a:ext cx="152060" cy="167660"/>
          </a:xfrm>
          <a:prstGeom prst="plu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Крест 90"/>
          <p:cNvSpPr/>
          <p:nvPr/>
        </p:nvSpPr>
        <p:spPr>
          <a:xfrm rot="4491218">
            <a:off x="7087824" y="5710109"/>
            <a:ext cx="152060" cy="167660"/>
          </a:xfrm>
          <a:prstGeom prst="plu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ая выноска 53"/>
          <p:cNvSpPr/>
          <p:nvPr/>
        </p:nvSpPr>
        <p:spPr>
          <a:xfrm>
            <a:off x="204258" y="1772816"/>
            <a:ext cx="1919470" cy="796938"/>
          </a:xfrm>
          <a:prstGeom prst="wedgeRectCallout">
            <a:avLst>
              <a:gd name="adj1" fmla="val -35105"/>
              <a:gd name="adj2" fmla="val 81853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Утверждена инвестиционная программа регулируемой организации </a:t>
            </a:r>
            <a:b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2009-2015 гг.</a:t>
            </a:r>
          </a:p>
        </p:txBody>
      </p:sp>
    </p:spTree>
    <p:extLst>
      <p:ext uri="{BB962C8B-B14F-4D97-AF65-F5344CB8AC3E}">
        <p14:creationId xmlns:p14="http://schemas.microsoft.com/office/powerpoint/2010/main" val="64144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12700">
            <a:solidFill>
              <a:srgbClr val="256D8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7924800" y="6491288"/>
            <a:ext cx="1219200" cy="366712"/>
          </a:xfrm>
        </p:spPr>
        <p:txBody>
          <a:bodyPr/>
          <a:lstStyle/>
          <a:p>
            <a:pPr>
              <a:defRPr/>
            </a:pPr>
            <a:fld id="{804A88A7-2DD6-8B4E-9583-A8260EF5A7DF}" type="slidenum">
              <a:rPr lang="en-US" smtClean="0">
                <a:solidFill>
                  <a:srgbClr val="464653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464653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2556" y="6381328"/>
            <a:ext cx="9144000" cy="0"/>
          </a:xfrm>
          <a:prstGeom prst="line">
            <a:avLst/>
          </a:prstGeom>
          <a:ln w="12700">
            <a:solidFill>
              <a:srgbClr val="256D8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914400" y="217993"/>
            <a:ext cx="73803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256D84"/>
                </a:solidFill>
                <a:latin typeface="Times New Roman" pitchFamily="18" charset="0"/>
                <a:ea typeface="ＭＳ Ｐゴシック" charset="0"/>
                <a:cs typeface="Times New Roman" pitchFamily="18" charset="0"/>
              </a:rPr>
              <a:t>ПРОБЛЕМНЫЕ ВОПРОСЫ В ЧАСТИ ОПРЕДЕЛЕНИЯ ДОЛГОСРОЧНЫХ ПАРАМЕТРОВ РЕГУЛИРОВАНИЯ</a:t>
            </a:r>
            <a:endParaRPr lang="ru-RU" sz="1600" b="1" dirty="0">
              <a:solidFill>
                <a:srgbClr val="256D84"/>
              </a:solidFill>
              <a:latin typeface="Times New Roman" pitchFamily="18" charset="0"/>
              <a:ea typeface="ＭＳ Ｐゴシック" charset="0"/>
              <a:cs typeface="Times New Roman" pitchFamily="18" charset="0"/>
            </a:endParaRPr>
          </a:p>
        </p:txBody>
      </p:sp>
      <p:pic>
        <p:nvPicPr>
          <p:cNvPr id="9" name="Рисунок 5" descr="LogoFS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42988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511200"/>
              </p:ext>
            </p:extLst>
          </p:nvPr>
        </p:nvGraphicFramePr>
        <p:xfrm>
          <a:off x="251520" y="1196752"/>
          <a:ext cx="8640960" cy="475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047"/>
                <a:gridCol w="1718629"/>
                <a:gridCol w="3992996"/>
                <a:gridCol w="2592288"/>
              </a:tblGrid>
              <a:tr h="289505"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Долгосрочные параметры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 к обсуждению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 решения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24613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rgbClr val="256D84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</a:t>
                      </a:r>
                      <a:endParaRPr lang="ru-RU" sz="1200" kern="1200" dirty="0">
                        <a:solidFill>
                          <a:srgbClr val="256D84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rgbClr val="256D84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Показатели энергосбережения и энергетической эффективности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rgbClr val="256D84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Приказ Минстроя России от 04.04.14 № 162/</a:t>
                      </a:r>
                      <a:r>
                        <a:rPr lang="ru-RU" sz="1200" kern="1200" dirty="0" err="1" smtClean="0">
                          <a:solidFill>
                            <a:srgbClr val="256D84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</a:t>
                      </a:r>
                      <a:endParaRPr lang="ru-RU" sz="1200" kern="1200" dirty="0" smtClean="0">
                        <a:solidFill>
                          <a:srgbClr val="256D84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indent="-2857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rgbClr val="256D84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Требуется время на утверждение:</a:t>
                      </a:r>
                    </a:p>
                    <a:p>
                      <a:pPr marL="360363" indent="-180975" algn="just" defTabSz="914400" rtl="0" eaLnBrk="1" latinLnBrk="0" hangingPunct="1">
                        <a:buFont typeface="Wingdings" panose="05000000000000000000" pitchFamily="2" charset="2"/>
                        <a:buChar char="ü"/>
                      </a:pPr>
                      <a:r>
                        <a:rPr lang="ru-RU" sz="1200" kern="1200" dirty="0" smtClean="0">
                          <a:solidFill>
                            <a:srgbClr val="256D84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схем ВС и ВО;</a:t>
                      </a:r>
                    </a:p>
                    <a:p>
                      <a:pPr marL="360363" marR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rgbClr val="256D84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инвестиционных программ регулируемых организаций;</a:t>
                      </a:r>
                    </a:p>
                    <a:p>
                      <a:pPr marL="360363" marR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rgbClr val="256D84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показателей качества, надежности и энергетической эффективности</a:t>
                      </a:r>
                      <a:r>
                        <a:rPr lang="ru-RU" sz="1200" kern="1200" baseline="0" dirty="0" smtClean="0">
                          <a:solidFill>
                            <a:srgbClr val="256D84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объектов централизованных систем ВС и ВО</a:t>
                      </a:r>
                      <a:endParaRPr lang="ru-RU" sz="1200" kern="1200" dirty="0">
                        <a:solidFill>
                          <a:srgbClr val="256D84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rgbClr val="256D84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Возможность установления тарифов на 2015 год методом «затраты +»</a:t>
                      </a:r>
                    </a:p>
                  </a:txBody>
                  <a:tcPr/>
                </a:tc>
              </a:tr>
              <a:tr h="1642933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rgbClr val="256D84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</a:t>
                      </a:r>
                      <a:endParaRPr lang="ru-RU" sz="1200" kern="1200" dirty="0">
                        <a:solidFill>
                          <a:srgbClr val="256D84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/>
                      <a:r>
                        <a:rPr lang="ru-RU" sz="1200" kern="1200" dirty="0" smtClean="0">
                          <a:solidFill>
                            <a:srgbClr val="256D84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Нормативный уровень прибыли</a:t>
                      </a:r>
                      <a:endParaRPr lang="ru-RU" sz="1200" kern="1200" dirty="0">
                        <a:solidFill>
                          <a:srgbClr val="256D84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rgbClr val="256D84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Определении нормативного уровня прибыли с учетом расходов на капитальные вложения (реализацию мероприятий инвестиционных программ) в размере, предусмотренном инвестиционными программами  период действия которых заканчивается в течение долгосрочного периода</a:t>
                      </a:r>
                    </a:p>
                    <a:p>
                      <a:pPr marL="285750" indent="-2857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rgbClr val="256D84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Отсутствие утвержденных схем водоснабжения и водоотведения</a:t>
                      </a:r>
                      <a:endParaRPr lang="ru-RU" sz="1200" kern="1200" dirty="0">
                        <a:solidFill>
                          <a:srgbClr val="256D84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rgbClr val="256D84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Изменения</a:t>
                      </a:r>
                      <a:r>
                        <a:rPr lang="ru-RU" sz="1200" kern="1200" baseline="0" dirty="0" smtClean="0">
                          <a:solidFill>
                            <a:srgbClr val="256D84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части возможности пересмотра нормативного уровня прибыли в переходный период 2014 – 2016 гг. после утверждения инвестиционных программ в сфере ВС и ВО</a:t>
                      </a:r>
                      <a:endParaRPr lang="ru-RU" sz="1200" kern="1200" dirty="0">
                        <a:solidFill>
                          <a:srgbClr val="256D84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36955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rgbClr val="256D84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</a:t>
                      </a:r>
                      <a:endParaRPr lang="ru-RU" sz="1200" kern="1200" dirty="0">
                        <a:solidFill>
                          <a:srgbClr val="256D84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/>
                      <a:r>
                        <a:rPr lang="ru-RU" sz="1200" kern="1200" dirty="0" smtClean="0">
                          <a:solidFill>
                            <a:srgbClr val="256D84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Индекс эффективности операционных расходов</a:t>
                      </a:r>
                      <a:endParaRPr lang="ru-RU" sz="1200" kern="1200" dirty="0">
                        <a:solidFill>
                          <a:srgbClr val="256D84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rgbClr val="256D84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Порядок</a:t>
                      </a:r>
                      <a:r>
                        <a:rPr lang="ru-RU" sz="1200" kern="1200" baseline="0" dirty="0" smtClean="0">
                          <a:solidFill>
                            <a:srgbClr val="256D84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rgbClr val="256D84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расчета коэффициентов</a:t>
                      </a:r>
                      <a:r>
                        <a:rPr lang="ru-RU" sz="1200" kern="1200" baseline="0" dirty="0" smtClean="0">
                          <a:solidFill>
                            <a:srgbClr val="256D84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rgbClr val="256D84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сопоставимости</a:t>
                      </a:r>
                    </a:p>
                    <a:p>
                      <a:pPr marL="285750" indent="-28575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rgbClr val="256D84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Порядок расчета удельных операционных расходов, в отсутствие</a:t>
                      </a:r>
                      <a:r>
                        <a:rPr lang="ru-RU" sz="1200" kern="1200" baseline="0" dirty="0" smtClean="0">
                          <a:solidFill>
                            <a:srgbClr val="256D84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</a:t>
                      </a:r>
                      <a:r>
                        <a:rPr lang="ru-RU" sz="1200" kern="1200" dirty="0" smtClean="0">
                          <a:solidFill>
                            <a:srgbClr val="256D84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налогов для крупных организаций для сопоставления показателей деятельности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rgbClr val="256D84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Установление значений по умолчанию</a:t>
                      </a:r>
                      <a:endParaRPr lang="ru-RU" sz="1200" kern="1200" dirty="0">
                        <a:solidFill>
                          <a:srgbClr val="256D84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96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0" y="1187880"/>
            <a:ext cx="9144000" cy="0"/>
          </a:xfrm>
          <a:prstGeom prst="line">
            <a:avLst/>
          </a:prstGeom>
          <a:ln w="12700">
            <a:solidFill>
              <a:srgbClr val="256D8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7924800" y="6491288"/>
            <a:ext cx="1219200" cy="366712"/>
          </a:xfrm>
        </p:spPr>
        <p:txBody>
          <a:bodyPr/>
          <a:lstStyle/>
          <a:p>
            <a:pPr>
              <a:defRPr/>
            </a:pPr>
            <a:fld id="{804A88A7-2DD6-8B4E-9583-A8260EF5A7DF}" type="slidenum">
              <a:rPr lang="en-US" smtClean="0">
                <a:solidFill>
                  <a:srgbClr val="464653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464653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6021288"/>
            <a:ext cx="9144000" cy="0"/>
          </a:xfrm>
          <a:prstGeom prst="line">
            <a:avLst/>
          </a:prstGeom>
          <a:ln w="12700">
            <a:solidFill>
              <a:srgbClr val="256D8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881844" y="190438"/>
            <a:ext cx="73803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256D84"/>
                </a:solidFill>
                <a:latin typeface="Times New Roman" pitchFamily="18" charset="0"/>
                <a:ea typeface="ＭＳ Ｐゴシック" charset="0"/>
                <a:cs typeface="Times New Roman" pitchFamily="18" charset="0"/>
              </a:rPr>
              <a:t>ПРОЕКТ ПОСТАНОВЛЕНИЯ ПРАВИТЕЛЬСТВА РФ </a:t>
            </a:r>
          </a:p>
          <a:p>
            <a:pPr algn="ctr"/>
            <a:r>
              <a:rPr lang="ru-RU" sz="1600" b="1" dirty="0" smtClean="0">
                <a:solidFill>
                  <a:srgbClr val="256D84"/>
                </a:solidFill>
                <a:latin typeface="Times New Roman" pitchFamily="18" charset="0"/>
                <a:ea typeface="ＭＳ Ｐゴシック" charset="0"/>
                <a:cs typeface="Times New Roman" pitchFamily="18" charset="0"/>
              </a:rPr>
              <a:t>О ВНЕСЕНИИ ИЗМЕНЕНИЙ В ОСНОВЫ  ЦЕНООБРАЗОВАНИЯ  </a:t>
            </a:r>
            <a:br>
              <a:rPr lang="ru-RU" sz="1600" b="1" dirty="0" smtClean="0">
                <a:solidFill>
                  <a:srgbClr val="256D84"/>
                </a:solidFill>
                <a:latin typeface="Times New Roman" pitchFamily="18" charset="0"/>
                <a:ea typeface="ＭＳ Ｐゴシック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256D84"/>
                </a:solidFill>
                <a:latin typeface="Times New Roman" pitchFamily="18" charset="0"/>
                <a:ea typeface="ＭＳ Ｐゴシック" charset="0"/>
                <a:cs typeface="Times New Roman" pitchFamily="18" charset="0"/>
              </a:rPr>
              <a:t>В  СФЕРЕ  ВС И ВО</a:t>
            </a:r>
            <a:endParaRPr lang="ru-RU" sz="1600" b="1" dirty="0">
              <a:solidFill>
                <a:srgbClr val="256D84"/>
              </a:solidFill>
              <a:latin typeface="Times New Roman" pitchFamily="18" charset="0"/>
              <a:ea typeface="ＭＳ Ｐゴシック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32" y="1412776"/>
            <a:ext cx="79386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75" algn="just"/>
            <a:r>
              <a:rPr lang="ru-RU" sz="1600" dirty="0" smtClean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1. При определении НВВ с применением метода «Затраты </a:t>
            </a:r>
            <a:r>
              <a:rPr lang="ru-RU" sz="1600" dirty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+» или </a:t>
            </a:r>
            <a:r>
              <a:rPr lang="ru-RU" sz="1600" dirty="0" smtClean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метода индексации учитывается:</a:t>
            </a:r>
          </a:p>
          <a:p>
            <a:pPr indent="269875" algn="just"/>
            <a:r>
              <a:rPr lang="ru-RU" sz="1600" dirty="0" smtClean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расчетная </a:t>
            </a:r>
            <a:r>
              <a:rPr lang="ru-RU" sz="1600" dirty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предпринимательская </a:t>
            </a:r>
            <a:r>
              <a:rPr lang="ru-RU" sz="1600" dirty="0" smtClean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прибыль ГО = 5 %. </a:t>
            </a:r>
            <a:endParaRPr lang="ru-RU" sz="1600" dirty="0">
              <a:solidFill>
                <a:srgbClr val="256D84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/>
            <a:r>
              <a:rPr lang="ru-RU" sz="1600" dirty="0" smtClean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расчетная предпринимательская прибыль для ГО, являющихся МУП </a:t>
            </a:r>
            <a:r>
              <a:rPr lang="ru-RU" sz="1600" dirty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1600" dirty="0" smtClean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ГУП </a:t>
            </a:r>
            <a:r>
              <a:rPr lang="en-US" sz="1600" dirty="0" smtClean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ru-RU" sz="1600" dirty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1600" dirty="0" smtClean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%.</a:t>
            </a:r>
          </a:p>
          <a:p>
            <a:pPr indent="269875" algn="just"/>
            <a:endParaRPr lang="ru-RU" sz="1400" dirty="0" smtClean="0">
              <a:solidFill>
                <a:srgbClr val="256D84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/>
            <a:endParaRPr lang="ru-RU" sz="1400" dirty="0">
              <a:solidFill>
                <a:srgbClr val="256D84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/>
            <a:r>
              <a:rPr lang="ru-RU" sz="1600" dirty="0" smtClean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2. Расходы</a:t>
            </a:r>
            <a:r>
              <a:rPr lang="ru-RU" sz="1600" dirty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, связанные с обслуживанием заемных средств учитываются в размере </a:t>
            </a:r>
            <a:r>
              <a:rPr lang="ru-RU" sz="1600" dirty="0" smtClean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                           ставки ЦБ </a:t>
            </a:r>
            <a:r>
              <a:rPr lang="ru-RU" sz="1600" dirty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РФ ×1,5 (но ≥ 4</a:t>
            </a:r>
            <a:r>
              <a:rPr lang="ru-RU" sz="1600" dirty="0" smtClean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%). </a:t>
            </a:r>
            <a:endParaRPr lang="ru-RU" sz="1600" dirty="0">
              <a:solidFill>
                <a:srgbClr val="256D84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/>
            <a:r>
              <a:rPr lang="ru-RU" sz="1600" dirty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Для регулируемых организаций в населенных пунктах с численностью </a:t>
            </a:r>
            <a:r>
              <a:rPr lang="en-US" sz="1600" dirty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1600" dirty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 100 </a:t>
            </a:r>
            <a:r>
              <a:rPr lang="ru-RU" sz="1600" dirty="0" err="1" smtClean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тыс.чел</a:t>
            </a:r>
            <a:r>
              <a:rPr lang="ru-RU" sz="1600" dirty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            в размере ставки ЦБ </a:t>
            </a:r>
            <a:r>
              <a:rPr lang="ru-RU" sz="1600" dirty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РФ, </a:t>
            </a:r>
            <a:r>
              <a:rPr lang="ru-RU" sz="1600" dirty="0" smtClean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увеличенной </a:t>
            </a:r>
            <a:r>
              <a:rPr lang="ru-RU" sz="1600" dirty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более чем в 1,5 раза, но не менее 4</a:t>
            </a:r>
            <a:r>
              <a:rPr lang="ru-RU" sz="1600" dirty="0" smtClean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%.</a:t>
            </a:r>
            <a:endParaRPr lang="ru-RU" sz="1600" dirty="0">
              <a:solidFill>
                <a:srgbClr val="256D84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>
              <a:buAutoNum type="arabicPeriod"/>
            </a:pPr>
            <a:endParaRPr lang="ru-RU" sz="1400" dirty="0" smtClean="0">
              <a:solidFill>
                <a:srgbClr val="256D84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>
              <a:solidFill>
                <a:srgbClr val="256D84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/>
            <a:r>
              <a:rPr lang="ru-RU" sz="1600" dirty="0" smtClean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3. При </a:t>
            </a:r>
            <a:r>
              <a:rPr lang="ru-RU" sz="1600" dirty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применении метода </a:t>
            </a:r>
            <a:r>
              <a:rPr lang="en-US" sz="1600" dirty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RAB c</a:t>
            </a:r>
            <a:r>
              <a:rPr lang="ru-RU" sz="1600" dirty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рок возврата </a:t>
            </a:r>
            <a:r>
              <a:rPr lang="ru-RU" sz="1600" dirty="0" smtClean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инвестированного капитала </a:t>
            </a:r>
            <a:r>
              <a:rPr lang="ru-RU" sz="1600" dirty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устанавливается по решению органа </a:t>
            </a:r>
            <a:r>
              <a:rPr lang="ru-RU" sz="1600" dirty="0" smtClean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регулирования: </a:t>
            </a:r>
          </a:p>
          <a:p>
            <a:pPr indent="269875" algn="just">
              <a:buFont typeface="Symbol"/>
              <a:buChar char="-"/>
            </a:pPr>
            <a:r>
              <a:rPr lang="ru-RU" sz="1600" dirty="0" smtClean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отношении организаций, осуществляющих деятельность </a:t>
            </a:r>
            <a:r>
              <a:rPr lang="ru-RU" sz="1600" dirty="0" smtClean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600" dirty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концессионному соглашению или договору аренды </a:t>
            </a:r>
            <a:r>
              <a:rPr lang="ru-RU" sz="1600" dirty="0" smtClean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от 10 до 30 лет; </a:t>
            </a:r>
            <a:endParaRPr lang="ru-RU" sz="1600" dirty="0" smtClean="0">
              <a:solidFill>
                <a:srgbClr val="256D84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9875" algn="just">
              <a:buFont typeface="Symbol"/>
              <a:buChar char="-"/>
            </a:pPr>
            <a:r>
              <a:rPr lang="ru-RU" sz="1600" dirty="0" smtClean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отношении иных регулируемых организаций </a:t>
            </a:r>
            <a:r>
              <a:rPr lang="ru-RU" sz="1600" dirty="0" smtClean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1600" dirty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20 до 30 лет</a:t>
            </a:r>
            <a:r>
              <a:rPr lang="ru-RU" sz="1600" dirty="0" smtClean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solidFill>
                <a:srgbClr val="256D84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8288" indent="269875">
              <a:buAutoNum type="arabicPeriod"/>
            </a:pPr>
            <a:endParaRPr lang="ru-RU" sz="1600" dirty="0" smtClean="0">
              <a:solidFill>
                <a:srgbClr val="256D84"/>
              </a:solidFill>
            </a:endParaRPr>
          </a:p>
        </p:txBody>
      </p:sp>
      <p:pic>
        <p:nvPicPr>
          <p:cNvPr id="9" name="Рисунок 5" descr="LogoFS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42988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683568" y="4077072"/>
            <a:ext cx="7938628" cy="0"/>
          </a:xfrm>
          <a:prstGeom prst="line">
            <a:avLst/>
          </a:prstGeom>
          <a:ln w="9525">
            <a:solidFill>
              <a:srgbClr val="256D84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83568" y="2636912"/>
            <a:ext cx="7938628" cy="0"/>
          </a:xfrm>
          <a:prstGeom prst="line">
            <a:avLst/>
          </a:prstGeom>
          <a:ln w="9525">
            <a:solidFill>
              <a:srgbClr val="256D84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512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0" y="1187880"/>
            <a:ext cx="9144000" cy="0"/>
          </a:xfrm>
          <a:prstGeom prst="line">
            <a:avLst/>
          </a:prstGeom>
          <a:ln w="12700">
            <a:solidFill>
              <a:srgbClr val="256D8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7924800" y="6491288"/>
            <a:ext cx="1219200" cy="366712"/>
          </a:xfrm>
        </p:spPr>
        <p:txBody>
          <a:bodyPr/>
          <a:lstStyle/>
          <a:p>
            <a:pPr>
              <a:defRPr/>
            </a:pPr>
            <a:fld id="{804A88A7-2DD6-8B4E-9583-A8260EF5A7DF}" type="slidenum">
              <a:rPr lang="en-US" smtClean="0">
                <a:solidFill>
                  <a:srgbClr val="464653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464653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6237312"/>
            <a:ext cx="9144000" cy="0"/>
          </a:xfrm>
          <a:prstGeom prst="line">
            <a:avLst/>
          </a:prstGeom>
          <a:ln w="12700">
            <a:solidFill>
              <a:srgbClr val="256D8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881844" y="190438"/>
            <a:ext cx="73803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256D84"/>
                </a:solidFill>
                <a:latin typeface="Times New Roman" pitchFamily="18" charset="0"/>
                <a:ea typeface="ＭＳ Ｐゴシック" charset="0"/>
                <a:cs typeface="Times New Roman" pitchFamily="18" charset="0"/>
              </a:rPr>
              <a:t>ИЗМЕНЕНИЯ В</a:t>
            </a:r>
          </a:p>
          <a:p>
            <a:pPr algn="ctr"/>
            <a:r>
              <a:rPr lang="ru-RU" sz="1600" b="1" dirty="0">
                <a:solidFill>
                  <a:srgbClr val="256D84"/>
                </a:solidFill>
                <a:latin typeface="Times New Roman" pitchFamily="18" charset="0"/>
                <a:ea typeface="ＭＳ Ｐゴシック" charset="0"/>
                <a:cs typeface="Times New Roman" pitchFamily="18" charset="0"/>
              </a:rPr>
              <a:t>ОСНОВЫ ЦЕНООБРАЗОВАНИЯ В СФЕРЕ ВС И ВО, НАПРАВЛЕННЫЕ НА РЕШЕНИЕ ПРОБЛЕМ, СВЯЗАННЫХ С ПОДКЛЮЧЕНИЕМ</a:t>
            </a:r>
          </a:p>
        </p:txBody>
      </p:sp>
      <p:pic>
        <p:nvPicPr>
          <p:cNvPr id="9" name="Рисунок 5" descr="LogoFS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42988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755576" y="1350183"/>
            <a:ext cx="784887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Уточнение предельного уровня нагрузки (без учета нагрузки на пожаротушение).</a:t>
            </a:r>
          </a:p>
          <a:p>
            <a:pPr marL="342900" indent="-342900" algn="just">
              <a:buFont typeface="+mj-lt"/>
              <a:buAutoNum type="arabicPeriod"/>
            </a:pPr>
            <a:endParaRPr lang="ru-RU" sz="1400" dirty="0" smtClean="0">
              <a:solidFill>
                <a:srgbClr val="256D84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Возможность определить предельный уровень нагрузки отличный </a:t>
            </a:r>
            <a:br>
              <a:rPr lang="ru-RU" sz="1600" dirty="0" smtClean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от установленного Основами ценообразования ВС и ВО нормативным правовым актом субъекта Российской Федерации.</a:t>
            </a:r>
          </a:p>
          <a:p>
            <a:pPr marL="342900" indent="-342900" algn="just">
              <a:buFont typeface="+mj-lt"/>
              <a:buAutoNum type="arabicPeriod"/>
            </a:pPr>
            <a:endParaRPr lang="ru-RU" sz="1400" dirty="0" smtClean="0">
              <a:solidFill>
                <a:srgbClr val="256D84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Установление платы за подключение в отсутствие утвержденных инвестиционных программ (уточнение)*.</a:t>
            </a:r>
          </a:p>
          <a:p>
            <a:pPr marL="342900" indent="-342900" algn="just">
              <a:buFont typeface="+mj-lt"/>
              <a:buAutoNum type="arabicPeriod"/>
            </a:pPr>
            <a:endParaRPr lang="ru-RU" sz="1400" dirty="0" smtClean="0">
              <a:solidFill>
                <a:srgbClr val="256D84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Особенности подключения площадок, застраиваемых группой застройщиков.</a:t>
            </a:r>
          </a:p>
          <a:p>
            <a:pPr marL="342900" indent="-342900" algn="just">
              <a:buFont typeface="+mj-lt"/>
              <a:buAutoNum type="arabicPeriod"/>
            </a:pPr>
            <a:endParaRPr lang="ru-RU" sz="1400" dirty="0" smtClean="0">
              <a:solidFill>
                <a:srgbClr val="256D84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Определение перечня  документов  необходимых для установления тарифов </a:t>
            </a:r>
            <a:br>
              <a:rPr lang="ru-RU" sz="1600" dirty="0" smtClean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на подключение.</a:t>
            </a:r>
            <a:endParaRPr lang="en-US" sz="1600" dirty="0" smtClean="0">
              <a:solidFill>
                <a:srgbClr val="256D84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n-US" sz="1400" dirty="0">
              <a:solidFill>
                <a:srgbClr val="256D84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Учет налога на прибыль.</a:t>
            </a:r>
          </a:p>
          <a:p>
            <a:pPr marL="342900" indent="-342900" algn="just">
              <a:buAutoNum type="arabicPeriod"/>
            </a:pPr>
            <a:endParaRPr lang="ru-RU" sz="1400" dirty="0">
              <a:solidFill>
                <a:srgbClr val="256D84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1600" dirty="0" smtClean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Учет расходов на мероприятия смежных организаций.</a:t>
            </a:r>
          </a:p>
          <a:p>
            <a:pPr marL="228600" indent="-228600" algn="just">
              <a:buFont typeface="+mj-lt"/>
              <a:buAutoNum type="arabicPeriod"/>
            </a:pPr>
            <a:endParaRPr lang="ru-RU" sz="1400" dirty="0" smtClean="0">
              <a:solidFill>
                <a:srgbClr val="256D84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Синхронизация подходов по расчету платы за подключение </a:t>
            </a:r>
            <a:r>
              <a:rPr lang="ru-RU" sz="1600" dirty="0" smtClean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электроэнергетике, теплоснабжении, водоснабжении и водоотведении</a:t>
            </a:r>
            <a:r>
              <a:rPr lang="ru-RU" sz="1600" dirty="0" smtClean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 smtClean="0">
              <a:solidFill>
                <a:srgbClr val="256D84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881844" y="1772816"/>
            <a:ext cx="7650596" cy="0"/>
          </a:xfrm>
          <a:prstGeom prst="line">
            <a:avLst/>
          </a:prstGeom>
          <a:ln w="9525">
            <a:solidFill>
              <a:srgbClr val="256D84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881844" y="2708920"/>
            <a:ext cx="7650596" cy="0"/>
          </a:xfrm>
          <a:prstGeom prst="line">
            <a:avLst/>
          </a:prstGeom>
          <a:ln w="9525">
            <a:solidFill>
              <a:srgbClr val="256D84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881844" y="3356992"/>
            <a:ext cx="7650596" cy="0"/>
          </a:xfrm>
          <a:prstGeom prst="line">
            <a:avLst/>
          </a:prstGeom>
          <a:ln w="9525">
            <a:solidFill>
              <a:srgbClr val="256D84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81844" y="3861048"/>
            <a:ext cx="7650596" cy="0"/>
          </a:xfrm>
          <a:prstGeom prst="line">
            <a:avLst/>
          </a:prstGeom>
          <a:ln w="9525">
            <a:solidFill>
              <a:srgbClr val="256D84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81844" y="4581128"/>
            <a:ext cx="7650596" cy="0"/>
          </a:xfrm>
          <a:prstGeom prst="line">
            <a:avLst/>
          </a:prstGeom>
          <a:ln w="9525">
            <a:solidFill>
              <a:srgbClr val="256D84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881844" y="5013176"/>
            <a:ext cx="7650596" cy="0"/>
          </a:xfrm>
          <a:prstGeom prst="line">
            <a:avLst/>
          </a:prstGeom>
          <a:ln w="9525">
            <a:solidFill>
              <a:srgbClr val="256D84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881844" y="5445224"/>
            <a:ext cx="7650596" cy="0"/>
          </a:xfrm>
          <a:prstGeom prst="line">
            <a:avLst/>
          </a:prstGeom>
          <a:ln w="9525">
            <a:solidFill>
              <a:srgbClr val="256D84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254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5" descr="LogoFS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42988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12700">
            <a:solidFill>
              <a:srgbClr val="256D8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0" y="6021288"/>
            <a:ext cx="9144000" cy="0"/>
          </a:xfrm>
          <a:prstGeom prst="line">
            <a:avLst/>
          </a:prstGeom>
          <a:ln w="12700">
            <a:solidFill>
              <a:srgbClr val="256D8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555776" y="2780928"/>
            <a:ext cx="42945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256D84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13621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2700">
          <a:solidFill>
            <a:srgbClr val="256D84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6864</TotalTime>
  <Words>768</Words>
  <Application>Microsoft Office PowerPoint</Application>
  <PresentationFormat>Экран (4:3)</PresentationFormat>
  <Paragraphs>159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ДурневаАИ</cp:lastModifiedBy>
  <cp:revision>625</cp:revision>
  <cp:lastPrinted>2014-06-20T07:41:19Z</cp:lastPrinted>
  <dcterms:created xsi:type="dcterms:W3CDTF">2014-04-17T12:37:47Z</dcterms:created>
  <dcterms:modified xsi:type="dcterms:W3CDTF">2014-06-23T10:39:14Z</dcterms:modified>
</cp:coreProperties>
</file>