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6" r:id="rId2"/>
    <p:sldId id="307" r:id="rId3"/>
    <p:sldId id="314" r:id="rId4"/>
    <p:sldId id="311" r:id="rId5"/>
    <p:sldId id="309" r:id="rId6"/>
    <p:sldId id="297" r:id="rId7"/>
    <p:sldId id="316" r:id="rId8"/>
    <p:sldId id="308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D84"/>
    <a:srgbClr val="E9EDF4"/>
    <a:srgbClr val="D0D8E8"/>
    <a:srgbClr val="4F81BD"/>
    <a:srgbClr val="AA84B6"/>
    <a:srgbClr val="EDA5E4"/>
    <a:srgbClr val="C01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71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81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81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E46AEFED-1348-DC4E-8939-3BB3D661674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9" y="4715707"/>
            <a:ext cx="5439101" cy="4468101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817"/>
            <a:ext cx="2946247" cy="496810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6810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37A7044D-A4B6-DC49-974C-0E6397CBE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02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1115616" y="1844824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55563" algn="ctr"/>
            <a:r>
              <a:rPr lang="ru-RU" sz="32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Новое в тарифном регулировании.</a:t>
            </a:r>
          </a:p>
          <a:p>
            <a:pPr marL="228600" indent="-55563" algn="ctr"/>
            <a:r>
              <a:rPr lang="ru-RU" sz="3200" b="1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Структура тарифа </a:t>
            </a:r>
            <a:br>
              <a:rPr lang="ru-RU" sz="3200" b="1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при использовании метода долгосрочной индексации.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37735" y="5517232"/>
            <a:ext cx="2230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269875" algn="just"/>
            <a:r>
              <a:rPr lang="ru-RU" sz="24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А.И. </a:t>
            </a:r>
            <a:r>
              <a:rPr lang="ru-RU" sz="24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урнева</a:t>
            </a:r>
            <a:endParaRPr lang="ru-RU" sz="2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9040" y="6165304"/>
            <a:ext cx="1432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9875" algn="ctr"/>
            <a:r>
              <a:rPr lang="ru-RU" sz="14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юнь </a:t>
            </a:r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ctr"/>
            <a:r>
              <a:rPr lang="ru-RU" sz="14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14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02128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109391" y="2028338"/>
            <a:ext cx="937205" cy="48726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Операционные расходы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12526" y="2004284"/>
            <a:ext cx="917543" cy="50405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энергоресурсы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65902" y="2012679"/>
            <a:ext cx="1116104" cy="50046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Неподконтрольные расходы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9391" y="2628083"/>
            <a:ext cx="3072615" cy="48727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расходы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67091" y="2021399"/>
            <a:ext cx="963041" cy="113469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</a:t>
            </a:r>
            <a:endParaRPr lang="ru-RU" sz="10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27862" y="2028338"/>
            <a:ext cx="952746" cy="1076422"/>
          </a:xfrm>
          <a:prstGeom prst="rect">
            <a:avLst/>
          </a:prstGeom>
          <a:solidFill>
            <a:srgbClr val="AA84B6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сомнительным долгам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15121" y="2019801"/>
            <a:ext cx="967404" cy="1076422"/>
          </a:xfrm>
          <a:prstGeom prst="rect">
            <a:avLst/>
          </a:prstGeom>
          <a:solidFill>
            <a:srgbClr val="AA84B6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Проценты по привлекаемым кредитам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90021" y="2004284"/>
            <a:ext cx="873504" cy="1076422"/>
          </a:xfrm>
          <a:prstGeom prst="rect">
            <a:avLst/>
          </a:prstGeom>
          <a:solidFill>
            <a:srgbClr val="EDA5E4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Прибыль, остающаяся в распоряжении организации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14790" y="2004284"/>
            <a:ext cx="1035683" cy="1076422"/>
          </a:xfrm>
          <a:prstGeom prst="rect">
            <a:avLst/>
          </a:prstGeom>
          <a:solidFill>
            <a:srgbClr val="EDA5E4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инвестиции на основе утвержденных инвестиционных программ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429361" y="2019801"/>
            <a:ext cx="591104" cy="1076422"/>
          </a:xfrm>
          <a:prstGeom prst="rect">
            <a:avLst/>
          </a:prstGeom>
          <a:solidFill>
            <a:srgbClr val="EDA5E4"/>
          </a:solidFill>
          <a:ln>
            <a:solidFill>
              <a:schemeClr val="tx1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прибыль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90318" y="3681028"/>
            <a:ext cx="5276178" cy="360039"/>
          </a:xfrm>
          <a:prstGeom prst="rect">
            <a:avLst/>
          </a:prstGeom>
          <a:solidFill>
            <a:srgbClr val="FAE6F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финансирования текущих инвестиций и возврата привлеченных средств, а также обеспечения доходности инвестированных средств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07237" y="1052025"/>
            <a:ext cx="973389" cy="900044"/>
          </a:xfrm>
          <a:prstGeom prst="wedgeRoundRectCallout">
            <a:avLst>
              <a:gd name="adj1" fmla="val -3918"/>
              <a:gd name="adj2" fmla="val 69859"/>
              <a:gd name="adj3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8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 от сокращения расходов остается в распоряжении организации </a:t>
            </a:r>
            <a:r>
              <a:rPr lang="ru-RU" sz="85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лет</a:t>
            </a:r>
            <a:endParaRPr lang="ru-RU" sz="85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1137243" y="1023486"/>
            <a:ext cx="904626" cy="921117"/>
          </a:xfrm>
          <a:prstGeom prst="wedgeRoundRectCallout">
            <a:avLst>
              <a:gd name="adj1" fmla="val -3918"/>
              <a:gd name="adj2" fmla="val 69859"/>
              <a:gd name="adj3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ru-RU" sz="8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</a:t>
            </a:r>
            <a:r>
              <a:rPr lang="ru-RU" sz="85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целевым </a:t>
            </a:r>
            <a:r>
              <a:rPr lang="ru-RU" sz="8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</a:t>
            </a:r>
            <a:endParaRPr lang="ru-RU" sz="85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2145078" y="1014597"/>
            <a:ext cx="971620" cy="900866"/>
          </a:xfrm>
          <a:prstGeom prst="wedgeRoundRectCallout">
            <a:avLst>
              <a:gd name="adj1" fmla="val -3918"/>
              <a:gd name="adj2" fmla="val 69859"/>
              <a:gd name="adj3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ru-RU" sz="8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в соответствии с фактическими расходами</a:t>
            </a:r>
            <a:endParaRPr lang="ru-RU" sz="85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3311084" y="1051160"/>
            <a:ext cx="885011" cy="910731"/>
          </a:xfrm>
          <a:prstGeom prst="wedgeRoundRectCallout">
            <a:avLst>
              <a:gd name="adj1" fmla="val -3918"/>
              <a:gd name="adj2" fmla="val 69859"/>
              <a:gd name="adj3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8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инвестиций через амортизацию ОПС после ввода объектов</a:t>
            </a:r>
            <a:endParaRPr lang="ru-RU" sz="85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0544" y="4365103"/>
            <a:ext cx="4263424" cy="56577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Себестоимость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4283967" y="4393766"/>
            <a:ext cx="2036821" cy="25422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Внереализационные расходы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ятиугольник 28"/>
          <p:cNvSpPr/>
          <p:nvPr/>
        </p:nvSpPr>
        <p:spPr>
          <a:xfrm>
            <a:off x="6320788" y="4387763"/>
            <a:ext cx="2730463" cy="254225"/>
          </a:xfrm>
          <a:prstGeom prst="homePlate">
            <a:avLst>
              <a:gd name="adj" fmla="val 8025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до налогообложения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4283967" y="4660595"/>
            <a:ext cx="4773211" cy="254225"/>
          </a:xfrm>
          <a:prstGeom prst="homePlate">
            <a:avLst>
              <a:gd name="adj" fmla="val 21135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Валовая прибыль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ятиугольник 30"/>
          <p:cNvSpPr/>
          <p:nvPr/>
        </p:nvSpPr>
        <p:spPr>
          <a:xfrm>
            <a:off x="20545" y="5013176"/>
            <a:ext cx="9123456" cy="254225"/>
          </a:xfrm>
          <a:prstGeom prst="homePlate">
            <a:avLst>
              <a:gd name="adj" fmla="val 34245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Необходимая валовая выручка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0983" y="5589240"/>
            <a:ext cx="8522749" cy="864096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тарифного регулирования методом долгосрочной индексации предполагает планирование уровня расходов регулируемых организаций на основе долгосрочных параметров регулирования, а также определение экономически обоснованного уровня прибыли на период 3-5 лет, при этом «неподконтрольные» расходы организаций подлежат корректировке в соответствии с достигнутым их фактическим значением. Итоговые финансовые показатели деятельности регулируемых организаций будут зависеть от эффективности ее деятельности, степени достижения целевых показателей, реализации инвестиционной программы.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3707904" y="3223043"/>
            <a:ext cx="81416" cy="412488"/>
          </a:xfrm>
          <a:custGeom>
            <a:avLst/>
            <a:gdLst>
              <a:gd name="connsiteX0" fmla="*/ 0 w 239683"/>
              <a:gd name="connsiteY0" fmla="*/ 337181 h 457022"/>
              <a:gd name="connsiteX1" fmla="*/ 59921 w 239683"/>
              <a:gd name="connsiteY1" fmla="*/ 337181 h 457022"/>
              <a:gd name="connsiteX2" fmla="*/ 59921 w 239683"/>
              <a:gd name="connsiteY2" fmla="*/ 0 h 457022"/>
              <a:gd name="connsiteX3" fmla="*/ 179762 w 239683"/>
              <a:gd name="connsiteY3" fmla="*/ 0 h 457022"/>
              <a:gd name="connsiteX4" fmla="*/ 179762 w 239683"/>
              <a:gd name="connsiteY4" fmla="*/ 337181 h 457022"/>
              <a:gd name="connsiteX5" fmla="*/ 239683 w 239683"/>
              <a:gd name="connsiteY5" fmla="*/ 337181 h 457022"/>
              <a:gd name="connsiteX6" fmla="*/ 119842 w 239683"/>
              <a:gd name="connsiteY6" fmla="*/ 457022 h 457022"/>
              <a:gd name="connsiteX7" fmla="*/ 0 w 239683"/>
              <a:gd name="connsiteY7" fmla="*/ 337181 h 457022"/>
              <a:gd name="connsiteX0" fmla="*/ 0 w 239683"/>
              <a:gd name="connsiteY0" fmla="*/ 337181 h 627938"/>
              <a:gd name="connsiteX1" fmla="*/ 59921 w 239683"/>
              <a:gd name="connsiteY1" fmla="*/ 337181 h 627938"/>
              <a:gd name="connsiteX2" fmla="*/ 59921 w 239683"/>
              <a:gd name="connsiteY2" fmla="*/ 0 h 627938"/>
              <a:gd name="connsiteX3" fmla="*/ 179762 w 239683"/>
              <a:gd name="connsiteY3" fmla="*/ 0 h 627938"/>
              <a:gd name="connsiteX4" fmla="*/ 179762 w 239683"/>
              <a:gd name="connsiteY4" fmla="*/ 337181 h 627938"/>
              <a:gd name="connsiteX5" fmla="*/ 239683 w 239683"/>
              <a:gd name="connsiteY5" fmla="*/ 337181 h 627938"/>
              <a:gd name="connsiteX6" fmla="*/ 119842 w 239683"/>
              <a:gd name="connsiteY6" fmla="*/ 627938 h 627938"/>
              <a:gd name="connsiteX7" fmla="*/ 0 w 239683"/>
              <a:gd name="connsiteY7" fmla="*/ 337181 h 62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83" h="627938">
                <a:moveTo>
                  <a:pt x="0" y="337181"/>
                </a:moveTo>
                <a:lnTo>
                  <a:pt x="59921" y="337181"/>
                </a:lnTo>
                <a:lnTo>
                  <a:pt x="59921" y="0"/>
                </a:lnTo>
                <a:lnTo>
                  <a:pt x="179762" y="0"/>
                </a:lnTo>
                <a:lnTo>
                  <a:pt x="179762" y="337181"/>
                </a:lnTo>
                <a:lnTo>
                  <a:pt x="239683" y="337181"/>
                </a:lnTo>
                <a:lnTo>
                  <a:pt x="119842" y="627938"/>
                </a:lnTo>
                <a:lnTo>
                  <a:pt x="0" y="337181"/>
                </a:lnTo>
                <a:close/>
              </a:path>
            </a:pathLst>
          </a:custGeom>
          <a:solidFill>
            <a:srgbClr val="FAE6F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1"/>
          <p:cNvSpPr/>
          <p:nvPr/>
        </p:nvSpPr>
        <p:spPr>
          <a:xfrm>
            <a:off x="5452137" y="3186076"/>
            <a:ext cx="81416" cy="412488"/>
          </a:xfrm>
          <a:custGeom>
            <a:avLst/>
            <a:gdLst>
              <a:gd name="connsiteX0" fmla="*/ 0 w 239683"/>
              <a:gd name="connsiteY0" fmla="*/ 337181 h 457022"/>
              <a:gd name="connsiteX1" fmla="*/ 59921 w 239683"/>
              <a:gd name="connsiteY1" fmla="*/ 337181 h 457022"/>
              <a:gd name="connsiteX2" fmla="*/ 59921 w 239683"/>
              <a:gd name="connsiteY2" fmla="*/ 0 h 457022"/>
              <a:gd name="connsiteX3" fmla="*/ 179762 w 239683"/>
              <a:gd name="connsiteY3" fmla="*/ 0 h 457022"/>
              <a:gd name="connsiteX4" fmla="*/ 179762 w 239683"/>
              <a:gd name="connsiteY4" fmla="*/ 337181 h 457022"/>
              <a:gd name="connsiteX5" fmla="*/ 239683 w 239683"/>
              <a:gd name="connsiteY5" fmla="*/ 337181 h 457022"/>
              <a:gd name="connsiteX6" fmla="*/ 119842 w 239683"/>
              <a:gd name="connsiteY6" fmla="*/ 457022 h 457022"/>
              <a:gd name="connsiteX7" fmla="*/ 0 w 239683"/>
              <a:gd name="connsiteY7" fmla="*/ 337181 h 457022"/>
              <a:gd name="connsiteX0" fmla="*/ 0 w 239683"/>
              <a:gd name="connsiteY0" fmla="*/ 337181 h 627938"/>
              <a:gd name="connsiteX1" fmla="*/ 59921 w 239683"/>
              <a:gd name="connsiteY1" fmla="*/ 337181 h 627938"/>
              <a:gd name="connsiteX2" fmla="*/ 59921 w 239683"/>
              <a:gd name="connsiteY2" fmla="*/ 0 h 627938"/>
              <a:gd name="connsiteX3" fmla="*/ 179762 w 239683"/>
              <a:gd name="connsiteY3" fmla="*/ 0 h 627938"/>
              <a:gd name="connsiteX4" fmla="*/ 179762 w 239683"/>
              <a:gd name="connsiteY4" fmla="*/ 337181 h 627938"/>
              <a:gd name="connsiteX5" fmla="*/ 239683 w 239683"/>
              <a:gd name="connsiteY5" fmla="*/ 337181 h 627938"/>
              <a:gd name="connsiteX6" fmla="*/ 119842 w 239683"/>
              <a:gd name="connsiteY6" fmla="*/ 627938 h 627938"/>
              <a:gd name="connsiteX7" fmla="*/ 0 w 239683"/>
              <a:gd name="connsiteY7" fmla="*/ 337181 h 62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83" h="627938">
                <a:moveTo>
                  <a:pt x="0" y="337181"/>
                </a:moveTo>
                <a:lnTo>
                  <a:pt x="59921" y="337181"/>
                </a:lnTo>
                <a:lnTo>
                  <a:pt x="59921" y="0"/>
                </a:lnTo>
                <a:lnTo>
                  <a:pt x="179762" y="0"/>
                </a:lnTo>
                <a:lnTo>
                  <a:pt x="179762" y="337181"/>
                </a:lnTo>
                <a:lnTo>
                  <a:pt x="239683" y="337181"/>
                </a:lnTo>
                <a:lnTo>
                  <a:pt x="119842" y="627938"/>
                </a:lnTo>
                <a:lnTo>
                  <a:pt x="0" y="337181"/>
                </a:lnTo>
                <a:close/>
              </a:path>
            </a:pathLst>
          </a:custGeom>
          <a:solidFill>
            <a:srgbClr val="FAE6F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1"/>
          <p:cNvSpPr/>
          <p:nvPr/>
        </p:nvSpPr>
        <p:spPr>
          <a:xfrm>
            <a:off x="6745357" y="3175831"/>
            <a:ext cx="81416" cy="412488"/>
          </a:xfrm>
          <a:custGeom>
            <a:avLst/>
            <a:gdLst>
              <a:gd name="connsiteX0" fmla="*/ 0 w 239683"/>
              <a:gd name="connsiteY0" fmla="*/ 337181 h 457022"/>
              <a:gd name="connsiteX1" fmla="*/ 59921 w 239683"/>
              <a:gd name="connsiteY1" fmla="*/ 337181 h 457022"/>
              <a:gd name="connsiteX2" fmla="*/ 59921 w 239683"/>
              <a:gd name="connsiteY2" fmla="*/ 0 h 457022"/>
              <a:gd name="connsiteX3" fmla="*/ 179762 w 239683"/>
              <a:gd name="connsiteY3" fmla="*/ 0 h 457022"/>
              <a:gd name="connsiteX4" fmla="*/ 179762 w 239683"/>
              <a:gd name="connsiteY4" fmla="*/ 337181 h 457022"/>
              <a:gd name="connsiteX5" fmla="*/ 239683 w 239683"/>
              <a:gd name="connsiteY5" fmla="*/ 337181 h 457022"/>
              <a:gd name="connsiteX6" fmla="*/ 119842 w 239683"/>
              <a:gd name="connsiteY6" fmla="*/ 457022 h 457022"/>
              <a:gd name="connsiteX7" fmla="*/ 0 w 239683"/>
              <a:gd name="connsiteY7" fmla="*/ 337181 h 457022"/>
              <a:gd name="connsiteX0" fmla="*/ 0 w 239683"/>
              <a:gd name="connsiteY0" fmla="*/ 337181 h 627938"/>
              <a:gd name="connsiteX1" fmla="*/ 59921 w 239683"/>
              <a:gd name="connsiteY1" fmla="*/ 337181 h 627938"/>
              <a:gd name="connsiteX2" fmla="*/ 59921 w 239683"/>
              <a:gd name="connsiteY2" fmla="*/ 0 h 627938"/>
              <a:gd name="connsiteX3" fmla="*/ 179762 w 239683"/>
              <a:gd name="connsiteY3" fmla="*/ 0 h 627938"/>
              <a:gd name="connsiteX4" fmla="*/ 179762 w 239683"/>
              <a:gd name="connsiteY4" fmla="*/ 337181 h 627938"/>
              <a:gd name="connsiteX5" fmla="*/ 239683 w 239683"/>
              <a:gd name="connsiteY5" fmla="*/ 337181 h 627938"/>
              <a:gd name="connsiteX6" fmla="*/ 119842 w 239683"/>
              <a:gd name="connsiteY6" fmla="*/ 627938 h 627938"/>
              <a:gd name="connsiteX7" fmla="*/ 0 w 239683"/>
              <a:gd name="connsiteY7" fmla="*/ 337181 h 62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83" h="627938">
                <a:moveTo>
                  <a:pt x="0" y="337181"/>
                </a:moveTo>
                <a:lnTo>
                  <a:pt x="59921" y="337181"/>
                </a:lnTo>
                <a:lnTo>
                  <a:pt x="59921" y="0"/>
                </a:lnTo>
                <a:lnTo>
                  <a:pt x="179762" y="0"/>
                </a:lnTo>
                <a:lnTo>
                  <a:pt x="179762" y="337181"/>
                </a:lnTo>
                <a:lnTo>
                  <a:pt x="239683" y="337181"/>
                </a:lnTo>
                <a:lnTo>
                  <a:pt x="119842" y="627938"/>
                </a:lnTo>
                <a:lnTo>
                  <a:pt x="0" y="337181"/>
                </a:lnTo>
                <a:close/>
              </a:path>
            </a:pathLst>
          </a:custGeom>
          <a:solidFill>
            <a:srgbClr val="FAE6F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1"/>
          <p:cNvSpPr/>
          <p:nvPr/>
        </p:nvSpPr>
        <p:spPr>
          <a:xfrm>
            <a:off x="7729945" y="3174401"/>
            <a:ext cx="81416" cy="412488"/>
          </a:xfrm>
          <a:custGeom>
            <a:avLst/>
            <a:gdLst>
              <a:gd name="connsiteX0" fmla="*/ 0 w 239683"/>
              <a:gd name="connsiteY0" fmla="*/ 337181 h 457022"/>
              <a:gd name="connsiteX1" fmla="*/ 59921 w 239683"/>
              <a:gd name="connsiteY1" fmla="*/ 337181 h 457022"/>
              <a:gd name="connsiteX2" fmla="*/ 59921 w 239683"/>
              <a:gd name="connsiteY2" fmla="*/ 0 h 457022"/>
              <a:gd name="connsiteX3" fmla="*/ 179762 w 239683"/>
              <a:gd name="connsiteY3" fmla="*/ 0 h 457022"/>
              <a:gd name="connsiteX4" fmla="*/ 179762 w 239683"/>
              <a:gd name="connsiteY4" fmla="*/ 337181 h 457022"/>
              <a:gd name="connsiteX5" fmla="*/ 239683 w 239683"/>
              <a:gd name="connsiteY5" fmla="*/ 337181 h 457022"/>
              <a:gd name="connsiteX6" fmla="*/ 119842 w 239683"/>
              <a:gd name="connsiteY6" fmla="*/ 457022 h 457022"/>
              <a:gd name="connsiteX7" fmla="*/ 0 w 239683"/>
              <a:gd name="connsiteY7" fmla="*/ 337181 h 457022"/>
              <a:gd name="connsiteX0" fmla="*/ 0 w 239683"/>
              <a:gd name="connsiteY0" fmla="*/ 337181 h 627938"/>
              <a:gd name="connsiteX1" fmla="*/ 59921 w 239683"/>
              <a:gd name="connsiteY1" fmla="*/ 337181 h 627938"/>
              <a:gd name="connsiteX2" fmla="*/ 59921 w 239683"/>
              <a:gd name="connsiteY2" fmla="*/ 0 h 627938"/>
              <a:gd name="connsiteX3" fmla="*/ 179762 w 239683"/>
              <a:gd name="connsiteY3" fmla="*/ 0 h 627938"/>
              <a:gd name="connsiteX4" fmla="*/ 179762 w 239683"/>
              <a:gd name="connsiteY4" fmla="*/ 337181 h 627938"/>
              <a:gd name="connsiteX5" fmla="*/ 239683 w 239683"/>
              <a:gd name="connsiteY5" fmla="*/ 337181 h 627938"/>
              <a:gd name="connsiteX6" fmla="*/ 119842 w 239683"/>
              <a:gd name="connsiteY6" fmla="*/ 627938 h 627938"/>
              <a:gd name="connsiteX7" fmla="*/ 0 w 239683"/>
              <a:gd name="connsiteY7" fmla="*/ 337181 h 62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83" h="627938">
                <a:moveTo>
                  <a:pt x="0" y="337181"/>
                </a:moveTo>
                <a:lnTo>
                  <a:pt x="59921" y="337181"/>
                </a:lnTo>
                <a:lnTo>
                  <a:pt x="59921" y="0"/>
                </a:lnTo>
                <a:lnTo>
                  <a:pt x="179762" y="0"/>
                </a:lnTo>
                <a:lnTo>
                  <a:pt x="179762" y="337181"/>
                </a:lnTo>
                <a:lnTo>
                  <a:pt x="239683" y="337181"/>
                </a:lnTo>
                <a:lnTo>
                  <a:pt x="119842" y="627938"/>
                </a:lnTo>
                <a:lnTo>
                  <a:pt x="0" y="337181"/>
                </a:lnTo>
                <a:close/>
              </a:path>
            </a:pathLst>
          </a:custGeom>
          <a:solidFill>
            <a:srgbClr val="FAE6F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37637" y="1014597"/>
            <a:ext cx="0" cy="446847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283968" y="1035670"/>
            <a:ext cx="0" cy="446847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320788" y="1051160"/>
            <a:ext cx="0" cy="446847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9057179" y="1061325"/>
            <a:ext cx="0" cy="446847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Овальная выноска 42"/>
          <p:cNvSpPr/>
          <p:nvPr/>
        </p:nvSpPr>
        <p:spPr>
          <a:xfrm>
            <a:off x="4462276" y="3096223"/>
            <a:ext cx="683917" cy="306324"/>
          </a:xfrm>
          <a:prstGeom prst="wedgeEllipseCallout">
            <a:avLst>
              <a:gd name="adj1" fmla="val -63173"/>
              <a:gd name="adj2" fmla="val -13697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2%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Овальная выноска 48"/>
          <p:cNvSpPr/>
          <p:nvPr/>
        </p:nvSpPr>
        <p:spPr>
          <a:xfrm>
            <a:off x="5553849" y="3115358"/>
            <a:ext cx="637358" cy="306324"/>
          </a:xfrm>
          <a:prstGeom prst="wedgeEllipseCallout">
            <a:avLst>
              <a:gd name="adj1" fmla="val -63173"/>
              <a:gd name="adj2" fmla="val -13697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ЦБ +4%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Овальная выноска 47"/>
          <p:cNvSpPr/>
          <p:nvPr/>
        </p:nvSpPr>
        <p:spPr>
          <a:xfrm>
            <a:off x="5302377" y="1506525"/>
            <a:ext cx="1018411" cy="471044"/>
          </a:xfrm>
          <a:prstGeom prst="wedgeEllipseCallout">
            <a:avLst>
              <a:gd name="adj1" fmla="val -31697"/>
              <a:gd name="adj2" fmla="val 867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ЦБ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1,5 (но ≥ 4%)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Овальная выноска 51"/>
          <p:cNvSpPr/>
          <p:nvPr/>
        </p:nvSpPr>
        <p:spPr>
          <a:xfrm>
            <a:off x="4355800" y="1563043"/>
            <a:ext cx="683918" cy="420776"/>
          </a:xfrm>
          <a:prstGeom prst="wedgeEllipseCallout">
            <a:avLst>
              <a:gd name="adj1" fmla="val -31697"/>
              <a:gd name="adj2" fmla="val 867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2%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Овальная выноска 52"/>
          <p:cNvSpPr/>
          <p:nvPr/>
        </p:nvSpPr>
        <p:spPr>
          <a:xfrm>
            <a:off x="6533933" y="1525625"/>
            <a:ext cx="504264" cy="420776"/>
          </a:xfrm>
          <a:prstGeom prst="wedgeEllipseCallout">
            <a:avLst>
              <a:gd name="adj1" fmla="val -31697"/>
              <a:gd name="adj2" fmla="val 867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5 %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Овальная выноска 53"/>
          <p:cNvSpPr/>
          <p:nvPr/>
        </p:nvSpPr>
        <p:spPr>
          <a:xfrm>
            <a:off x="7197729" y="1549316"/>
            <a:ext cx="1152128" cy="420776"/>
          </a:xfrm>
          <a:prstGeom prst="wedgeEllipseCallout">
            <a:avLst>
              <a:gd name="adj1" fmla="val -31697"/>
              <a:gd name="adj2" fmla="val 867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ограничены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64096" y="217992"/>
            <a:ext cx="7380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СТРУКТУРА ТАРИФА ПРИ ИСПОЛЬЗОВАНИИ МЕТОДА ДОЛГОСРОЧНОЙ ИНДЕКСАЦИИ</a:t>
            </a:r>
            <a:endParaRPr lang="ru-RU" sz="1600" b="1" dirty="0">
              <a:solidFill>
                <a:srgbClr val="256D84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556" y="638132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914400" y="341104"/>
            <a:ext cx="7380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МЕТОД ИНДЕКСАЦИИ</a:t>
            </a:r>
            <a:endParaRPr lang="ru-RU" sz="1600" b="1" dirty="0">
              <a:solidFill>
                <a:srgbClr val="256D84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835589" y="1020763"/>
            <a:ext cx="7459123" cy="735514"/>
          </a:xfrm>
          <a:prstGeom prst="roundRect">
            <a:avLst/>
          </a:prstGeom>
          <a:solidFill>
            <a:srgbClr val="D0D8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914400" y="1113996"/>
            <a:ext cx="7752270" cy="483308"/>
            <a:chOff x="1650715" y="4787831"/>
            <a:chExt cx="7752270" cy="483308"/>
          </a:xfrm>
        </p:grpSpPr>
        <p:sp>
          <p:nvSpPr>
            <p:cNvPr id="12" name="TextBox 11"/>
            <p:cNvSpPr txBox="1"/>
            <p:nvPr/>
          </p:nvSpPr>
          <p:spPr>
            <a:xfrm>
              <a:off x="1650715" y="4841456"/>
              <a:ext cx="8638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НВВ =</a:t>
              </a:r>
              <a:endParaRPr lang="ru-RU" sz="16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13902" y="4787831"/>
              <a:ext cx="14581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Операционные расходы</a:t>
              </a:r>
              <a:endParaRPr lang="ru-RU" sz="12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22526" y="4866283"/>
              <a:ext cx="11564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Амортизация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66226" y="4809474"/>
              <a:ext cx="15367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Нормативная прибыль</a:t>
              </a:r>
              <a:endParaRPr lang="ru-RU" sz="12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50815" y="4849387"/>
              <a:ext cx="340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ru-RU" sz="16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1890" y="4871029"/>
              <a:ext cx="340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ru-RU" sz="16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4209" y="4867832"/>
              <a:ext cx="340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ru-RU" sz="16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46228" y="4796290"/>
              <a:ext cx="16383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Неподконтрольные</a:t>
              </a:r>
            </a:p>
            <a:p>
              <a:pPr algn="just"/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расходы</a:t>
              </a:r>
              <a:endParaRPr lang="ru-RU" sz="12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4529" y="4808014"/>
              <a:ext cx="1374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rgbClr val="256D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Расходы на энергоресурсы</a:t>
              </a:r>
              <a:endParaRPr lang="ru-RU" sz="1200" dirty="0">
                <a:solidFill>
                  <a:srgbClr val="256D8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94632" y="1184010"/>
            <a:ext cx="326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21758"/>
              </p:ext>
            </p:extLst>
          </p:nvPr>
        </p:nvGraphicFramePr>
        <p:xfrm>
          <a:off x="314833" y="1916832"/>
          <a:ext cx="8351837" cy="411629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520863"/>
                <a:gridCol w="3240360"/>
                <a:gridCol w="3590614"/>
              </a:tblGrid>
              <a:tr h="1251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Долгосрочные параметры регулирования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rgbClr val="256D8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базовый уровень операционных расходов;</a:t>
                      </a: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индекс эффективности операционных расходов;</a:t>
                      </a: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нормативный уровень прибыли;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уровень потерь воды;</a:t>
                      </a: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удельный расход электрической энергии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rgbClr val="256D8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8649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Ежегодная корректировка:</a:t>
                      </a: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отклонение фактически достигнутого объема поданной воды или принятых сточных вод от объема, учтенного при установлении тарифов;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отклонение фактических значений индекса потребительских цен и др. индексов 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отклонение фактически достигнутого уровня неподконтрольных расходов от уровня неподконтрольных расходов, который был использован при установлении тарифов;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ввод объектов системы водоснабжения и (или) водоотведения в эксплуатацию и изменение ИП;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отклонение фактического значения целевых показателей деятельности организации;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i="0" u="none" strike="noStrike" kern="1200" baseline="0" dirty="0" smtClean="0">
                          <a:solidFill>
                            <a:srgbClr val="256D8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6) изменение доходности долгосрочных государственных обязательств, учитываемое при определении нормы доходности инвестированного капитала.</a:t>
                      </a:r>
                    </a:p>
                    <a:p>
                      <a:pPr marL="0" indent="0" algn="l" defTabSz="914400" rtl="0" eaLnBrk="1" latinLnBrk="0" hangingPunct="1">
                        <a:buFont typeface="Arial" pitchFamily="34" charset="0"/>
                        <a:buNone/>
                      </a:pPr>
                      <a:endParaRPr lang="ru-RU" sz="1400" b="0" i="0" u="none" strike="noStrike" kern="1200" baseline="0" dirty="0" smtClean="0">
                        <a:solidFill>
                          <a:srgbClr val="256D84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80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Дуга 111"/>
          <p:cNvSpPr/>
          <p:nvPr/>
        </p:nvSpPr>
        <p:spPr>
          <a:xfrm>
            <a:off x="4884065" y="980728"/>
            <a:ext cx="2653357" cy="1878861"/>
          </a:xfrm>
          <a:custGeom>
            <a:avLst/>
            <a:gdLst>
              <a:gd name="connsiteX0" fmla="*/ 18384 w 2688952"/>
              <a:gd name="connsiteY0" fmla="*/ 1867116 h 4471098"/>
              <a:gd name="connsiteX1" fmla="*/ 1354043 w 2688952"/>
              <a:gd name="connsiteY1" fmla="*/ 56 h 4471098"/>
              <a:gd name="connsiteX2" fmla="*/ 2671741 w 2688952"/>
              <a:gd name="connsiteY2" fmla="*/ 1878998 h 4471098"/>
              <a:gd name="connsiteX3" fmla="*/ 1344476 w 2688952"/>
              <a:gd name="connsiteY3" fmla="*/ 2235549 h 4471098"/>
              <a:gd name="connsiteX4" fmla="*/ 18384 w 2688952"/>
              <a:gd name="connsiteY4" fmla="*/ 1867116 h 4471098"/>
              <a:gd name="connsiteX0" fmla="*/ 18384 w 2688952"/>
              <a:gd name="connsiteY0" fmla="*/ 1867116 h 4471098"/>
              <a:gd name="connsiteX1" fmla="*/ 1354043 w 2688952"/>
              <a:gd name="connsiteY1" fmla="*/ 56 h 4471098"/>
              <a:gd name="connsiteX2" fmla="*/ 2671741 w 2688952"/>
              <a:gd name="connsiteY2" fmla="*/ 1878998 h 4471098"/>
              <a:gd name="connsiteX0" fmla="*/ 0 w 2653357"/>
              <a:gd name="connsiteY0" fmla="*/ 1867117 h 1907409"/>
              <a:gd name="connsiteX1" fmla="*/ 1335659 w 2653357"/>
              <a:gd name="connsiteY1" fmla="*/ 57 h 1907409"/>
              <a:gd name="connsiteX2" fmla="*/ 2653357 w 2653357"/>
              <a:gd name="connsiteY2" fmla="*/ 1878999 h 1907409"/>
              <a:gd name="connsiteX3" fmla="*/ 1272304 w 2653357"/>
              <a:gd name="connsiteY3" fmla="*/ 1903856 h 1907409"/>
              <a:gd name="connsiteX4" fmla="*/ 0 w 2653357"/>
              <a:gd name="connsiteY4" fmla="*/ 1867117 h 1907409"/>
              <a:gd name="connsiteX0" fmla="*/ 0 w 2653357"/>
              <a:gd name="connsiteY0" fmla="*/ 1867117 h 1907409"/>
              <a:gd name="connsiteX1" fmla="*/ 1335659 w 2653357"/>
              <a:gd name="connsiteY1" fmla="*/ 57 h 1907409"/>
              <a:gd name="connsiteX2" fmla="*/ 2653357 w 2653357"/>
              <a:gd name="connsiteY2" fmla="*/ 1878999 h 1907409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3" fmla="*/ 1290233 w 2653357"/>
              <a:gd name="connsiteY3" fmla="*/ 1957645 h 1957645"/>
              <a:gd name="connsiteX4" fmla="*/ 0 w 2653357"/>
              <a:gd name="connsiteY4" fmla="*/ 1867117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3" fmla="*/ 1290233 w 2653357"/>
              <a:gd name="connsiteY3" fmla="*/ 1957645 h 1957645"/>
              <a:gd name="connsiteX4" fmla="*/ 0 w 2653357"/>
              <a:gd name="connsiteY4" fmla="*/ 1867117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3" fmla="*/ 1290233 w 2653357"/>
              <a:gd name="connsiteY3" fmla="*/ 1957645 h 1957645"/>
              <a:gd name="connsiteX4" fmla="*/ 0 w 2653357"/>
              <a:gd name="connsiteY4" fmla="*/ 1867117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3" fmla="*/ 1290233 w 2653357"/>
              <a:gd name="connsiteY3" fmla="*/ 1957645 h 1957645"/>
              <a:gd name="connsiteX4" fmla="*/ 0 w 2653357"/>
              <a:gd name="connsiteY4" fmla="*/ 1867117 h 1957645"/>
              <a:gd name="connsiteX0" fmla="*/ 0 w 2653357"/>
              <a:gd name="connsiteY0" fmla="*/ 1867117 h 1957645"/>
              <a:gd name="connsiteX1" fmla="*/ 1335659 w 2653357"/>
              <a:gd name="connsiteY1" fmla="*/ 57 h 1957645"/>
              <a:gd name="connsiteX2" fmla="*/ 2653357 w 2653357"/>
              <a:gd name="connsiteY2" fmla="*/ 1878999 h 1957645"/>
              <a:gd name="connsiteX0" fmla="*/ 0 w 2653357"/>
              <a:gd name="connsiteY0" fmla="*/ 1867117 h 1957651"/>
              <a:gd name="connsiteX1" fmla="*/ 1335659 w 2653357"/>
              <a:gd name="connsiteY1" fmla="*/ 57 h 1957651"/>
              <a:gd name="connsiteX2" fmla="*/ 2653357 w 2653357"/>
              <a:gd name="connsiteY2" fmla="*/ 1878999 h 1957651"/>
              <a:gd name="connsiteX3" fmla="*/ 1290233 w 2653357"/>
              <a:gd name="connsiteY3" fmla="*/ 1957645 h 1957651"/>
              <a:gd name="connsiteX4" fmla="*/ 0 w 2653357"/>
              <a:gd name="connsiteY4" fmla="*/ 1867117 h 1957651"/>
              <a:gd name="connsiteX0" fmla="*/ 0 w 2653357"/>
              <a:gd name="connsiteY0" fmla="*/ 1867117 h 1957651"/>
              <a:gd name="connsiteX1" fmla="*/ 1335659 w 2653357"/>
              <a:gd name="connsiteY1" fmla="*/ 57 h 1957651"/>
              <a:gd name="connsiteX2" fmla="*/ 2653357 w 2653357"/>
              <a:gd name="connsiteY2" fmla="*/ 1878999 h 1957651"/>
              <a:gd name="connsiteX0" fmla="*/ 0 w 2653357"/>
              <a:gd name="connsiteY0" fmla="*/ 1867117 h 1961324"/>
              <a:gd name="connsiteX1" fmla="*/ 1335659 w 2653357"/>
              <a:gd name="connsiteY1" fmla="*/ 57 h 1961324"/>
              <a:gd name="connsiteX2" fmla="*/ 2653357 w 2653357"/>
              <a:gd name="connsiteY2" fmla="*/ 1878999 h 1961324"/>
              <a:gd name="connsiteX3" fmla="*/ 1290233 w 2653357"/>
              <a:gd name="connsiteY3" fmla="*/ 1957645 h 1961324"/>
              <a:gd name="connsiteX4" fmla="*/ 0 w 2653357"/>
              <a:gd name="connsiteY4" fmla="*/ 1867117 h 1961324"/>
              <a:gd name="connsiteX0" fmla="*/ 0 w 2653357"/>
              <a:gd name="connsiteY0" fmla="*/ 1867117 h 1961324"/>
              <a:gd name="connsiteX1" fmla="*/ 1335659 w 2653357"/>
              <a:gd name="connsiteY1" fmla="*/ 57 h 1961324"/>
              <a:gd name="connsiteX2" fmla="*/ 2653357 w 2653357"/>
              <a:gd name="connsiteY2" fmla="*/ 1878999 h 19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3357" h="1961324" stroke="0" extrusionOk="0">
                <a:moveTo>
                  <a:pt x="0" y="1867117"/>
                </a:moveTo>
                <a:cubicBezTo>
                  <a:pt x="108878" y="783644"/>
                  <a:pt x="675033" y="-7760"/>
                  <a:pt x="1335659" y="57"/>
                </a:cubicBezTo>
                <a:cubicBezTo>
                  <a:pt x="1991786" y="7821"/>
                  <a:pt x="2548708" y="801952"/>
                  <a:pt x="2653357" y="1878999"/>
                </a:cubicBezTo>
                <a:cubicBezTo>
                  <a:pt x="2647217" y="1985896"/>
                  <a:pt x="2667972" y="1958324"/>
                  <a:pt x="1290233" y="1957645"/>
                </a:cubicBezTo>
                <a:cubicBezTo>
                  <a:pt x="193778" y="1942411"/>
                  <a:pt x="442031" y="1989928"/>
                  <a:pt x="0" y="1867117"/>
                </a:cubicBezTo>
                <a:close/>
              </a:path>
              <a:path w="2653357" h="1961324" fill="none">
                <a:moveTo>
                  <a:pt x="0" y="1867117"/>
                </a:moveTo>
                <a:cubicBezTo>
                  <a:pt x="108878" y="783644"/>
                  <a:pt x="675033" y="-7760"/>
                  <a:pt x="1335659" y="57"/>
                </a:cubicBezTo>
                <a:cubicBezTo>
                  <a:pt x="1991786" y="7821"/>
                  <a:pt x="2548708" y="801952"/>
                  <a:pt x="2653357" y="1878999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ая выноска 49"/>
          <p:cNvSpPr/>
          <p:nvPr/>
        </p:nvSpPr>
        <p:spPr>
          <a:xfrm rot="10800000">
            <a:off x="2835485" y="3679280"/>
            <a:ext cx="2186279" cy="1180647"/>
          </a:xfrm>
          <a:prstGeom prst="wedgeRectCallout">
            <a:avLst>
              <a:gd name="adj1" fmla="val -44739"/>
              <a:gd name="adj2" fmla="val 105313"/>
            </a:avLst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26974" y="848671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26974" y="638132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722713" y="27310"/>
            <a:ext cx="81524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ПРОБЛЕМНЫЕ ВОПРОСЫ, СВЯЗАННЫЕ С УСТАНОВЛЕНИЕМ НОРМАТИВНОГО УРОВНЯ ПРИБЫЛИ, ЯВЛЯЮЩЕГОСЯ ДОЛГОСРОЧНЫМ ПАРАМЕТРОМ РЕГУЛИРОВАНИЯ</a:t>
            </a:r>
            <a:endParaRPr lang="ru-RU" sz="1600" b="1" dirty="0">
              <a:solidFill>
                <a:srgbClr val="256D84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051" y="1309616"/>
            <a:ext cx="90474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28600" algn="just">
              <a:buAutoNum type="arabicPeriod"/>
            </a:pPr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ru-RU" sz="1200" dirty="0" smtClean="0">
              <a:solidFill>
                <a:srgbClr val="256D84"/>
              </a:solidFill>
            </a:endParaRPr>
          </a:p>
        </p:txBody>
      </p: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215516" y="2859589"/>
            <a:ext cx="8712968" cy="216024"/>
          </a:xfrm>
          <a:prstGeom prst="rightArrow">
            <a:avLst>
              <a:gd name="adj1" fmla="val 50000"/>
              <a:gd name="adj2" fmla="val 138650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23215" y="2842223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278125" y="2822805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533141" y="2835528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188732" y="2842223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060594" y="2842223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005776" y="2842223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941032" y="2824282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798953" y="2835528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451946" y="2842223"/>
            <a:ext cx="270284" cy="21602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1071" y="2967601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55326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10881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6923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2810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56915" y="2967601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56696" y="2969343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0280" y="2969343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88479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35488" y="2974998"/>
            <a:ext cx="77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88078" y="2937621"/>
            <a:ext cx="600654" cy="63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459016" y="2930816"/>
            <a:ext cx="591440" cy="6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340000" y="2925378"/>
            <a:ext cx="665776" cy="6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270760" y="2934086"/>
            <a:ext cx="670271" cy="6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210445" y="2930815"/>
            <a:ext cx="580531" cy="6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5078002" y="2929068"/>
            <a:ext cx="593812" cy="6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ятно 1 46"/>
          <p:cNvSpPr/>
          <p:nvPr/>
        </p:nvSpPr>
        <p:spPr>
          <a:xfrm>
            <a:off x="5662789" y="2768258"/>
            <a:ext cx="317968" cy="325117"/>
          </a:xfrm>
          <a:prstGeom prst="irregularSeal1">
            <a:avLst/>
          </a:prstGeom>
          <a:gradFill flip="none" rotWithShape="1">
            <a:gsLst>
              <a:gs pos="0">
                <a:srgbClr val="AA84B6">
                  <a:shade val="30000"/>
                  <a:satMod val="115000"/>
                </a:srgbClr>
              </a:gs>
              <a:gs pos="50000">
                <a:srgbClr val="AA84B6">
                  <a:shade val="67500"/>
                  <a:satMod val="115000"/>
                </a:srgbClr>
              </a:gs>
              <a:gs pos="100000">
                <a:srgbClr val="AA84B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776003" y="3758462"/>
            <a:ext cx="386314" cy="959681"/>
          </a:xfrm>
          <a:prstGeom prst="rect">
            <a:avLst/>
          </a:prstGeom>
          <a:noFill/>
        </p:spPr>
        <p:txBody>
          <a:bodyPr wrap="square" lIns="18000" tIns="18000" rIns="18000" bIns="18000">
            <a:spAutoFit/>
          </a:bodyPr>
          <a:lstStyle/>
          <a:p>
            <a:pPr algn="ctr"/>
            <a:r>
              <a:rPr lang="ru-RU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33790" y="3669710"/>
            <a:ext cx="1987975" cy="1369606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/>
          <a:p>
            <a:pPr lvl="0" algn="ctr"/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долгосрочных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на основании долгосрочных параметров регулирования на 2014-2017 гг.</a:t>
            </a:r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387356" y="5502166"/>
            <a:ext cx="1361108" cy="5218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 и ВО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81972" y="5505074"/>
            <a:ext cx="1325435" cy="5218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программа </a:t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2015-2017 гг.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Левая фигурная скобка 74"/>
          <p:cNvSpPr/>
          <p:nvPr/>
        </p:nvSpPr>
        <p:spPr>
          <a:xfrm rot="16200000">
            <a:off x="6470580" y="2559237"/>
            <a:ext cx="523803" cy="1826339"/>
          </a:xfrm>
          <a:prstGeom prst="leftBrace">
            <a:avLst>
              <a:gd name="adj1" fmla="val 32011"/>
              <a:gd name="adj2" fmla="val 50000"/>
            </a:avLst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6483174" y="3596971"/>
            <a:ext cx="616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AA84B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AA84B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2836760" y="5223279"/>
            <a:ext cx="2185004" cy="9341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ts val="1200"/>
              </a:lnSpc>
            </a:pPr>
            <a:r>
              <a:rPr lang="ru-RU" sz="12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уровень прибыли </a:t>
            </a:r>
          </a:p>
          <a:p>
            <a:pPr algn="ctr">
              <a:lnSpc>
                <a:spcPts val="1200"/>
              </a:lnSpc>
            </a:pPr>
            <a:r>
              <a:rPr lang="ru-RU" sz="12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>
              <a:lnSpc>
                <a:spcPts val="1200"/>
              </a:lnSpc>
            </a:pPr>
            <a:r>
              <a:rPr lang="ru-RU" sz="1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долгосрочный параметр регулирования</a:t>
            </a:r>
            <a:r>
              <a:rPr lang="en-US" sz="1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ая выноска 79"/>
          <p:cNvSpPr/>
          <p:nvPr/>
        </p:nvSpPr>
        <p:spPr>
          <a:xfrm>
            <a:off x="4716017" y="1772816"/>
            <a:ext cx="1952266" cy="796939"/>
          </a:xfrm>
          <a:prstGeom prst="wedgeRectCallout">
            <a:avLst>
              <a:gd name="adj1" fmla="val 8542"/>
              <a:gd name="adj2" fmla="val 77089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срока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инвестиционной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dirty="0"/>
          </a:p>
        </p:txBody>
      </p:sp>
      <p:sp>
        <p:nvSpPr>
          <p:cNvPr id="81" name="Скругленная прямоугольная выноска 80"/>
          <p:cNvSpPr/>
          <p:nvPr/>
        </p:nvSpPr>
        <p:spPr>
          <a:xfrm>
            <a:off x="2739442" y="1484784"/>
            <a:ext cx="1805584" cy="1084971"/>
          </a:xfrm>
          <a:prstGeom prst="wedgeRoundRectCallout">
            <a:avLst>
              <a:gd name="adj1" fmla="val 22628"/>
              <a:gd name="adj2" fmla="val 7342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29.07.2013 утверждено ППРФ № 641 </a:t>
            </a:r>
            <a:b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инвестиционных программах в сфере </a:t>
            </a:r>
            <a:b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 и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endParaRPr lang="ru-RU" dirty="0"/>
          </a:p>
        </p:txBody>
      </p:sp>
      <p:cxnSp>
        <p:nvCxnSpPr>
          <p:cNvPr id="83" name="Прямая со стрелкой 82"/>
          <p:cNvCxnSpPr/>
          <p:nvPr/>
        </p:nvCxnSpPr>
        <p:spPr>
          <a:xfrm>
            <a:off x="3928624" y="4898532"/>
            <a:ext cx="0" cy="3247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flipH="1">
            <a:off x="6907407" y="5785629"/>
            <a:ext cx="479950" cy="83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flipH="1">
            <a:off x="5021765" y="5766003"/>
            <a:ext cx="55959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127285" y="1103402"/>
            <a:ext cx="2098264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1-й </a:t>
            </a:r>
            <a:br>
              <a:rPr lang="ru-RU" sz="1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долгосрочный период регулирования</a:t>
            </a:r>
            <a:endParaRPr lang="ru-RU" sz="1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Крест 89"/>
          <p:cNvSpPr/>
          <p:nvPr/>
        </p:nvSpPr>
        <p:spPr>
          <a:xfrm rot="4491218">
            <a:off x="5211540" y="5682173"/>
            <a:ext cx="152060" cy="167660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Крест 90"/>
          <p:cNvSpPr/>
          <p:nvPr/>
        </p:nvSpPr>
        <p:spPr>
          <a:xfrm rot="4491218">
            <a:off x="7087824" y="5710109"/>
            <a:ext cx="152060" cy="167660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ая выноска 53"/>
          <p:cNvSpPr/>
          <p:nvPr/>
        </p:nvSpPr>
        <p:spPr>
          <a:xfrm>
            <a:off x="204258" y="1772816"/>
            <a:ext cx="1919470" cy="796938"/>
          </a:xfrm>
          <a:prstGeom prst="wedgeRectCallout">
            <a:avLst>
              <a:gd name="adj1" fmla="val -35105"/>
              <a:gd name="adj2" fmla="val 81853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инвестиционная программа регулируемой организации </a:t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2009-2015 гг.</a:t>
            </a:r>
          </a:p>
        </p:txBody>
      </p:sp>
    </p:spTree>
    <p:extLst>
      <p:ext uri="{BB962C8B-B14F-4D97-AF65-F5344CB8AC3E}">
        <p14:creationId xmlns:p14="http://schemas.microsoft.com/office/powerpoint/2010/main" val="6414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556" y="638132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914400" y="217993"/>
            <a:ext cx="7380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ПРОБЛЕМНЫЕ ВОПРОСЫ В ЧАСТИ ОПРЕДЕЛЕНИЯ ДОЛГОСРОЧНЫХ ПАРАМЕТРОВ РЕГУЛИРОВАНИЯ</a:t>
            </a:r>
            <a:endParaRPr lang="ru-RU" sz="1600" b="1" dirty="0">
              <a:solidFill>
                <a:srgbClr val="256D84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11200"/>
              </p:ext>
            </p:extLst>
          </p:nvPr>
        </p:nvGraphicFramePr>
        <p:xfrm>
          <a:off x="251520" y="1196752"/>
          <a:ext cx="864096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47"/>
                <a:gridCol w="1718629"/>
                <a:gridCol w="3992996"/>
                <a:gridCol w="2592288"/>
              </a:tblGrid>
              <a:tr h="289505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Долгосрочные параметры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к обсуждению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решения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2461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 энергосбережения и энергетической эффективности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Минстроя России от 04.04.14 № 162/</a:t>
                      </a:r>
                      <a:r>
                        <a:rPr lang="ru-RU" sz="1200" kern="1200" dirty="0" err="1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endParaRPr lang="ru-RU" sz="1200" kern="1200" dirty="0" smtClean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Требуется время на утверждение:</a:t>
                      </a:r>
                    </a:p>
                    <a:p>
                      <a:pPr marL="360363" indent="-180975" algn="just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схем ВС и ВО;</a:t>
                      </a:r>
                    </a:p>
                    <a:p>
                      <a:pPr marL="360363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инвестиционных программ регулируемых организаций;</a:t>
                      </a:r>
                    </a:p>
                    <a:p>
                      <a:pPr marL="360363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показателей качества, надежности и энергетической эффективности</a:t>
                      </a:r>
                      <a:r>
                        <a:rPr lang="ru-RU" sz="1200" kern="1200" baseline="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объектов централизованных систем ВС и ВО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Возможность установления тарифов на 2015 год методом «затраты +»</a:t>
                      </a:r>
                    </a:p>
                  </a:txBody>
                  <a:tcPr/>
                </a:tc>
              </a:tr>
              <a:tr h="164293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Нормативный уровень прибыли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Определении нормативного уровня прибыли с учетом расходов на капитальные вложения (реализацию мероприятий инвестиционных программ) в размере, предусмотренном инвестиционными программами  период действия которых заканчивается в течение долгосрочного периода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утвержденных схем водоснабжения и водоотведения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</a:t>
                      </a:r>
                      <a:r>
                        <a:rPr lang="ru-RU" sz="1200" kern="1200" baseline="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части возможности пересмотра нормативного уровня прибыли в переходный период 2014 – 2016 гг. после утверждения инвестиционных программ в сфере ВС и ВО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955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Индекс эффективности операционных расходов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</a:t>
                      </a:r>
                      <a:r>
                        <a:rPr lang="ru-RU" sz="1200" kern="1200" baseline="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расчета коэффициентов</a:t>
                      </a:r>
                      <a:r>
                        <a:rPr lang="ru-RU" sz="1200" kern="1200" baseline="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сопоставимости</a:t>
                      </a:r>
                    </a:p>
                    <a:p>
                      <a:pPr marL="285750" indent="-2857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расчета удельных операционных расходов, в отсутствие</a:t>
                      </a:r>
                      <a:r>
                        <a:rPr lang="ru-RU" sz="1200" kern="1200" baseline="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</a:t>
                      </a: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налогов для крупных организаций для сопоставления показателей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rgbClr val="256D8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Установление значений по умолчанию</a:t>
                      </a:r>
                      <a:endParaRPr lang="ru-RU" sz="1200" kern="1200" dirty="0">
                        <a:solidFill>
                          <a:srgbClr val="256D8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9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187880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02128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881844" y="190438"/>
            <a:ext cx="7380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ПРОЕКТ ПОСТАНОВЛЕНИЯ ПРАВИТЕЛЬСТВА РФ </a:t>
            </a:r>
          </a:p>
          <a:p>
            <a:pPr algn="ctr"/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О ВНЕСЕНИИ ИЗМЕНЕНИЙ В ОСНОВЫ  ЦЕНООБРАЗОВАНИЯ  </a:t>
            </a:r>
            <a:b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В  СФЕРЕ  ВС И ВО</a:t>
            </a:r>
            <a:endParaRPr lang="ru-RU" sz="1600" b="1" dirty="0">
              <a:solidFill>
                <a:srgbClr val="256D84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32" y="1412776"/>
            <a:ext cx="79386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/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1. При определении НВВ с применением метода «Затраты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+» или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метода индексации учитывается:</a:t>
            </a:r>
          </a:p>
          <a:p>
            <a:pPr indent="269875" algn="just"/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расчетная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предпринимательская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прибыль ГО = 5 %. </a:t>
            </a:r>
            <a:endParaRPr lang="ru-RU" sz="16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расчетная предпринимательская прибыль для ГО, являющихся МУП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ГУП </a:t>
            </a:r>
            <a:r>
              <a:rPr lang="en-US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indent="269875" algn="just"/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2. Расходы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, связанные с обслуживанием заемных средств учитываются в размере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                           ставки ЦБ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РФ ×1,5 (но ≥ 4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%). </a:t>
            </a:r>
            <a:endParaRPr lang="ru-RU" sz="16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Для регулируемых организаций в населенных пунктах с численностью </a:t>
            </a:r>
            <a:r>
              <a:rPr lang="en-US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1600" dirty="0" err="1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тыс.чел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            в размере ставки ЦБ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увеличенной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более чем в 1,5 раза, но не менее 4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ru-RU" sz="16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3. При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применении метода </a:t>
            </a:r>
            <a:r>
              <a:rPr lang="en-US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RAB c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рок возврата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инвестированного капитала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устанавливается по решению органа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регулирования: </a:t>
            </a:r>
          </a:p>
          <a:p>
            <a:pPr indent="269875" algn="just">
              <a:buFont typeface="Symbol"/>
              <a:buChar char="-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отношении организаций, осуществляющих деятельность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концессионному соглашению или договору аренды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от 10 до 30 лет; </a:t>
            </a:r>
            <a:endParaRPr lang="ru-RU" sz="16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Font typeface="Symbol"/>
              <a:buChar char="-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отношении иных регулируемых организаций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20 до 30 лет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8288" indent="269875">
              <a:buAutoNum type="arabicPeriod"/>
            </a:pPr>
            <a:endParaRPr lang="ru-RU" sz="1600" dirty="0" smtClean="0">
              <a:solidFill>
                <a:srgbClr val="256D84"/>
              </a:solidFill>
            </a:endParaRPr>
          </a:p>
        </p:txBody>
      </p: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83568" y="4077072"/>
            <a:ext cx="7938628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2636912"/>
            <a:ext cx="7938628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1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187880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881844" y="190438"/>
            <a:ext cx="7380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ИЗМЕНЕНИЯ В</a:t>
            </a:r>
          </a:p>
          <a:p>
            <a:pPr algn="ctr"/>
            <a:r>
              <a:rPr lang="ru-RU" sz="1600" b="1" dirty="0">
                <a:solidFill>
                  <a:srgbClr val="256D84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ОСНОВЫ ЦЕНООБРАЗОВАНИЯ В СФЕРЕ ВС И ВО, НАПРАВЛЕННЫЕ НА РЕШЕНИЕ ПРОБЛЕМ, СВЯЗАННЫХ С ПОДКЛЮЧЕНИЕМ</a:t>
            </a:r>
          </a:p>
        </p:txBody>
      </p:sp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755576" y="1350183"/>
            <a:ext cx="78488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Уточнение предельного уровня нагрузки (без учета нагрузки на пожаротушение).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Возможность определить предельный уровень нагрузки отличный </a:t>
            </a:r>
            <a:b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от установленного Основами ценообразования ВС и ВО нормативным правовым актом субъекта Российской Федерации.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Установление платы за подключение в отсутствие утвержденных инвестиционных программ (уточнение)*.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Особенности подключения площадок, застраиваемых группой застройщиков.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Определение перечня  документов  необходимых для установления тарифов </a:t>
            </a:r>
            <a:b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на подключение.</a:t>
            </a:r>
            <a:endParaRPr lang="en-US" sz="16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Учет налога на прибыль.</a:t>
            </a:r>
          </a:p>
          <a:p>
            <a:pPr marL="342900" indent="-342900" algn="just">
              <a:buAutoNum type="arabicPeriod"/>
            </a:pPr>
            <a:endParaRPr lang="ru-RU" sz="1400" dirty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Учет расходов на мероприятия смежных организаций.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400" dirty="0" smtClean="0">
              <a:solidFill>
                <a:srgbClr val="256D84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Синхронизация подходов по расчету платы за подключение 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электроэнергетике, теплоснабжении, водоснабжении и водоотведении</a:t>
            </a:r>
            <a:r>
              <a:rPr lang="ru-RU" sz="1600" dirty="0" smtClean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rgbClr val="256D84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81844" y="1772816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81844" y="2708920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81844" y="3356992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81844" y="3861048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81844" y="4581128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81844" y="5013176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81844" y="5445224"/>
            <a:ext cx="7650596" cy="0"/>
          </a:xfrm>
          <a:prstGeom prst="line">
            <a:avLst/>
          </a:prstGeom>
          <a:ln w="9525">
            <a:solidFill>
              <a:srgbClr val="256D8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5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021288"/>
            <a:ext cx="9144000" cy="0"/>
          </a:xfrm>
          <a:prstGeom prst="line">
            <a:avLst/>
          </a:prstGeom>
          <a:ln w="12700">
            <a:solidFill>
              <a:srgbClr val="256D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55776" y="2780928"/>
            <a:ext cx="4294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256D84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362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rgbClr val="256D84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6864</TotalTime>
  <Words>768</Words>
  <Application>Microsoft Office PowerPoint</Application>
  <PresentationFormat>Экран (4:3)</PresentationFormat>
  <Paragraphs>159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ДурневаАИ</cp:lastModifiedBy>
  <cp:revision>625</cp:revision>
  <cp:lastPrinted>2014-06-20T07:41:19Z</cp:lastPrinted>
  <dcterms:created xsi:type="dcterms:W3CDTF">2014-04-17T12:37:47Z</dcterms:created>
  <dcterms:modified xsi:type="dcterms:W3CDTF">2014-06-23T10:39:14Z</dcterms:modified>
</cp:coreProperties>
</file>