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Default Extension="emf" ContentType="image/x-emf"/>
  <Default Extension="xls" ContentType="application/vnd.ms-exce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9" r:id="rId1"/>
  </p:sldMasterIdLst>
  <p:notesMasterIdLst>
    <p:notesMasterId r:id="rId16"/>
  </p:notesMasterIdLst>
  <p:sldIdLst>
    <p:sldId id="388" r:id="rId2"/>
    <p:sldId id="446" r:id="rId3"/>
    <p:sldId id="447" r:id="rId4"/>
    <p:sldId id="448" r:id="rId5"/>
    <p:sldId id="449" r:id="rId6"/>
    <p:sldId id="440" r:id="rId7"/>
    <p:sldId id="441" r:id="rId8"/>
    <p:sldId id="442" r:id="rId9"/>
    <p:sldId id="445" r:id="rId10"/>
    <p:sldId id="439" r:id="rId11"/>
    <p:sldId id="444" r:id="rId12"/>
    <p:sldId id="450" r:id="rId13"/>
    <p:sldId id="451" r:id="rId14"/>
    <p:sldId id="402" r:id="rId15"/>
  </p:sldIdLst>
  <p:sldSz cx="9909175" cy="6859588"/>
  <p:notesSz cx="6797675" cy="9928225"/>
  <p:defaultTextStyle>
    <a:defPPr>
      <a:defRPr lang="en-US"/>
    </a:defPPr>
    <a:lvl1pPr algn="l" defTabSz="457200" rtl="0" fontAlgn="base">
      <a:spcBef>
        <a:spcPct val="0"/>
      </a:spcBef>
      <a:spcAft>
        <a:spcPct val="0"/>
      </a:spcAft>
      <a:defRPr sz="2100" kern="1200">
        <a:solidFill>
          <a:schemeClr val="tx1"/>
        </a:solidFill>
        <a:latin typeface="Arial" pitchFamily="34" charset="0"/>
        <a:ea typeface="+mn-ea"/>
        <a:cs typeface="Arial" pitchFamily="34" charset="0"/>
      </a:defRPr>
    </a:lvl1pPr>
    <a:lvl2pPr marL="457200" algn="l" defTabSz="457200" rtl="0" fontAlgn="base">
      <a:spcBef>
        <a:spcPct val="0"/>
      </a:spcBef>
      <a:spcAft>
        <a:spcPct val="0"/>
      </a:spcAft>
      <a:defRPr sz="2100" kern="1200">
        <a:solidFill>
          <a:schemeClr val="tx1"/>
        </a:solidFill>
        <a:latin typeface="Arial" pitchFamily="34" charset="0"/>
        <a:ea typeface="+mn-ea"/>
        <a:cs typeface="Arial" pitchFamily="34" charset="0"/>
      </a:defRPr>
    </a:lvl2pPr>
    <a:lvl3pPr marL="914400" algn="l" defTabSz="457200" rtl="0" fontAlgn="base">
      <a:spcBef>
        <a:spcPct val="0"/>
      </a:spcBef>
      <a:spcAft>
        <a:spcPct val="0"/>
      </a:spcAft>
      <a:defRPr sz="2100" kern="1200">
        <a:solidFill>
          <a:schemeClr val="tx1"/>
        </a:solidFill>
        <a:latin typeface="Arial" pitchFamily="34" charset="0"/>
        <a:ea typeface="+mn-ea"/>
        <a:cs typeface="Arial" pitchFamily="34" charset="0"/>
      </a:defRPr>
    </a:lvl3pPr>
    <a:lvl4pPr marL="1371600" algn="l" defTabSz="457200" rtl="0" fontAlgn="base">
      <a:spcBef>
        <a:spcPct val="0"/>
      </a:spcBef>
      <a:spcAft>
        <a:spcPct val="0"/>
      </a:spcAft>
      <a:defRPr sz="2100" kern="1200">
        <a:solidFill>
          <a:schemeClr val="tx1"/>
        </a:solidFill>
        <a:latin typeface="Arial" pitchFamily="34" charset="0"/>
        <a:ea typeface="+mn-ea"/>
        <a:cs typeface="Arial" pitchFamily="34" charset="0"/>
      </a:defRPr>
    </a:lvl4pPr>
    <a:lvl5pPr marL="1828800" algn="l" defTabSz="457200" rtl="0" fontAlgn="base">
      <a:spcBef>
        <a:spcPct val="0"/>
      </a:spcBef>
      <a:spcAft>
        <a:spcPct val="0"/>
      </a:spcAft>
      <a:defRPr sz="2100" kern="1200">
        <a:solidFill>
          <a:schemeClr val="tx1"/>
        </a:solidFill>
        <a:latin typeface="Arial" pitchFamily="34" charset="0"/>
        <a:ea typeface="+mn-ea"/>
        <a:cs typeface="Arial" pitchFamily="34" charset="0"/>
      </a:defRPr>
    </a:lvl5pPr>
    <a:lvl6pPr marL="2286000" algn="l" defTabSz="914400" rtl="0" eaLnBrk="1" latinLnBrk="0" hangingPunct="1">
      <a:defRPr sz="2100" kern="1200">
        <a:solidFill>
          <a:schemeClr val="tx1"/>
        </a:solidFill>
        <a:latin typeface="Arial" pitchFamily="34" charset="0"/>
        <a:ea typeface="+mn-ea"/>
        <a:cs typeface="Arial" pitchFamily="34" charset="0"/>
      </a:defRPr>
    </a:lvl6pPr>
    <a:lvl7pPr marL="2743200" algn="l" defTabSz="914400" rtl="0" eaLnBrk="1" latinLnBrk="0" hangingPunct="1">
      <a:defRPr sz="2100" kern="1200">
        <a:solidFill>
          <a:schemeClr val="tx1"/>
        </a:solidFill>
        <a:latin typeface="Arial" pitchFamily="34" charset="0"/>
        <a:ea typeface="+mn-ea"/>
        <a:cs typeface="Arial" pitchFamily="34" charset="0"/>
      </a:defRPr>
    </a:lvl7pPr>
    <a:lvl8pPr marL="3200400" algn="l" defTabSz="914400" rtl="0" eaLnBrk="1" latinLnBrk="0" hangingPunct="1">
      <a:defRPr sz="2100" kern="1200">
        <a:solidFill>
          <a:schemeClr val="tx1"/>
        </a:solidFill>
        <a:latin typeface="Arial" pitchFamily="34" charset="0"/>
        <a:ea typeface="+mn-ea"/>
        <a:cs typeface="Arial" pitchFamily="34" charset="0"/>
      </a:defRPr>
    </a:lvl8pPr>
    <a:lvl9pPr marL="3657600" algn="l" defTabSz="914400" rtl="0" eaLnBrk="1" latinLnBrk="0" hangingPunct="1">
      <a:defRPr sz="2100" kern="1200">
        <a:solidFill>
          <a:schemeClr val="tx1"/>
        </a:solidFill>
        <a:latin typeface="Arial" pitchFamily="34" charset="0"/>
        <a:ea typeface="+mn-ea"/>
        <a:cs typeface="Arial" pitchFamily="34"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7E7FF"/>
    <a:srgbClr val="DDDDFF"/>
    <a:srgbClr val="B3B3FF"/>
    <a:srgbClr val="D9D9FF"/>
    <a:srgbClr val="C9C9FF"/>
    <a:srgbClr val="9999FF"/>
    <a:srgbClr val="08A832"/>
    <a:srgbClr val="FF9900"/>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Средний стиль 2 - акцент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1E4AEA4-8DFA-4A89-87EB-49C32662AFE0}" styleName="Средний стиль 2 - акцент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EBBBCC-DAD2-459C-BE2E-F6DE35CF9A28}" styleName="Темный стиль 2 - акцент 3/акцент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9886" autoAdjust="0"/>
  </p:normalViewPr>
  <p:slideViewPr>
    <p:cSldViewPr snapToObjects="1">
      <p:cViewPr varScale="1">
        <p:scale>
          <a:sx n="73" d="100"/>
          <a:sy n="73" d="100"/>
        </p:scale>
        <p:origin x="-828" y="-96"/>
      </p:cViewPr>
      <p:guideLst>
        <p:guide orient="horz" pos="2160"/>
        <p:guide pos="3121"/>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1050;&#1085;&#1080;&#1075;&#1072;4"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ru-RU"/>
  <c:style val="18"/>
  <c:chart>
    <c:title>
      <c:tx>
        <c:rich>
          <a:bodyPr/>
          <a:lstStyle/>
          <a:p>
            <a:pPr>
              <a:defRPr>
                <a:latin typeface="Times New Roman" panose="02020603050405020304" pitchFamily="18" charset="0"/>
                <a:cs typeface="Times New Roman" panose="02020603050405020304" pitchFamily="18" charset="0"/>
              </a:defRPr>
            </a:pPr>
            <a:r>
              <a:rPr lang="ru-RU" dirty="0">
                <a:latin typeface="Times New Roman" panose="02020603050405020304" pitchFamily="18" charset="0"/>
                <a:cs typeface="Times New Roman" panose="02020603050405020304" pitchFamily="18" charset="0"/>
              </a:rPr>
              <a:t>Рост цены для</a:t>
            </a:r>
            <a:r>
              <a:rPr lang="ru-RU" baseline="0" dirty="0">
                <a:latin typeface="Times New Roman" panose="02020603050405020304" pitchFamily="18" charset="0"/>
                <a:cs typeface="Times New Roman" panose="02020603050405020304" pitchFamily="18" charset="0"/>
              </a:rPr>
              <a:t> потребителей 1 ЦК </a:t>
            </a:r>
            <a:r>
              <a:rPr lang="ru-RU" baseline="0" dirty="0" smtClean="0">
                <a:latin typeface="Times New Roman" panose="02020603050405020304" pitchFamily="18" charset="0"/>
                <a:cs typeface="Times New Roman" panose="02020603050405020304" pitchFamily="18" charset="0"/>
              </a:rPr>
              <a:t>при шаге ЧЧИМ по </a:t>
            </a:r>
            <a:r>
              <a:rPr lang="ru-RU" baseline="0" dirty="0">
                <a:latin typeface="Times New Roman" panose="02020603050405020304" pitchFamily="18" charset="0"/>
                <a:cs typeface="Times New Roman" panose="02020603050405020304" pitchFamily="18" charset="0"/>
              </a:rPr>
              <a:t>населению на 500 </a:t>
            </a:r>
          </a:p>
        </c:rich>
      </c:tx>
      <c:layout>
        <c:manualLayout>
          <c:xMode val="edge"/>
          <c:yMode val="edge"/>
          <c:x val="0.14451333258463411"/>
          <c:y val="0"/>
        </c:manualLayout>
      </c:layout>
    </c:title>
    <c:plotArea>
      <c:layout>
        <c:manualLayout>
          <c:layoutTarget val="inner"/>
          <c:xMode val="edge"/>
          <c:yMode val="edge"/>
          <c:x val="5.8585972458288504E-2"/>
          <c:y val="0.26688496575657622"/>
          <c:w val="0.93052923141244503"/>
          <c:h val="0.50336702903789776"/>
        </c:manualLayout>
      </c:layout>
      <c:lineChart>
        <c:grouping val="standard"/>
        <c:ser>
          <c:idx val="0"/>
          <c:order val="0"/>
          <c:tx>
            <c:strRef>
              <c:f>Лист1!$D$2</c:f>
              <c:strCache>
                <c:ptCount val="1"/>
                <c:pt idx="0">
                  <c:v>50%</c:v>
                </c:pt>
              </c:strCache>
            </c:strRef>
          </c:tx>
          <c:marker>
            <c:symbol val="none"/>
          </c:marker>
          <c:cat>
            <c:numRef>
              <c:f>Лист1!$C$3:$C$9</c:f>
              <c:numCache>
                <c:formatCode>0%</c:formatCode>
                <c:ptCount val="7"/>
                <c:pt idx="0">
                  <c:v>0.1</c:v>
                </c:pt>
                <c:pt idx="1">
                  <c:v>0.15000000000000005</c:v>
                </c:pt>
                <c:pt idx="2">
                  <c:v>0.2</c:v>
                </c:pt>
                <c:pt idx="3">
                  <c:v>0.25</c:v>
                </c:pt>
                <c:pt idx="4">
                  <c:v>0.3000000000000001</c:v>
                </c:pt>
                <c:pt idx="5">
                  <c:v>0.35000000000000009</c:v>
                </c:pt>
                <c:pt idx="6">
                  <c:v>0.4</c:v>
                </c:pt>
              </c:numCache>
            </c:numRef>
          </c:cat>
          <c:val>
            <c:numRef>
              <c:f>Лист1!$D$3:$D$9</c:f>
              <c:numCache>
                <c:formatCode>0</c:formatCode>
                <c:ptCount val="7"/>
                <c:pt idx="0">
                  <c:v>22</c:v>
                </c:pt>
                <c:pt idx="1">
                  <c:v>33</c:v>
                </c:pt>
                <c:pt idx="2">
                  <c:v>44</c:v>
                </c:pt>
                <c:pt idx="3">
                  <c:v>55</c:v>
                </c:pt>
                <c:pt idx="4">
                  <c:v>66</c:v>
                </c:pt>
                <c:pt idx="5">
                  <c:v>77</c:v>
                </c:pt>
                <c:pt idx="6">
                  <c:v>88</c:v>
                </c:pt>
              </c:numCache>
            </c:numRef>
          </c:val>
        </c:ser>
        <c:ser>
          <c:idx val="1"/>
          <c:order val="1"/>
          <c:tx>
            <c:strRef>
              <c:f>Лист1!$E$2</c:f>
              <c:strCache>
                <c:ptCount val="1"/>
                <c:pt idx="0">
                  <c:v>40%</c:v>
                </c:pt>
              </c:strCache>
            </c:strRef>
          </c:tx>
          <c:marker>
            <c:symbol val="none"/>
          </c:marker>
          <c:cat>
            <c:numRef>
              <c:f>Лист1!$C$3:$C$9</c:f>
              <c:numCache>
                <c:formatCode>0%</c:formatCode>
                <c:ptCount val="7"/>
                <c:pt idx="0">
                  <c:v>0.1</c:v>
                </c:pt>
                <c:pt idx="1">
                  <c:v>0.15000000000000005</c:v>
                </c:pt>
                <c:pt idx="2">
                  <c:v>0.2</c:v>
                </c:pt>
                <c:pt idx="3">
                  <c:v>0.25</c:v>
                </c:pt>
                <c:pt idx="4">
                  <c:v>0.3000000000000001</c:v>
                </c:pt>
                <c:pt idx="5">
                  <c:v>0.35000000000000009</c:v>
                </c:pt>
                <c:pt idx="6">
                  <c:v>0.4</c:v>
                </c:pt>
              </c:numCache>
            </c:numRef>
          </c:cat>
          <c:val>
            <c:numRef>
              <c:f>Лист1!$E$3:$E$9</c:f>
              <c:numCache>
                <c:formatCode>0</c:formatCode>
                <c:ptCount val="7"/>
                <c:pt idx="0">
                  <c:v>27.500000000000021</c:v>
                </c:pt>
                <c:pt idx="1">
                  <c:v>41.250000000000007</c:v>
                </c:pt>
                <c:pt idx="2">
                  <c:v>55.000000000000043</c:v>
                </c:pt>
                <c:pt idx="3">
                  <c:v>68.750000000000028</c:v>
                </c:pt>
                <c:pt idx="4">
                  <c:v>82.500000000000028</c:v>
                </c:pt>
                <c:pt idx="5">
                  <c:v>96.250000000000028</c:v>
                </c:pt>
                <c:pt idx="6">
                  <c:v>110.0000000000001</c:v>
                </c:pt>
              </c:numCache>
            </c:numRef>
          </c:val>
        </c:ser>
        <c:ser>
          <c:idx val="2"/>
          <c:order val="2"/>
          <c:tx>
            <c:strRef>
              <c:f>Лист1!$F$2</c:f>
              <c:strCache>
                <c:ptCount val="1"/>
                <c:pt idx="0">
                  <c:v>30%</c:v>
                </c:pt>
              </c:strCache>
            </c:strRef>
          </c:tx>
          <c:marker>
            <c:symbol val="none"/>
          </c:marker>
          <c:cat>
            <c:numRef>
              <c:f>Лист1!$C$3:$C$9</c:f>
              <c:numCache>
                <c:formatCode>0%</c:formatCode>
                <c:ptCount val="7"/>
                <c:pt idx="0">
                  <c:v>0.1</c:v>
                </c:pt>
                <c:pt idx="1">
                  <c:v>0.15000000000000005</c:v>
                </c:pt>
                <c:pt idx="2">
                  <c:v>0.2</c:v>
                </c:pt>
                <c:pt idx="3">
                  <c:v>0.25</c:v>
                </c:pt>
                <c:pt idx="4">
                  <c:v>0.3000000000000001</c:v>
                </c:pt>
                <c:pt idx="5">
                  <c:v>0.35000000000000009</c:v>
                </c:pt>
                <c:pt idx="6">
                  <c:v>0.4</c:v>
                </c:pt>
              </c:numCache>
            </c:numRef>
          </c:cat>
          <c:val>
            <c:numRef>
              <c:f>Лист1!$F$3:$F$9</c:f>
              <c:numCache>
                <c:formatCode>0</c:formatCode>
                <c:ptCount val="7"/>
                <c:pt idx="0">
                  <c:v>36.666666666666643</c:v>
                </c:pt>
                <c:pt idx="1">
                  <c:v>55</c:v>
                </c:pt>
                <c:pt idx="2">
                  <c:v>73.333333333333314</c:v>
                </c:pt>
                <c:pt idx="3">
                  <c:v>91.666666666666671</c:v>
                </c:pt>
                <c:pt idx="4">
                  <c:v>110</c:v>
                </c:pt>
                <c:pt idx="5">
                  <c:v>128.33333333333334</c:v>
                </c:pt>
                <c:pt idx="6">
                  <c:v>146.66666666666666</c:v>
                </c:pt>
              </c:numCache>
            </c:numRef>
          </c:val>
        </c:ser>
        <c:marker val="1"/>
        <c:axId val="67977984"/>
        <c:axId val="67979904"/>
      </c:lineChart>
      <c:catAx>
        <c:axId val="67977984"/>
        <c:scaling>
          <c:orientation val="minMax"/>
        </c:scaling>
        <c:axPos val="b"/>
        <c:title>
          <c:tx>
            <c:rich>
              <a:bodyPr/>
              <a:lstStyle/>
              <a:p>
                <a:pPr>
                  <a:defRPr sz="1600">
                    <a:latin typeface="Times New Roman" panose="02020603050405020304" pitchFamily="18" charset="0"/>
                    <a:cs typeface="Times New Roman" panose="02020603050405020304" pitchFamily="18" charset="0"/>
                  </a:defRPr>
                </a:pPr>
                <a:r>
                  <a:rPr lang="ru-RU" sz="1600" dirty="0">
                    <a:latin typeface="Times New Roman" panose="02020603050405020304" pitchFamily="18" charset="0"/>
                    <a:cs typeface="Times New Roman" panose="02020603050405020304" pitchFamily="18" charset="0"/>
                  </a:rPr>
                  <a:t>Доля населения</a:t>
                </a:r>
              </a:p>
            </c:rich>
          </c:tx>
          <c:layout/>
        </c:title>
        <c:numFmt formatCode="0%" sourceLinked="1"/>
        <c:tickLblPos val="nextTo"/>
        <c:txPr>
          <a:bodyPr/>
          <a:lstStyle/>
          <a:p>
            <a:pPr>
              <a:defRPr sz="1400">
                <a:latin typeface="Times New Roman" panose="02020603050405020304" pitchFamily="18" charset="0"/>
                <a:cs typeface="Times New Roman" panose="02020603050405020304" pitchFamily="18" charset="0"/>
              </a:defRPr>
            </a:pPr>
            <a:endParaRPr lang="ru-RU"/>
          </a:p>
        </c:txPr>
        <c:crossAx val="67979904"/>
        <c:crosses val="autoZero"/>
        <c:auto val="1"/>
        <c:lblAlgn val="ctr"/>
        <c:lblOffset val="100"/>
      </c:catAx>
      <c:valAx>
        <c:axId val="67979904"/>
        <c:scaling>
          <c:orientation val="minMax"/>
        </c:scaling>
        <c:axPos val="l"/>
        <c:majorGridlines/>
        <c:title>
          <c:tx>
            <c:rich>
              <a:bodyPr rot="0" vert="horz"/>
              <a:lstStyle/>
              <a:p>
                <a:pPr>
                  <a:defRPr sz="1600">
                    <a:latin typeface="Times New Roman" panose="02020603050405020304" pitchFamily="18" charset="0"/>
                    <a:cs typeface="Times New Roman" panose="02020603050405020304" pitchFamily="18" charset="0"/>
                  </a:defRPr>
                </a:pPr>
                <a:r>
                  <a:rPr lang="ru-RU" sz="1600">
                    <a:latin typeface="Times New Roman" panose="02020603050405020304" pitchFamily="18" charset="0"/>
                    <a:cs typeface="Times New Roman" panose="02020603050405020304" pitchFamily="18" charset="0"/>
                  </a:rPr>
                  <a:t>Руб/МВт</a:t>
                </a:r>
              </a:p>
            </c:rich>
          </c:tx>
          <c:layout>
            <c:manualLayout>
              <c:xMode val="edge"/>
              <c:yMode val="edge"/>
              <c:x val="1.48073455167986E-3"/>
              <c:y val="0.15644052423330199"/>
            </c:manualLayout>
          </c:layout>
        </c:title>
        <c:numFmt formatCode="0" sourceLinked="1"/>
        <c:tickLblPos val="nextTo"/>
        <c:txPr>
          <a:bodyPr/>
          <a:lstStyle/>
          <a:p>
            <a:pPr>
              <a:defRPr sz="1600">
                <a:latin typeface="Times New Roman" panose="02020603050405020304" pitchFamily="18" charset="0"/>
                <a:cs typeface="Times New Roman" panose="02020603050405020304" pitchFamily="18" charset="0"/>
              </a:defRPr>
            </a:pPr>
            <a:endParaRPr lang="ru-RU"/>
          </a:p>
        </c:txPr>
        <c:crossAx val="67977984"/>
        <c:crosses val="autoZero"/>
        <c:crossBetween val="between"/>
      </c:valAx>
    </c:plotArea>
    <c:legend>
      <c:legendPos val="r"/>
      <c:layout>
        <c:manualLayout>
          <c:xMode val="edge"/>
          <c:yMode val="edge"/>
          <c:x val="0.18486316531272706"/>
          <c:y val="0.3599340107528291"/>
          <c:w val="0.17904211037497006"/>
          <c:h val="0.20116440787138706"/>
        </c:manualLayout>
      </c:layout>
      <c:overlay val="1"/>
      <c:txPr>
        <a:bodyPr/>
        <a:lstStyle/>
        <a:p>
          <a:pPr>
            <a:defRPr sz="1200">
              <a:latin typeface="Times New Roman" panose="02020603050405020304" pitchFamily="18" charset="0"/>
              <a:cs typeface="Times New Roman" panose="02020603050405020304" pitchFamily="18" charset="0"/>
            </a:defRPr>
          </a:pPr>
          <a:endParaRPr lang="ru-RU"/>
        </a:p>
      </c:txPr>
    </c:legend>
    <c:plotVisOnly val="1"/>
    <c:dispBlanksAs val="gap"/>
  </c:chart>
  <c:externalData r:id="rId1"/>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drawings/drawing1.xml><?xml version="1.0" encoding="utf-8"?>
<c:userShapes xmlns:c="http://schemas.openxmlformats.org/drawingml/2006/chart">
  <cdr:relSizeAnchor xmlns:cdr="http://schemas.openxmlformats.org/drawingml/2006/chartDrawing">
    <cdr:from>
      <cdr:x>0.34447</cdr:x>
      <cdr:y>0.40481</cdr:y>
    </cdr:from>
    <cdr:to>
      <cdr:x>0.51254</cdr:x>
      <cdr:y>0.64521</cdr:y>
    </cdr:to>
    <cdr:sp macro="" textlink="">
      <cdr:nvSpPr>
        <cdr:cNvPr id="2" name="TextBox 1"/>
        <cdr:cNvSpPr txBox="1"/>
      </cdr:nvSpPr>
      <cdr:spPr>
        <a:xfrm xmlns:a="http://schemas.openxmlformats.org/drawingml/2006/main">
          <a:off x="1874104" y="1539757"/>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ru-RU" sz="1600" b="1" dirty="0" smtClean="0">
              <a:latin typeface="Times New Roman" panose="02020603050405020304" pitchFamily="18" charset="0"/>
              <a:cs typeface="Times New Roman" panose="02020603050405020304" pitchFamily="18" charset="0"/>
            </a:rPr>
            <a:t>Доля 1ЦК</a:t>
          </a:r>
          <a:endParaRPr lang="ru-RU" sz="1600" b="1" dirty="0">
            <a:latin typeface="Times New Roman" panose="02020603050405020304" pitchFamily="18" charset="0"/>
            <a:cs typeface="Times New Roman" panose="02020603050405020304" pitchFamily="18"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4" y="0"/>
            <a:ext cx="2946400" cy="496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eaLnBrk="0" hangingPunct="0">
              <a:defRPr sz="1200">
                <a:latin typeface="Arial" pitchFamily="34" charset="0"/>
                <a:cs typeface="+mn-cs"/>
              </a:defRPr>
            </a:lvl1pPr>
          </a:lstStyle>
          <a:p>
            <a:pPr>
              <a:defRPr/>
            </a:pPr>
            <a:endParaRPr lang="ru-RU" dirty="0"/>
          </a:p>
        </p:txBody>
      </p:sp>
      <p:sp>
        <p:nvSpPr>
          <p:cNvPr id="28675" name="Rectangle 3"/>
          <p:cNvSpPr>
            <a:spLocks noGrp="1" noChangeArrowheads="1"/>
          </p:cNvSpPr>
          <p:nvPr>
            <p:ph type="dt" idx="1"/>
          </p:nvPr>
        </p:nvSpPr>
        <p:spPr bwMode="auto">
          <a:xfrm>
            <a:off x="3849688" y="0"/>
            <a:ext cx="2946400" cy="49641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a:latin typeface="Arial" pitchFamily="34" charset="0"/>
                <a:cs typeface="+mn-cs"/>
              </a:defRPr>
            </a:lvl1pPr>
          </a:lstStyle>
          <a:p>
            <a:pPr>
              <a:defRPr/>
            </a:pPr>
            <a:fld id="{89E64707-3883-462D-B5C8-54CDD2F875C0}" type="datetimeFigureOut">
              <a:rPr lang="ru-RU"/>
              <a:pPr>
                <a:defRPr/>
              </a:pPr>
              <a:t>17.10.2013</a:t>
            </a:fld>
            <a:endParaRPr lang="ru-RU" dirty="0"/>
          </a:p>
        </p:txBody>
      </p:sp>
      <p:sp>
        <p:nvSpPr>
          <p:cNvPr id="38916" name="Rectangle 4"/>
          <p:cNvSpPr>
            <a:spLocks noGrp="1" noRot="1" noChangeAspect="1" noChangeArrowheads="1" noTextEdit="1"/>
          </p:cNvSpPr>
          <p:nvPr>
            <p:ph type="sldImg" idx="2"/>
          </p:nvPr>
        </p:nvSpPr>
        <p:spPr bwMode="auto">
          <a:xfrm>
            <a:off x="708025" y="739775"/>
            <a:ext cx="5381625" cy="3727450"/>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679455" y="4716705"/>
            <a:ext cx="5438775" cy="4467701"/>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28678" name="Rectangle 6"/>
          <p:cNvSpPr>
            <a:spLocks noGrp="1" noChangeArrowheads="1"/>
          </p:cNvSpPr>
          <p:nvPr>
            <p:ph type="ftr" sz="quarter" idx="4"/>
          </p:nvPr>
        </p:nvSpPr>
        <p:spPr bwMode="auto">
          <a:xfrm>
            <a:off x="4" y="9430222"/>
            <a:ext cx="2946400" cy="4964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eaLnBrk="0" hangingPunct="0">
              <a:defRPr sz="1200">
                <a:latin typeface="Arial" pitchFamily="34" charset="0"/>
                <a:cs typeface="+mn-cs"/>
              </a:defRPr>
            </a:lvl1pPr>
          </a:lstStyle>
          <a:p>
            <a:pPr>
              <a:defRPr/>
            </a:pPr>
            <a:endParaRPr lang="ru-RU" dirty="0"/>
          </a:p>
        </p:txBody>
      </p:sp>
      <p:sp>
        <p:nvSpPr>
          <p:cNvPr id="28679" name="Rectangle 7"/>
          <p:cNvSpPr>
            <a:spLocks noGrp="1" noChangeArrowheads="1"/>
          </p:cNvSpPr>
          <p:nvPr>
            <p:ph type="sldNum" sz="quarter" idx="5"/>
          </p:nvPr>
        </p:nvSpPr>
        <p:spPr bwMode="auto">
          <a:xfrm>
            <a:off x="3849688" y="9430222"/>
            <a:ext cx="2946400" cy="4964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a:latin typeface="Arial" pitchFamily="34" charset="0"/>
                <a:cs typeface="+mn-cs"/>
              </a:defRPr>
            </a:lvl1pPr>
          </a:lstStyle>
          <a:p>
            <a:pPr>
              <a:defRPr/>
            </a:pPr>
            <a:fld id="{0E2D1EC0-C0FB-4B85-A4C3-C4691C316369}" type="slidenum">
              <a:rPr lang="ru-RU"/>
              <a:pPr>
                <a:defRPr/>
              </a:pPr>
              <a:t>‹#›</a:t>
            </a:fld>
            <a:endParaRPr lang="ru-RU" dirty="0"/>
          </a:p>
        </p:txBody>
      </p:sp>
    </p:spTree>
    <p:extLst>
      <p:ext uri="{BB962C8B-B14F-4D97-AF65-F5344CB8AC3E}">
        <p14:creationId xmlns="" xmlns:p14="http://schemas.microsoft.com/office/powerpoint/2010/main" val="36382308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endParaRPr lang="ru-RU"/>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ru-RU"/>
          </a:p>
        </p:txBody>
      </p:sp>
    </p:spTree>
    <p:extLst>
      <p:ext uri="{BB962C8B-B14F-4D97-AF65-F5344CB8AC3E}">
        <p14:creationId xmlns="" xmlns:p14="http://schemas.microsoft.com/office/powerpoint/2010/main" val="3663165582"/>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ru-RU"/>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 xmlns:p14="http://schemas.microsoft.com/office/powerpoint/2010/main" val="957261569"/>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ru-RU"/>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 xmlns:p14="http://schemas.microsoft.com/office/powerpoint/2010/main" val="2126616860"/>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600200"/>
            <a:ext cx="8229600" cy="4525963"/>
          </a:xfrm>
          <a:prstGeom prst="rect">
            <a:avLst/>
          </a:prstGeom>
        </p:spPr>
        <p:txBody>
          <a:bodyPr/>
          <a:lstStyle/>
          <a:p>
            <a:pPr lvl="0"/>
            <a:endParaRPr lang="ru-RU" noProof="0" dirty="0" smtClean="0">
              <a:sym typeface="Arial" charset="0"/>
            </a:endParaRPr>
          </a:p>
        </p:txBody>
      </p:sp>
    </p:spTree>
    <p:extLst>
      <p:ext uri="{BB962C8B-B14F-4D97-AF65-F5344CB8AC3E}">
        <p14:creationId xmlns="" xmlns:p14="http://schemas.microsoft.com/office/powerpoint/2010/main" val="2934906935"/>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8575" cy="1143000"/>
          </a:xfrm>
          <a:prstGeom prst="rect">
            <a:avLst/>
          </a:prstGeo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95300" y="1600200"/>
            <a:ext cx="8918575" cy="4527550"/>
          </a:xfrm>
          <a:prstGeom prst="rect">
            <a:avLst/>
          </a:prstGeom>
        </p:spPr>
        <p:txBody>
          <a:bodyPr/>
          <a:lstStyle/>
          <a:p>
            <a:pPr lvl="0"/>
            <a:endParaRPr lang="ru-RU" noProof="0" dirty="0">
              <a:sym typeface="Arial" pitchFamily="34" charset="0"/>
            </a:endParaRPr>
          </a:p>
        </p:txBody>
      </p:sp>
    </p:spTree>
    <p:extLst>
      <p:ext uri="{BB962C8B-B14F-4D97-AF65-F5344CB8AC3E}">
        <p14:creationId xmlns="" xmlns:p14="http://schemas.microsoft.com/office/powerpoint/2010/main" val="2594223287"/>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Only" preserve="1">
  <p:cSld name="Объект">
    <p:spTree>
      <p:nvGrpSpPr>
        <p:cNvPr id="1" name=""/>
        <p:cNvGrpSpPr/>
        <p:nvPr/>
      </p:nvGrpSpPr>
      <p:grpSpPr>
        <a:xfrm>
          <a:off x="0" y="0"/>
          <a:ext cx="0" cy="0"/>
          <a:chOff x="0" y="0"/>
          <a:chExt cx="0" cy="0"/>
        </a:xfrm>
      </p:grpSpPr>
      <p:sp>
        <p:nvSpPr>
          <p:cNvPr id="2" name="Содержимое 1"/>
          <p:cNvSpPr>
            <a:spLocks noGrp="1"/>
          </p:cNvSpPr>
          <p:nvPr>
            <p:ph/>
          </p:nvPr>
        </p:nvSpPr>
        <p:spPr>
          <a:xfrm>
            <a:off x="495300" y="274638"/>
            <a:ext cx="8918575" cy="5853112"/>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Tree>
    <p:extLst>
      <p:ext uri="{BB962C8B-B14F-4D97-AF65-F5344CB8AC3E}">
        <p14:creationId xmlns="" xmlns:p14="http://schemas.microsoft.com/office/powerpoint/2010/main" val="48335208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8575" cy="1143000"/>
          </a:xfrm>
          <a:prstGeom prst="rect">
            <a:avLst/>
          </a:prstGeom>
        </p:spPr>
        <p:txBody>
          <a:bodyPr/>
          <a:lstStyle/>
          <a:p>
            <a:r>
              <a:rPr lang="ru-RU" smtClean="0"/>
              <a:t>Образец заголовка</a:t>
            </a:r>
            <a:endParaRPr lang="ru-RU"/>
          </a:p>
        </p:txBody>
      </p:sp>
    </p:spTree>
    <p:extLst>
      <p:ext uri="{BB962C8B-B14F-4D97-AF65-F5344CB8AC3E}">
        <p14:creationId xmlns="" xmlns:p14="http://schemas.microsoft.com/office/powerpoint/2010/main" val="3892399210"/>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ru-RU"/>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 xmlns:p14="http://schemas.microsoft.com/office/powerpoint/2010/main" val="3777559464"/>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ru-RU"/>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 xmlns:p14="http://schemas.microsoft.com/office/powerpoint/2010/main" val="3774051820"/>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ru-RU"/>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 xmlns:p14="http://schemas.microsoft.com/office/powerpoint/2010/main" val="229504556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ru-RU"/>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Tree>
    <p:extLst>
      <p:ext uri="{BB962C8B-B14F-4D97-AF65-F5344CB8AC3E}">
        <p14:creationId xmlns="" xmlns:p14="http://schemas.microsoft.com/office/powerpoint/2010/main" val="419451899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ru-RU"/>
          </a:p>
        </p:txBody>
      </p:sp>
    </p:spTree>
    <p:extLst>
      <p:ext uri="{BB962C8B-B14F-4D97-AF65-F5344CB8AC3E}">
        <p14:creationId xmlns="" xmlns:p14="http://schemas.microsoft.com/office/powerpoint/2010/main" val="342210087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 xmlns:p14="http://schemas.microsoft.com/office/powerpoint/2010/main" val="74416990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ru-RU"/>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ru-RU"/>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 xmlns:p14="http://schemas.microsoft.com/office/powerpoint/2010/main" val="225138724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ru-RU"/>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dirty="0">
              <a:sym typeface="Arial" charset="0"/>
            </a:endParaRPr>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 xmlns:p14="http://schemas.microsoft.com/office/powerpoint/2010/main" val="3160556752"/>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p:cNvSpPr>
          <p:nvPr/>
        </p:nvSpPr>
        <p:spPr bwMode="auto">
          <a:xfrm>
            <a:off x="0" y="357188"/>
            <a:ext cx="9909175" cy="74612"/>
          </a:xfrm>
          <a:prstGeom prst="rect">
            <a:avLst/>
          </a:prstGeom>
          <a:solidFill>
            <a:srgbClr val="EB0000"/>
          </a:solidFill>
          <a:ln w="9525">
            <a:noFill/>
            <a:miter lim="800000"/>
            <a:headEnd/>
            <a:tailEnd/>
          </a:ln>
        </p:spPr>
        <p:txBody>
          <a:bodyPr lIns="95767" tIns="47884" rIns="95767" bIns="47884"/>
          <a:lstStyle/>
          <a:p>
            <a:pPr defTabSz="958850">
              <a:defRPr/>
            </a:pPr>
            <a:endParaRPr lang="ru-RU" sz="2600" dirty="0">
              <a:solidFill>
                <a:srgbClr val="000000"/>
              </a:solidFill>
              <a:latin typeface="Times New Roman" pitchFamily="18" charset="0"/>
              <a:cs typeface="+mn-cs"/>
              <a:sym typeface="Times New Roman" pitchFamily="18" charset="0"/>
            </a:endParaRPr>
          </a:p>
        </p:txBody>
      </p:sp>
      <p:pic>
        <p:nvPicPr>
          <p:cNvPr id="2051" name="Picture 2"/>
          <p:cNvPicPr>
            <a:picLocks noChangeArrowheads="1"/>
          </p:cNvPicPr>
          <p:nvPr/>
        </p:nvPicPr>
        <p:blipFill>
          <a:blip r:embed="rId17">
            <a:extLst>
              <a:ext uri="{28A0092B-C50C-407E-A947-70E740481C1C}">
                <a14:useLocalDpi xmlns="" xmlns:a14="http://schemas.microsoft.com/office/drawing/2010/main" val="0"/>
              </a:ext>
            </a:extLst>
          </a:blip>
          <a:srcRect/>
          <a:stretch>
            <a:fillRect/>
          </a:stretch>
        </p:blipFill>
        <p:spPr bwMode="auto">
          <a:xfrm>
            <a:off x="9013825" y="6273800"/>
            <a:ext cx="895350" cy="5857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052" name="Picture 3"/>
          <p:cNvPicPr>
            <a:picLocks noChangeArrowheads="1"/>
          </p:cNvPicPr>
          <p:nvPr/>
        </p:nvPicPr>
        <p:blipFill>
          <a:blip r:embed="rId18">
            <a:extLst>
              <a:ext uri="{28A0092B-C50C-407E-A947-70E740481C1C}">
                <a14:useLocalDpi xmlns="" xmlns:a14="http://schemas.microsoft.com/office/drawing/2010/main" val="0"/>
              </a:ext>
            </a:extLst>
          </a:blip>
          <a:srcRect/>
          <a:stretch>
            <a:fillRect/>
          </a:stretch>
        </p:blipFill>
        <p:spPr bwMode="auto">
          <a:xfrm>
            <a:off x="196850" y="0"/>
            <a:ext cx="1011238" cy="792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Lst>
  <p:transition/>
  <p:hf hdr="0" ftr="0" dt="0"/>
  <p:txStyles>
    <p:titleStyle>
      <a:lvl1pPr marL="46038" indent="-46038" algn="ctr" defTabSz="706438" rtl="0" eaLnBrk="0" fontAlgn="base" hangingPunct="0">
        <a:spcBef>
          <a:spcPct val="0"/>
        </a:spcBef>
        <a:spcAft>
          <a:spcPct val="0"/>
        </a:spcAft>
        <a:defRPr sz="4900">
          <a:solidFill>
            <a:schemeClr val="tx1"/>
          </a:solidFill>
          <a:latin typeface="+mj-lt"/>
          <a:ea typeface="+mj-ea"/>
          <a:cs typeface="+mj-cs"/>
          <a:sym typeface="Arial" pitchFamily="34" charset="0"/>
        </a:defRPr>
      </a:lvl1pPr>
      <a:lvl2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2pPr>
      <a:lvl3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3pPr>
      <a:lvl4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4pPr>
      <a:lvl5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5pPr>
      <a:lvl6pPr marL="500063" indent="-42863" algn="ctr" defTabSz="673100" rtl="0" fontAlgn="base">
        <a:spcBef>
          <a:spcPct val="0"/>
        </a:spcBef>
        <a:spcAft>
          <a:spcPct val="0"/>
        </a:spcAft>
        <a:defRPr sz="4600">
          <a:solidFill>
            <a:schemeClr val="tx1"/>
          </a:solidFill>
          <a:latin typeface="Arial" charset="0"/>
          <a:sym typeface="Arial" charset="0"/>
        </a:defRPr>
      </a:lvl6pPr>
      <a:lvl7pPr marL="957263" indent="-42863" algn="ctr" defTabSz="673100" rtl="0" fontAlgn="base">
        <a:spcBef>
          <a:spcPct val="0"/>
        </a:spcBef>
        <a:spcAft>
          <a:spcPct val="0"/>
        </a:spcAft>
        <a:defRPr sz="4600">
          <a:solidFill>
            <a:schemeClr val="tx1"/>
          </a:solidFill>
          <a:latin typeface="Arial" charset="0"/>
          <a:sym typeface="Arial" charset="0"/>
        </a:defRPr>
      </a:lvl7pPr>
      <a:lvl8pPr marL="1414463" indent="-42863" algn="ctr" defTabSz="673100" rtl="0" fontAlgn="base">
        <a:spcBef>
          <a:spcPct val="0"/>
        </a:spcBef>
        <a:spcAft>
          <a:spcPct val="0"/>
        </a:spcAft>
        <a:defRPr sz="4600">
          <a:solidFill>
            <a:schemeClr val="tx1"/>
          </a:solidFill>
          <a:latin typeface="Arial" charset="0"/>
          <a:sym typeface="Arial" charset="0"/>
        </a:defRPr>
      </a:lvl8pPr>
      <a:lvl9pPr marL="1871663" indent="-42863" algn="ctr" defTabSz="673100" rtl="0" fontAlgn="base">
        <a:spcBef>
          <a:spcPct val="0"/>
        </a:spcBef>
        <a:spcAft>
          <a:spcPct val="0"/>
        </a:spcAft>
        <a:defRPr sz="4600">
          <a:solidFill>
            <a:schemeClr val="tx1"/>
          </a:solidFill>
          <a:latin typeface="Arial" charset="0"/>
          <a:sym typeface="Arial" charset="0"/>
        </a:defRPr>
      </a:lvl9pPr>
    </p:titleStyle>
    <p:bodyStyle>
      <a:lvl1pPr marL="415925" indent="-369888" algn="l" defTabSz="706438" rtl="0" eaLnBrk="0" fontAlgn="base" hangingPunct="0">
        <a:spcBef>
          <a:spcPts val="850"/>
        </a:spcBef>
        <a:spcAft>
          <a:spcPct val="0"/>
        </a:spcAft>
        <a:buSzPct val="100000"/>
        <a:buFont typeface="Lucida Grande"/>
        <a:buChar char="•"/>
        <a:defRPr sz="3200">
          <a:solidFill>
            <a:schemeClr val="tx1"/>
          </a:solidFill>
          <a:latin typeface="+mn-lt"/>
          <a:ea typeface="+mn-ea"/>
          <a:cs typeface="+mn-cs"/>
          <a:sym typeface="Arial" pitchFamily="34" charset="0"/>
        </a:defRPr>
      </a:lvl1pPr>
      <a:lvl2pPr marL="860425" indent="-311150" algn="l" defTabSz="706438" rtl="0" eaLnBrk="0" fontAlgn="base" hangingPunct="0">
        <a:spcBef>
          <a:spcPts val="675"/>
        </a:spcBef>
        <a:spcAft>
          <a:spcPct val="0"/>
        </a:spcAft>
        <a:buSzPct val="100000"/>
        <a:buFont typeface="Lucida Grande"/>
        <a:buChar char="–"/>
        <a:defRPr sz="3000">
          <a:solidFill>
            <a:schemeClr val="tx1"/>
          </a:solidFill>
          <a:latin typeface="+mn-lt"/>
          <a:sym typeface="Arial" pitchFamily="34" charset="0"/>
        </a:defRPr>
      </a:lvl2pPr>
      <a:lvl3pPr marL="1303338" indent="-255588" algn="l" defTabSz="706438" rtl="0" eaLnBrk="0" fontAlgn="base" hangingPunct="0">
        <a:spcBef>
          <a:spcPts val="613"/>
        </a:spcBef>
        <a:spcAft>
          <a:spcPct val="0"/>
        </a:spcAft>
        <a:buSzPct val="100000"/>
        <a:buFont typeface="Lucida Grande"/>
        <a:buChar char="•"/>
        <a:defRPr sz="2600">
          <a:solidFill>
            <a:schemeClr val="tx1"/>
          </a:solidFill>
          <a:latin typeface="+mn-lt"/>
          <a:sym typeface="Arial" pitchFamily="34" charset="0"/>
        </a:defRPr>
      </a:lvl3pPr>
      <a:lvl4pPr marL="1804988" indent="-254000" algn="l" defTabSz="706438" rtl="0" eaLnBrk="0" fontAlgn="base" hangingPunct="0">
        <a:spcBef>
          <a:spcPts val="538"/>
        </a:spcBef>
        <a:spcAft>
          <a:spcPct val="0"/>
        </a:spcAft>
        <a:buSzPct val="100000"/>
        <a:buFont typeface="Lucida Grande"/>
        <a:buChar char="–"/>
        <a:defRPr sz="2200">
          <a:solidFill>
            <a:schemeClr val="tx1"/>
          </a:solidFill>
          <a:latin typeface="+mn-lt"/>
          <a:sym typeface="Arial" pitchFamily="34" charset="0"/>
        </a:defRPr>
      </a:lvl4pPr>
      <a:lvl5pPr marL="2303463" indent="-252413" algn="l" defTabSz="706438" rtl="0" eaLnBrk="0" fontAlgn="base" hangingPunct="0">
        <a:spcBef>
          <a:spcPts val="538"/>
        </a:spcBef>
        <a:spcAft>
          <a:spcPct val="0"/>
        </a:spcAft>
        <a:buSzPct val="100000"/>
        <a:buFont typeface="Lucida Grande"/>
        <a:buChar char="»"/>
        <a:defRPr sz="2200">
          <a:solidFill>
            <a:schemeClr val="tx1"/>
          </a:solidFill>
          <a:latin typeface="+mn-lt"/>
          <a:sym typeface="Arial" pitchFamily="34" charset="0"/>
        </a:defRPr>
      </a:lvl5pPr>
      <a:lvl6pPr marL="2657475" indent="-242888" algn="l" defTabSz="673100" rtl="0" fontAlgn="base">
        <a:spcBef>
          <a:spcPts val="513"/>
        </a:spcBef>
        <a:spcAft>
          <a:spcPct val="0"/>
        </a:spcAft>
        <a:buSzPct val="100000"/>
        <a:buFont typeface="Lucida Grande"/>
        <a:buChar char="»"/>
        <a:defRPr sz="2100">
          <a:solidFill>
            <a:schemeClr val="tx1"/>
          </a:solidFill>
          <a:latin typeface="+mn-lt"/>
          <a:sym typeface="Arial" charset="0"/>
        </a:defRPr>
      </a:lvl6pPr>
      <a:lvl7pPr marL="3114675" indent="-242888" algn="l" defTabSz="673100" rtl="0" fontAlgn="base">
        <a:spcBef>
          <a:spcPts val="513"/>
        </a:spcBef>
        <a:spcAft>
          <a:spcPct val="0"/>
        </a:spcAft>
        <a:buSzPct val="100000"/>
        <a:buFont typeface="Lucida Grande"/>
        <a:buChar char="»"/>
        <a:defRPr sz="2100">
          <a:solidFill>
            <a:schemeClr val="tx1"/>
          </a:solidFill>
          <a:latin typeface="+mn-lt"/>
          <a:sym typeface="Arial" charset="0"/>
        </a:defRPr>
      </a:lvl7pPr>
      <a:lvl8pPr marL="3571875" indent="-242888" algn="l" defTabSz="673100" rtl="0" fontAlgn="base">
        <a:spcBef>
          <a:spcPts val="513"/>
        </a:spcBef>
        <a:spcAft>
          <a:spcPct val="0"/>
        </a:spcAft>
        <a:buSzPct val="100000"/>
        <a:buFont typeface="Lucida Grande"/>
        <a:buChar char="»"/>
        <a:defRPr sz="2100">
          <a:solidFill>
            <a:schemeClr val="tx1"/>
          </a:solidFill>
          <a:latin typeface="+mn-lt"/>
          <a:sym typeface="Arial" charset="0"/>
        </a:defRPr>
      </a:lvl8pPr>
      <a:lvl9pPr marL="4029075" indent="-242888" algn="l" defTabSz="673100" rtl="0" fontAlgn="base">
        <a:spcBef>
          <a:spcPts val="513"/>
        </a:spcBef>
        <a:spcAft>
          <a:spcPct val="0"/>
        </a:spcAft>
        <a:buSzPct val="100000"/>
        <a:buFont typeface="Lucida Grande"/>
        <a:buChar char="»"/>
        <a:defRPr sz="2100">
          <a:solidFill>
            <a:schemeClr val="tx1"/>
          </a:solidFill>
          <a:latin typeface="+mn-lt"/>
          <a:sym typeface="Arial" charset="0"/>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http://regulation.gov.ru/project/8402.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6.xml"/><Relationship Id="rId1" Type="http://schemas.openxmlformats.org/officeDocument/2006/relationships/vmlDrawing" Target="../drawings/vmlDrawing1.vml"/><Relationship Id="rId4" Type="http://schemas.openxmlformats.org/officeDocument/2006/relationships/oleObject" Target="../embeddings/_____Microsoft_Office_Excel_97-20031.xls"/></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Заголовок 1"/>
          <p:cNvSpPr>
            <a:spLocks noGrp="1"/>
          </p:cNvSpPr>
          <p:nvPr>
            <p:ph type="ctrTitle" idx="4294967295"/>
          </p:nvPr>
        </p:nvSpPr>
        <p:spPr bwMode="auto">
          <a:xfrm>
            <a:off x="706115" y="1125538"/>
            <a:ext cx="8509000" cy="3136900"/>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95820" tIns="47910" rIns="95820" bIns="47910" anchor="ctr"/>
          <a:lstStyle/>
          <a:p>
            <a:pPr marL="0" indent="0"/>
            <a:r>
              <a:rPr lang="ru-RU" sz="2900" b="1" dirty="0" smtClean="0">
                <a:cs typeface="Times New Roman" pitchFamily="18" charset="0"/>
              </a:rPr>
              <a:t>Всероссийский семинар-совещание</a:t>
            </a:r>
            <a:br>
              <a:rPr lang="ru-RU" sz="2900" b="1" dirty="0" smtClean="0">
                <a:cs typeface="Times New Roman" pitchFamily="18" charset="0"/>
              </a:rPr>
            </a:br>
            <a:r>
              <a:rPr lang="ru-RU" sz="2900" b="1" dirty="0" smtClean="0">
                <a:cs typeface="Times New Roman" pitchFamily="18" charset="0"/>
              </a:rPr>
              <a:t>«Тарифное регулирование в 2013 году и</a:t>
            </a:r>
            <a:br>
              <a:rPr lang="ru-RU" sz="2900" b="1" dirty="0" smtClean="0">
                <a:cs typeface="Times New Roman" pitchFamily="18" charset="0"/>
              </a:rPr>
            </a:br>
            <a:r>
              <a:rPr lang="ru-RU" sz="2900" b="1" dirty="0" smtClean="0">
                <a:cs typeface="Times New Roman" pitchFamily="18" charset="0"/>
              </a:rPr>
              <a:t>задачи органов государственного</a:t>
            </a:r>
            <a:br>
              <a:rPr lang="ru-RU" sz="2900" b="1" dirty="0" smtClean="0">
                <a:cs typeface="Times New Roman" pitchFamily="18" charset="0"/>
              </a:rPr>
            </a:br>
            <a:r>
              <a:rPr lang="ru-RU" sz="2900" b="1" dirty="0" smtClean="0">
                <a:cs typeface="Times New Roman" pitchFamily="18" charset="0"/>
              </a:rPr>
              <a:t>регулирования на 2014 год»</a:t>
            </a:r>
          </a:p>
        </p:txBody>
      </p:sp>
      <p:sp>
        <p:nvSpPr>
          <p:cNvPr id="2052" name="Subtitle 2"/>
          <p:cNvSpPr>
            <a:spLocks/>
          </p:cNvSpPr>
          <p:nvPr/>
        </p:nvSpPr>
        <p:spPr bwMode="auto">
          <a:xfrm>
            <a:off x="1066155" y="5981700"/>
            <a:ext cx="7518400" cy="554038"/>
          </a:xfrm>
          <a:prstGeom prst="rect">
            <a:avLst/>
          </a:prstGeom>
          <a:noFill/>
          <a:ln>
            <a:noFill/>
          </a:ln>
          <a:extLst/>
        </p:spPr>
        <p:txBody>
          <a:bodyPr lIns="100401" tIns="50201" rIns="100401" bIns="50201"/>
          <a:lstStyle/>
          <a:p>
            <a:pPr algn="ctr" defTabSz="501650">
              <a:lnSpc>
                <a:spcPct val="80000"/>
              </a:lnSpc>
              <a:spcBef>
                <a:spcPts val="888"/>
              </a:spcBef>
              <a:buSzPct val="100000"/>
              <a:defRPr/>
            </a:pPr>
            <a:r>
              <a:rPr lang="ru-RU" sz="1500" dirty="0">
                <a:latin typeface="Times New Roman" panose="02020603050405020304" pitchFamily="18" charset="0"/>
                <a:cs typeface="Times New Roman" panose="02020603050405020304" pitchFamily="18" charset="0"/>
                <a:sym typeface="Arial" pitchFamily="34" charset="0"/>
              </a:rPr>
              <a:t>г. </a:t>
            </a:r>
            <a:r>
              <a:rPr lang="ru-RU" sz="1500" dirty="0" smtClean="0">
                <a:latin typeface="Times New Roman" panose="02020603050405020304" pitchFamily="18" charset="0"/>
                <a:cs typeface="Times New Roman" panose="02020603050405020304" pitchFamily="18" charset="0"/>
                <a:sym typeface="Arial" pitchFamily="34" charset="0"/>
              </a:rPr>
              <a:t>Сочи</a:t>
            </a:r>
            <a:endParaRPr lang="ru-RU" sz="1500" dirty="0">
              <a:latin typeface="Times New Roman" panose="02020603050405020304" pitchFamily="18" charset="0"/>
              <a:cs typeface="Times New Roman" panose="02020603050405020304" pitchFamily="18" charset="0"/>
              <a:sym typeface="Arial" pitchFamily="34" charset="0"/>
            </a:endParaRPr>
          </a:p>
          <a:p>
            <a:pPr algn="ctr" defTabSz="501650">
              <a:lnSpc>
                <a:spcPct val="80000"/>
              </a:lnSpc>
              <a:spcBef>
                <a:spcPts val="888"/>
              </a:spcBef>
              <a:buSzPct val="100000"/>
              <a:defRPr/>
            </a:pPr>
            <a:r>
              <a:rPr lang="ru-RU" sz="1500" dirty="0" smtClean="0">
                <a:latin typeface="Times New Roman" panose="02020603050405020304" pitchFamily="18" charset="0"/>
                <a:cs typeface="Times New Roman" panose="02020603050405020304" pitchFamily="18" charset="0"/>
                <a:sym typeface="Arial" pitchFamily="34" charset="0"/>
              </a:rPr>
              <a:t>октябрь 2013 г.</a:t>
            </a:r>
            <a:endParaRPr lang="en-US" sz="1500" dirty="0">
              <a:latin typeface="Times New Roman" panose="02020603050405020304" pitchFamily="18" charset="0"/>
              <a:cs typeface="Times New Roman" panose="02020603050405020304" pitchFamily="18" charset="0"/>
              <a:sym typeface="Arial" pitchFamily="34" charset="0"/>
            </a:endParaRPr>
          </a:p>
        </p:txBody>
      </p:sp>
      <p:sp>
        <p:nvSpPr>
          <p:cNvPr id="2" name="TextBox 1"/>
          <p:cNvSpPr txBox="1"/>
          <p:nvPr/>
        </p:nvSpPr>
        <p:spPr>
          <a:xfrm>
            <a:off x="6754787" y="4437906"/>
            <a:ext cx="1994585" cy="415498"/>
          </a:xfrm>
          <a:prstGeom prst="rect">
            <a:avLst/>
          </a:prstGeom>
          <a:noFill/>
        </p:spPr>
        <p:txBody>
          <a:bodyPr wrap="none" rtlCol="0">
            <a:spAutoFit/>
          </a:bodyPr>
          <a:lstStyle/>
          <a:p>
            <a:r>
              <a:rPr lang="ru-RU" dirty="0" smtClean="0">
                <a:latin typeface="Times New Roman" panose="02020603050405020304" pitchFamily="18" charset="0"/>
                <a:cs typeface="Times New Roman" panose="02020603050405020304" pitchFamily="18" charset="0"/>
              </a:rPr>
              <a:t>Е.В. Помчалова</a:t>
            </a:r>
            <a:endParaRPr lang="ru-RU" dirty="0">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4"/>
          <p:cNvSpPr txBox="1">
            <a:spLocks/>
          </p:cNvSpPr>
          <p:nvPr/>
        </p:nvSpPr>
        <p:spPr>
          <a:xfrm>
            <a:off x="1420333" y="506776"/>
            <a:ext cx="7272808" cy="432048"/>
          </a:xfrm>
          <a:prstGeom prst="rect">
            <a:avLst/>
          </a:prstGeom>
        </p:spPr>
        <p:txBody>
          <a:bodyPr/>
          <a:lstStyle>
            <a:lvl1pPr marL="46038" indent="-46038" algn="ctr" defTabSz="706438" rtl="0" eaLnBrk="0" fontAlgn="base" hangingPunct="0">
              <a:spcBef>
                <a:spcPct val="0"/>
              </a:spcBef>
              <a:spcAft>
                <a:spcPct val="0"/>
              </a:spcAft>
              <a:defRPr sz="4900">
                <a:solidFill>
                  <a:schemeClr val="tx1"/>
                </a:solidFill>
                <a:latin typeface="+mj-lt"/>
                <a:ea typeface="+mj-ea"/>
                <a:cs typeface="+mj-cs"/>
                <a:sym typeface="Arial" pitchFamily="34" charset="0"/>
              </a:defRPr>
            </a:lvl1pPr>
            <a:lvl2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2pPr>
            <a:lvl3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3pPr>
            <a:lvl4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4pPr>
            <a:lvl5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5pPr>
            <a:lvl6pPr marL="500063" indent="-42863" algn="ctr" defTabSz="673100" rtl="0" fontAlgn="base">
              <a:spcBef>
                <a:spcPct val="0"/>
              </a:spcBef>
              <a:spcAft>
                <a:spcPct val="0"/>
              </a:spcAft>
              <a:defRPr sz="4600">
                <a:solidFill>
                  <a:schemeClr val="tx1"/>
                </a:solidFill>
                <a:latin typeface="Arial" charset="0"/>
                <a:sym typeface="Arial" charset="0"/>
              </a:defRPr>
            </a:lvl6pPr>
            <a:lvl7pPr marL="957263" indent="-42863" algn="ctr" defTabSz="673100" rtl="0" fontAlgn="base">
              <a:spcBef>
                <a:spcPct val="0"/>
              </a:spcBef>
              <a:spcAft>
                <a:spcPct val="0"/>
              </a:spcAft>
              <a:defRPr sz="4600">
                <a:solidFill>
                  <a:schemeClr val="tx1"/>
                </a:solidFill>
                <a:latin typeface="Arial" charset="0"/>
                <a:sym typeface="Arial" charset="0"/>
              </a:defRPr>
            </a:lvl7pPr>
            <a:lvl8pPr marL="1414463" indent="-42863" algn="ctr" defTabSz="673100" rtl="0" fontAlgn="base">
              <a:spcBef>
                <a:spcPct val="0"/>
              </a:spcBef>
              <a:spcAft>
                <a:spcPct val="0"/>
              </a:spcAft>
              <a:defRPr sz="4600">
                <a:solidFill>
                  <a:schemeClr val="tx1"/>
                </a:solidFill>
                <a:latin typeface="Arial" charset="0"/>
                <a:sym typeface="Arial" charset="0"/>
              </a:defRPr>
            </a:lvl8pPr>
            <a:lvl9pPr marL="1871663" indent="-42863" algn="ctr" defTabSz="673100" rtl="0" fontAlgn="base">
              <a:spcBef>
                <a:spcPct val="0"/>
              </a:spcBef>
              <a:spcAft>
                <a:spcPct val="0"/>
              </a:spcAft>
              <a:defRPr sz="4600">
                <a:solidFill>
                  <a:schemeClr val="tx1"/>
                </a:solidFill>
                <a:latin typeface="Arial" charset="0"/>
                <a:sym typeface="Arial" charset="0"/>
              </a:defRPr>
            </a:lvl9pPr>
          </a:lstStyle>
          <a:p>
            <a:pPr defTabSz="457200"/>
            <a:r>
              <a:rPr lang="ru-RU" sz="2100" b="1" kern="1200" dirty="0" smtClean="0">
                <a:latin typeface="Times New Roman" panose="02020603050405020304" pitchFamily="18" charset="0"/>
                <a:cs typeface="Times New Roman" pitchFamily="18" charset="0"/>
              </a:rPr>
              <a:t>Производство электрической энергии (мощности)</a:t>
            </a:r>
            <a:endParaRPr lang="ru-RU" sz="2100" b="1" kern="1200" dirty="0">
              <a:latin typeface="Times New Roman" panose="02020603050405020304" pitchFamily="18" charset="0"/>
              <a:cs typeface="Times New Roman" pitchFamily="18" charset="0"/>
            </a:endParaRPr>
          </a:p>
        </p:txBody>
      </p:sp>
      <p:sp>
        <p:nvSpPr>
          <p:cNvPr id="9" name="Подзаголовок 5"/>
          <p:cNvSpPr txBox="1">
            <a:spLocks/>
          </p:cNvSpPr>
          <p:nvPr/>
        </p:nvSpPr>
        <p:spPr>
          <a:xfrm>
            <a:off x="4863684" y="4959548"/>
            <a:ext cx="4680519" cy="1494582"/>
          </a:xfrm>
          <a:prstGeom prst="rect">
            <a:avLst/>
          </a:prstGeom>
          <a:solidFill>
            <a:srgbClr val="DDDDFF"/>
          </a:solidFill>
          <a:ln>
            <a:noFill/>
          </a:ln>
        </p:spPr>
        <p:style>
          <a:lnRef idx="2">
            <a:schemeClr val="dk1"/>
          </a:lnRef>
          <a:fillRef idx="1">
            <a:schemeClr val="lt1"/>
          </a:fillRef>
          <a:effectRef idx="0">
            <a:schemeClr val="dk1"/>
          </a:effectRef>
          <a:fontRef idx="minor">
            <a:schemeClr val="dk1"/>
          </a:fontRef>
        </p:style>
        <p:txBody>
          <a:bodyPr/>
          <a:lstStyle>
            <a:lvl1pPr marL="415925" indent="-369888" algn="l" defTabSz="706438" rtl="0" eaLnBrk="0" fontAlgn="base" hangingPunct="0">
              <a:spcBef>
                <a:spcPts val="850"/>
              </a:spcBef>
              <a:spcAft>
                <a:spcPct val="0"/>
              </a:spcAft>
              <a:buSzPct val="100000"/>
              <a:buFont typeface="Lucida Grande"/>
              <a:buChar char="•"/>
              <a:defRPr sz="3200">
                <a:solidFill>
                  <a:schemeClr val="tx1"/>
                </a:solidFill>
                <a:latin typeface="+mn-lt"/>
                <a:ea typeface="+mn-ea"/>
                <a:cs typeface="+mn-cs"/>
                <a:sym typeface="Arial" pitchFamily="34" charset="0"/>
              </a:defRPr>
            </a:lvl1pPr>
            <a:lvl2pPr marL="860425" indent="-311150" algn="l" defTabSz="706438" rtl="0" eaLnBrk="0" fontAlgn="base" hangingPunct="0">
              <a:spcBef>
                <a:spcPts val="675"/>
              </a:spcBef>
              <a:spcAft>
                <a:spcPct val="0"/>
              </a:spcAft>
              <a:buSzPct val="100000"/>
              <a:buFont typeface="Lucida Grande"/>
              <a:buChar char="–"/>
              <a:defRPr sz="3000">
                <a:solidFill>
                  <a:schemeClr val="tx1"/>
                </a:solidFill>
                <a:latin typeface="+mn-lt"/>
                <a:sym typeface="Arial" pitchFamily="34" charset="0"/>
              </a:defRPr>
            </a:lvl2pPr>
            <a:lvl3pPr marL="1303338" indent="-255588" algn="l" defTabSz="706438" rtl="0" eaLnBrk="0" fontAlgn="base" hangingPunct="0">
              <a:spcBef>
                <a:spcPts val="613"/>
              </a:spcBef>
              <a:spcAft>
                <a:spcPct val="0"/>
              </a:spcAft>
              <a:buSzPct val="100000"/>
              <a:buFont typeface="Lucida Grande"/>
              <a:buChar char="•"/>
              <a:defRPr sz="2600">
                <a:solidFill>
                  <a:schemeClr val="tx1"/>
                </a:solidFill>
                <a:latin typeface="+mn-lt"/>
                <a:sym typeface="Arial" pitchFamily="34" charset="0"/>
              </a:defRPr>
            </a:lvl3pPr>
            <a:lvl4pPr marL="1804988" indent="-254000" algn="l" defTabSz="706438" rtl="0" eaLnBrk="0" fontAlgn="base" hangingPunct="0">
              <a:spcBef>
                <a:spcPts val="538"/>
              </a:spcBef>
              <a:spcAft>
                <a:spcPct val="0"/>
              </a:spcAft>
              <a:buSzPct val="100000"/>
              <a:buFont typeface="Lucida Grande"/>
              <a:buChar char="–"/>
              <a:defRPr sz="2200">
                <a:solidFill>
                  <a:schemeClr val="tx1"/>
                </a:solidFill>
                <a:latin typeface="+mn-lt"/>
                <a:sym typeface="Arial" pitchFamily="34" charset="0"/>
              </a:defRPr>
            </a:lvl4pPr>
            <a:lvl5pPr marL="2303463" indent="-252413" algn="l" defTabSz="706438" rtl="0" eaLnBrk="0" fontAlgn="base" hangingPunct="0">
              <a:spcBef>
                <a:spcPts val="538"/>
              </a:spcBef>
              <a:spcAft>
                <a:spcPct val="0"/>
              </a:spcAft>
              <a:buSzPct val="100000"/>
              <a:buFont typeface="Lucida Grande"/>
              <a:buChar char="»"/>
              <a:defRPr sz="2200">
                <a:solidFill>
                  <a:schemeClr val="tx1"/>
                </a:solidFill>
                <a:latin typeface="+mn-lt"/>
                <a:sym typeface="Arial" pitchFamily="34" charset="0"/>
              </a:defRPr>
            </a:lvl5pPr>
            <a:lvl6pPr marL="2657475" indent="-242888" algn="l" defTabSz="673100" rtl="0" fontAlgn="base">
              <a:spcBef>
                <a:spcPts val="513"/>
              </a:spcBef>
              <a:spcAft>
                <a:spcPct val="0"/>
              </a:spcAft>
              <a:buSzPct val="100000"/>
              <a:buFont typeface="Lucida Grande"/>
              <a:buChar char="»"/>
              <a:defRPr sz="2100">
                <a:solidFill>
                  <a:schemeClr val="tx1"/>
                </a:solidFill>
                <a:latin typeface="+mn-lt"/>
                <a:sym typeface="Arial" charset="0"/>
              </a:defRPr>
            </a:lvl6pPr>
            <a:lvl7pPr marL="3114675" indent="-242888" algn="l" defTabSz="673100" rtl="0" fontAlgn="base">
              <a:spcBef>
                <a:spcPts val="513"/>
              </a:spcBef>
              <a:spcAft>
                <a:spcPct val="0"/>
              </a:spcAft>
              <a:buSzPct val="100000"/>
              <a:buFont typeface="Lucida Grande"/>
              <a:buChar char="»"/>
              <a:defRPr sz="2100">
                <a:solidFill>
                  <a:schemeClr val="tx1"/>
                </a:solidFill>
                <a:latin typeface="+mn-lt"/>
                <a:sym typeface="Arial" charset="0"/>
              </a:defRPr>
            </a:lvl7pPr>
            <a:lvl8pPr marL="3571875" indent="-242888" algn="l" defTabSz="673100" rtl="0" fontAlgn="base">
              <a:spcBef>
                <a:spcPts val="513"/>
              </a:spcBef>
              <a:spcAft>
                <a:spcPct val="0"/>
              </a:spcAft>
              <a:buSzPct val="100000"/>
              <a:buFont typeface="Lucida Grande"/>
              <a:buChar char="»"/>
              <a:defRPr sz="2100">
                <a:solidFill>
                  <a:schemeClr val="tx1"/>
                </a:solidFill>
                <a:latin typeface="+mn-lt"/>
                <a:sym typeface="Arial" charset="0"/>
              </a:defRPr>
            </a:lvl8pPr>
            <a:lvl9pPr marL="4029075" indent="-242888" algn="l" defTabSz="673100" rtl="0" fontAlgn="base">
              <a:spcBef>
                <a:spcPts val="513"/>
              </a:spcBef>
              <a:spcAft>
                <a:spcPct val="0"/>
              </a:spcAft>
              <a:buSzPct val="100000"/>
              <a:buFont typeface="Lucida Grande"/>
              <a:buChar char="»"/>
              <a:defRPr sz="2100">
                <a:solidFill>
                  <a:schemeClr val="tx1"/>
                </a:solidFill>
                <a:latin typeface="+mn-lt"/>
                <a:sym typeface="Arial" charset="0"/>
              </a:defRPr>
            </a:lvl9pPr>
          </a:lstStyle>
          <a:p>
            <a:pPr marL="46037" indent="0">
              <a:buNone/>
            </a:pPr>
            <a:r>
              <a:rPr lang="ru-RU" sz="1400" kern="0" dirty="0" smtClean="0">
                <a:latin typeface="Times New Roman" panose="02020603050405020304" pitchFamily="18" charset="0"/>
                <a:cs typeface="Times New Roman" panose="02020603050405020304" pitchFamily="18" charset="0"/>
              </a:rPr>
              <a:t>В отношении регулируемых цен (тарифов) на ОРЭ (в соответствии с проектом плана мероприятий):</a:t>
            </a:r>
          </a:p>
          <a:p>
            <a:pPr marL="388937" indent="-342900">
              <a:buFont typeface="+mj-lt"/>
              <a:buAutoNum type="arabicPeriod"/>
            </a:pPr>
            <a:r>
              <a:rPr lang="ru-RU" sz="1400" kern="0" dirty="0" err="1" smtClean="0">
                <a:latin typeface="Times New Roman" panose="02020603050405020304" pitchFamily="18" charset="0"/>
                <a:cs typeface="Times New Roman" panose="02020603050405020304" pitchFamily="18" charset="0"/>
              </a:rPr>
              <a:t>Неиндексация</a:t>
            </a:r>
            <a:r>
              <a:rPr lang="ru-RU" sz="1400" kern="0" dirty="0" smtClean="0">
                <a:latin typeface="Times New Roman" panose="02020603050405020304" pitchFamily="18" charset="0"/>
                <a:cs typeface="Times New Roman" panose="02020603050405020304" pitchFamily="18" charset="0"/>
              </a:rPr>
              <a:t> цен (тарифов) РД;</a:t>
            </a:r>
          </a:p>
          <a:p>
            <a:pPr marL="388937" indent="-342900">
              <a:buFont typeface="+mj-lt"/>
              <a:buAutoNum type="arabicPeriod"/>
            </a:pPr>
            <a:r>
              <a:rPr lang="ru-RU" sz="1400" kern="0" dirty="0" err="1" smtClean="0">
                <a:latin typeface="Times New Roman" panose="02020603050405020304" pitchFamily="18" charset="0"/>
                <a:cs typeface="Times New Roman" panose="02020603050405020304" pitchFamily="18" charset="0"/>
              </a:rPr>
              <a:t>Неиндексация</a:t>
            </a:r>
            <a:r>
              <a:rPr lang="ru-RU" sz="1400" kern="0" dirty="0" smtClean="0">
                <a:latin typeface="Times New Roman" panose="02020603050405020304" pitchFamily="18" charset="0"/>
                <a:cs typeface="Times New Roman" panose="02020603050405020304" pitchFamily="18" charset="0"/>
              </a:rPr>
              <a:t> цен на мощность: КОМ, «вынужденные», «дорогие».</a:t>
            </a:r>
            <a:endParaRPr lang="ru-RU" sz="1400" kern="0" dirty="0">
              <a:latin typeface="Times New Roman" panose="02020603050405020304" pitchFamily="18" charset="0"/>
              <a:cs typeface="Times New Roman" panose="02020603050405020304" pitchFamily="18" charset="0"/>
            </a:endParaRPr>
          </a:p>
        </p:txBody>
      </p:sp>
      <p:graphicFrame>
        <p:nvGraphicFramePr>
          <p:cNvPr id="10" name="Таблица 9"/>
          <p:cNvGraphicFramePr>
            <a:graphicFrameLocks noGrp="1"/>
          </p:cNvGraphicFramePr>
          <p:nvPr>
            <p:extLst>
              <p:ext uri="{D42A27DB-BD31-4B8C-83A1-F6EECF244321}">
                <p14:modId xmlns="" xmlns:p14="http://schemas.microsoft.com/office/powerpoint/2010/main" val="360863886"/>
              </p:ext>
            </p:extLst>
          </p:nvPr>
        </p:nvGraphicFramePr>
        <p:xfrm>
          <a:off x="4863682" y="1098885"/>
          <a:ext cx="4680519" cy="2751404"/>
        </p:xfrm>
        <a:graphic>
          <a:graphicData uri="http://schemas.openxmlformats.org/drawingml/2006/table">
            <a:tbl>
              <a:tblPr firstRow="1">
                <a:tableStyleId>{69CF1AB2-1976-4502-BF36-3FF5EA218861}</a:tableStyleId>
              </a:tblPr>
              <a:tblGrid>
                <a:gridCol w="2841746"/>
                <a:gridCol w="1838773"/>
              </a:tblGrid>
              <a:tr h="216024">
                <a:tc gridSpan="2">
                  <a:txBody>
                    <a:bodyPr/>
                    <a:lstStyle/>
                    <a:p>
                      <a:pPr algn="ctr" fontAlgn="b"/>
                      <a:r>
                        <a:rPr lang="ru-RU" sz="1200" u="none" strike="noStrike" dirty="0" smtClean="0">
                          <a:effectLst/>
                          <a:latin typeface="Times New Roman" panose="02020603050405020304" pitchFamily="18" charset="0"/>
                          <a:cs typeface="Times New Roman" panose="02020603050405020304" pitchFamily="18" charset="0"/>
                        </a:rPr>
                        <a:t>Факторы цены на оптовом рынке электроэнергии</a:t>
                      </a:r>
                      <a:r>
                        <a:rPr lang="ru-RU" sz="1200" u="none" strike="noStrike" baseline="0" dirty="0" smtClean="0">
                          <a:effectLst/>
                          <a:latin typeface="Times New Roman" panose="02020603050405020304" pitchFamily="18" charset="0"/>
                          <a:cs typeface="Times New Roman" panose="02020603050405020304" pitchFamily="18" charset="0"/>
                        </a:rPr>
                        <a:t> (мощности)</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hMerge="1">
                  <a:txBody>
                    <a:bodyPr/>
                    <a:lstStyle/>
                    <a:p>
                      <a:endParaRPr lang="ru-RU" dirty="0"/>
                    </a:p>
                  </a:txBody>
                  <a:tcPr marL="0" marR="0" marT="0" marB="0" anchor="b"/>
                </a:tc>
              </a:tr>
              <a:tr h="216024">
                <a:tc>
                  <a:txBody>
                    <a:bodyPr/>
                    <a:lstStyle/>
                    <a:p>
                      <a:pPr algn="ctr" fontAlgn="b"/>
                      <a:r>
                        <a:rPr lang="ru-RU" sz="1100" u="none" strike="noStrike" dirty="0">
                          <a:effectLst/>
                          <a:latin typeface="Times New Roman" panose="02020603050405020304" pitchFamily="18" charset="0"/>
                          <a:cs typeface="Times New Roman" panose="02020603050405020304" pitchFamily="18" charset="0"/>
                        </a:rPr>
                        <a:t> </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ctr"/>
                      <a:r>
                        <a:rPr lang="ru-RU" sz="1050" u="none" strike="noStrike" dirty="0">
                          <a:effectLst/>
                          <a:latin typeface="Times New Roman" panose="02020603050405020304" pitchFamily="18" charset="0"/>
                          <a:cs typeface="Times New Roman" panose="02020603050405020304" pitchFamily="18" charset="0"/>
                        </a:rPr>
                        <a:t>2014 к 2013</a:t>
                      </a:r>
                      <a:endParaRPr lang="ru-RU" sz="105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288032">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прирост потребления </a:t>
                      </a:r>
                      <a:r>
                        <a:rPr lang="ru-RU" sz="1100" u="none" strike="noStrike" dirty="0" smtClean="0">
                          <a:effectLst/>
                          <a:latin typeface="Times New Roman" panose="02020603050405020304" pitchFamily="18" charset="0"/>
                          <a:cs typeface="Times New Roman" panose="02020603050405020304" pitchFamily="18" charset="0"/>
                        </a:rPr>
                        <a:t>электрической энергии</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0,5%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989804">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прирост цен на газ</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100" u="none" strike="noStrike" dirty="0" smtClean="0">
                          <a:effectLst/>
                          <a:latin typeface="Times New Roman" panose="02020603050405020304" pitchFamily="18" charset="0"/>
                          <a:cs typeface="Times New Roman" panose="02020603050405020304" pitchFamily="18" charset="0"/>
                        </a:rPr>
                        <a:t>0% - в 2014г. </a:t>
                      </a:r>
                    </a:p>
                    <a:p>
                      <a:pPr algn="ctr" fontAlgn="b"/>
                      <a:r>
                        <a:rPr lang="ru-RU" sz="1100" u="none" strike="noStrike" dirty="0" smtClean="0">
                          <a:effectLst/>
                          <a:latin typeface="Times New Roman" panose="02020603050405020304" pitchFamily="18" charset="0"/>
                          <a:cs typeface="Times New Roman" panose="02020603050405020304" pitchFamily="18" charset="0"/>
                        </a:rPr>
                        <a:t>(</a:t>
                      </a:r>
                      <a:r>
                        <a:rPr lang="ru-RU" sz="1100" u="none" strike="noStrike" dirty="0">
                          <a:effectLst/>
                          <a:latin typeface="Times New Roman" panose="02020603050405020304" pitchFamily="18" charset="0"/>
                          <a:cs typeface="Times New Roman" panose="02020603050405020304" pitchFamily="18" charset="0"/>
                        </a:rPr>
                        <a:t>с 01.10.2013 рост на 1,6</a:t>
                      </a:r>
                      <a:r>
                        <a:rPr lang="ru-RU" sz="1100" u="none" strike="noStrike" dirty="0" smtClean="0">
                          <a:effectLst/>
                          <a:latin typeface="Times New Roman" panose="02020603050405020304" pitchFamily="18" charset="0"/>
                          <a:cs typeface="Times New Roman" panose="02020603050405020304" pitchFamily="18" charset="0"/>
                        </a:rPr>
                        <a:t>%,</a:t>
                      </a:r>
                    </a:p>
                    <a:p>
                      <a:pPr algn="ctr" fontAlgn="b"/>
                      <a:r>
                        <a:rPr lang="ru-RU" sz="1100" u="none" strike="noStrike" dirty="0" smtClean="0">
                          <a:effectLst/>
                          <a:latin typeface="Times New Roman" panose="02020603050405020304" pitchFamily="18" charset="0"/>
                          <a:cs typeface="Times New Roman" panose="02020603050405020304" pitchFamily="18" charset="0"/>
                        </a:rPr>
                        <a:t>с </a:t>
                      </a:r>
                      <a:r>
                        <a:rPr lang="ru-RU" sz="1100" u="none" strike="noStrike" dirty="0">
                          <a:effectLst/>
                          <a:latin typeface="Times New Roman" panose="02020603050405020304" pitchFamily="18" charset="0"/>
                          <a:cs typeface="Times New Roman" panose="02020603050405020304" pitchFamily="18" charset="0"/>
                        </a:rPr>
                        <a:t>01.01.2014 до конца года уровень </a:t>
                      </a:r>
                      <a:r>
                        <a:rPr lang="ru-RU" sz="1100" u="none" strike="noStrike" dirty="0" smtClean="0">
                          <a:effectLst/>
                          <a:latin typeface="Times New Roman" panose="02020603050405020304" pitchFamily="18" charset="0"/>
                          <a:cs typeface="Times New Roman" panose="02020603050405020304" pitchFamily="18" charset="0"/>
                        </a:rPr>
                        <a:t>августа</a:t>
                      </a:r>
                      <a:r>
                        <a:rPr lang="ru-RU" sz="1100" u="none" strike="noStrike" baseline="0" dirty="0" smtClean="0">
                          <a:effectLst/>
                          <a:latin typeface="Times New Roman" panose="02020603050405020304" pitchFamily="18" charset="0"/>
                          <a:cs typeface="Times New Roman" panose="02020603050405020304" pitchFamily="18" charset="0"/>
                        </a:rPr>
                        <a:t> 20</a:t>
                      </a:r>
                      <a:r>
                        <a:rPr lang="ru-RU" sz="1100" u="none" strike="noStrike" dirty="0" smtClean="0">
                          <a:effectLst/>
                          <a:latin typeface="Times New Roman" panose="02020603050405020304" pitchFamily="18" charset="0"/>
                          <a:cs typeface="Times New Roman" panose="02020603050405020304" pitchFamily="18" charset="0"/>
                        </a:rPr>
                        <a:t>13)</a:t>
                      </a:r>
                    </a:p>
                    <a:p>
                      <a:pPr algn="ctr" fontAlgn="b"/>
                      <a:r>
                        <a:rPr lang="ru-RU" sz="1100" b="0" i="0" u="none" strike="noStrike" dirty="0" smtClean="0">
                          <a:solidFill>
                            <a:srgbClr val="000000"/>
                          </a:solidFill>
                          <a:effectLst/>
                          <a:latin typeface="Times New Roman" panose="02020603050405020304" pitchFamily="18" charset="0"/>
                          <a:cs typeface="Times New Roman" panose="02020603050405020304" pitchFamily="18" charset="0"/>
                        </a:rPr>
                        <a:t>средний годовой = 10,5%</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224956">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прирост конечных цен на уголь</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100" u="none" strike="noStrike" dirty="0" smtClean="0">
                          <a:effectLst/>
                          <a:latin typeface="Times New Roman" panose="02020603050405020304" pitchFamily="18" charset="0"/>
                          <a:cs typeface="Times New Roman" panose="02020603050405020304" pitchFamily="18" charset="0"/>
                        </a:rPr>
                        <a:t>0,2%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224956">
                <a:tc>
                  <a:txBody>
                    <a:bodyPr/>
                    <a:lstStyle/>
                    <a:p>
                      <a:pPr algn="ctr" fontAlgn="ctr"/>
                      <a:r>
                        <a:rPr lang="ru-RU" sz="1100" u="none" strike="noStrike" dirty="0" smtClean="0">
                          <a:effectLst/>
                          <a:latin typeface="Times New Roman" panose="02020603050405020304" pitchFamily="18" charset="0"/>
                          <a:cs typeface="Times New Roman" panose="02020603050405020304" pitchFamily="18" charset="0"/>
                        </a:rPr>
                        <a:t>другие виды топлива</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100" u="none" strike="noStrike" dirty="0">
                          <a:effectLst/>
                          <a:latin typeface="Times New Roman" panose="02020603050405020304" pitchFamily="18" charset="0"/>
                          <a:cs typeface="Times New Roman" panose="02020603050405020304" pitchFamily="18" charset="0"/>
                        </a:rPr>
                        <a:t>1,2%</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366652">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прирост тарифов на перевозку </a:t>
                      </a:r>
                      <a:endParaRPr lang="ru-RU" sz="1100" u="none" strike="noStrike" dirty="0" smtClean="0">
                        <a:effectLst/>
                        <a:latin typeface="Times New Roman" panose="02020603050405020304" pitchFamily="18" charset="0"/>
                        <a:cs typeface="Times New Roman" panose="02020603050405020304" pitchFamily="18" charset="0"/>
                      </a:endParaRPr>
                    </a:p>
                    <a:p>
                      <a:pPr algn="ctr" fontAlgn="ctr"/>
                      <a:r>
                        <a:rPr lang="ru-RU" sz="1100" u="none" strike="noStrike" dirty="0" smtClean="0">
                          <a:effectLst/>
                          <a:latin typeface="Times New Roman" panose="02020603050405020304" pitchFamily="18" charset="0"/>
                          <a:cs typeface="Times New Roman" panose="02020603050405020304" pitchFamily="18" charset="0"/>
                        </a:rPr>
                        <a:t>(</a:t>
                      </a:r>
                      <a:r>
                        <a:rPr lang="ru-RU" sz="1100" u="none" strike="noStrike" dirty="0">
                          <a:effectLst/>
                          <a:latin typeface="Times New Roman" panose="02020603050405020304" pitchFamily="18" charset="0"/>
                          <a:cs typeface="Times New Roman" panose="02020603050405020304" pitchFamily="18" charset="0"/>
                        </a:rPr>
                        <a:t>рост на 6% с 01.01.2014)</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100" u="none" strike="noStrike" dirty="0">
                          <a:effectLst/>
                          <a:latin typeface="Times New Roman" panose="02020603050405020304" pitchFamily="18" charset="0"/>
                          <a:cs typeface="Times New Roman" panose="02020603050405020304" pitchFamily="18" charset="0"/>
                        </a:rPr>
                        <a:t>0,0%</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224956">
                <a:tc>
                  <a:txBody>
                    <a:bodyPr/>
                    <a:lstStyle/>
                    <a:p>
                      <a:pPr algn="ctr" fontAlgn="ctr"/>
                      <a:r>
                        <a:rPr lang="ru-RU" sz="1100" u="none" strike="noStrike" dirty="0">
                          <a:effectLst/>
                          <a:latin typeface="Times New Roman" panose="02020603050405020304" pitchFamily="18" charset="0"/>
                          <a:cs typeface="Times New Roman" panose="02020603050405020304" pitchFamily="18" charset="0"/>
                        </a:rPr>
                        <a:t>прирост тарифов РД с 1 июля 2014</a:t>
                      </a:r>
                      <a:endParaRPr lang="ru-RU" sz="11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100" u="none" strike="noStrike" dirty="0">
                          <a:effectLst/>
                          <a:latin typeface="Times New Roman" panose="02020603050405020304" pitchFamily="18" charset="0"/>
                          <a:cs typeface="Times New Roman" panose="02020603050405020304" pitchFamily="18" charset="0"/>
                        </a:rPr>
                        <a:t>0,0%</a:t>
                      </a:r>
                      <a:endParaRPr lang="ru-RU" sz="11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graphicFrame>
        <p:nvGraphicFramePr>
          <p:cNvPr id="11" name="Таблица 10"/>
          <p:cNvGraphicFramePr>
            <a:graphicFrameLocks noGrp="1"/>
          </p:cNvGraphicFramePr>
          <p:nvPr>
            <p:extLst>
              <p:ext uri="{D42A27DB-BD31-4B8C-83A1-F6EECF244321}">
                <p14:modId xmlns="" xmlns:p14="http://schemas.microsoft.com/office/powerpoint/2010/main" val="3955182784"/>
              </p:ext>
            </p:extLst>
          </p:nvPr>
        </p:nvGraphicFramePr>
        <p:xfrm>
          <a:off x="202059" y="1074050"/>
          <a:ext cx="4464497" cy="5380080"/>
        </p:xfrm>
        <a:graphic>
          <a:graphicData uri="http://schemas.openxmlformats.org/drawingml/2006/table">
            <a:tbl>
              <a:tblPr firstRow="1" bandRow="1">
                <a:tableStyleId>{69CF1AB2-1976-4502-BF36-3FF5EA218861}</a:tableStyleId>
              </a:tblPr>
              <a:tblGrid>
                <a:gridCol w="1683335"/>
                <a:gridCol w="778092"/>
                <a:gridCol w="803862"/>
                <a:gridCol w="1199208"/>
              </a:tblGrid>
              <a:tr h="175501">
                <a:tc gridSpan="4">
                  <a:txBody>
                    <a:bodyPr/>
                    <a:lstStyle/>
                    <a:p>
                      <a:pPr algn="ctr" fontAlgn="b"/>
                      <a:r>
                        <a:rPr lang="ru-RU" sz="1200" u="none" strike="noStrike" dirty="0" smtClean="0">
                          <a:effectLst/>
                          <a:latin typeface="Times New Roman" panose="02020603050405020304" pitchFamily="18" charset="0"/>
                          <a:cs typeface="Times New Roman" panose="02020603050405020304" pitchFamily="18" charset="0"/>
                        </a:rPr>
                        <a:t>Оценка стоимостных</a:t>
                      </a:r>
                      <a:r>
                        <a:rPr lang="ru-RU" sz="1200" u="none" strike="noStrike" baseline="0" dirty="0" smtClean="0">
                          <a:effectLst/>
                          <a:latin typeface="Times New Roman" panose="02020603050405020304" pitchFamily="18" charset="0"/>
                          <a:cs typeface="Times New Roman" panose="02020603050405020304" pitchFamily="18" charset="0"/>
                        </a:rPr>
                        <a:t> показателей </a:t>
                      </a:r>
                      <a:r>
                        <a:rPr lang="ru-RU" sz="1200" u="none" strike="noStrike" dirty="0" smtClean="0">
                          <a:effectLst/>
                          <a:latin typeface="Times New Roman" panose="02020603050405020304" pitchFamily="18" charset="0"/>
                          <a:cs typeface="Times New Roman" panose="02020603050405020304" pitchFamily="18" charset="0"/>
                        </a:rPr>
                        <a:t>рынка </a:t>
                      </a:r>
                      <a:br>
                        <a:rPr lang="ru-RU" sz="1200" u="none" strike="noStrike" dirty="0" smtClean="0">
                          <a:effectLst/>
                          <a:latin typeface="Times New Roman" panose="02020603050405020304" pitchFamily="18" charset="0"/>
                          <a:cs typeface="Times New Roman" panose="02020603050405020304" pitchFamily="18" charset="0"/>
                        </a:rPr>
                      </a:br>
                      <a:r>
                        <a:rPr lang="ru-RU" sz="1200" u="none" strike="noStrike" dirty="0" smtClean="0">
                          <a:effectLst/>
                          <a:latin typeface="Times New Roman" panose="02020603050405020304" pitchFamily="18" charset="0"/>
                          <a:cs typeface="Times New Roman" panose="02020603050405020304" pitchFamily="18" charset="0"/>
                        </a:rPr>
                        <a:t>электроэнергии</a:t>
                      </a:r>
                      <a:r>
                        <a:rPr lang="ru-RU" sz="1200" u="none" strike="noStrike" baseline="0" dirty="0" smtClean="0">
                          <a:effectLst/>
                          <a:latin typeface="Times New Roman" panose="02020603050405020304" pitchFamily="18" charset="0"/>
                          <a:cs typeface="Times New Roman" panose="02020603050405020304" pitchFamily="18" charset="0"/>
                        </a:rPr>
                        <a:t> и мощности на 2014 год, млрд. руб.</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b"/>
                </a:tc>
                <a:tc hMerge="1">
                  <a:txBody>
                    <a:bodyPr/>
                    <a:lstStyle/>
                    <a:p>
                      <a:endParaRPr lang="ru-RU"/>
                    </a:p>
                  </a:txBody>
                  <a:tcPr/>
                </a:tc>
                <a:tc hMerge="1">
                  <a:txBody>
                    <a:bodyPr/>
                    <a:lstStyle/>
                    <a:p>
                      <a:endParaRPr lang="ru-RU"/>
                    </a:p>
                  </a:txBody>
                  <a:tcPr/>
                </a:tc>
                <a:tc hMerge="1">
                  <a:txBody>
                    <a:bodyPr/>
                    <a:lstStyle/>
                    <a:p>
                      <a:endParaRPr lang="ru-RU"/>
                    </a:p>
                  </a:txBody>
                  <a:tcPr/>
                </a:tc>
              </a:tr>
              <a:tr h="334288">
                <a:tc>
                  <a:txBody>
                    <a:bodyPr/>
                    <a:lstStyle/>
                    <a:p>
                      <a:pPr algn="ctr" fontAlgn="b"/>
                      <a:r>
                        <a:rPr lang="ru-RU" sz="1000" b="0" u="none" strike="noStrike" dirty="0">
                          <a:effectLst/>
                          <a:latin typeface="Times New Roman" panose="02020603050405020304" pitchFamily="18" charset="0"/>
                          <a:cs typeface="Times New Roman" panose="02020603050405020304" pitchFamily="18" charset="0"/>
                        </a:rPr>
                        <a:t>1 ЦЗ</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u="none" strike="noStrike" dirty="0">
                          <a:effectLst/>
                          <a:latin typeface="Times New Roman" panose="02020603050405020304" pitchFamily="18" charset="0"/>
                          <a:cs typeface="Times New Roman" panose="02020603050405020304" pitchFamily="18" charset="0"/>
                        </a:rPr>
                        <a:t>2013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u="none" strike="noStrike" dirty="0">
                          <a:effectLst/>
                          <a:latin typeface="Times New Roman" panose="02020603050405020304" pitchFamily="18" charset="0"/>
                          <a:cs typeface="Times New Roman" panose="02020603050405020304" pitchFamily="18" charset="0"/>
                        </a:rPr>
                        <a:t>2014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u="none" strike="noStrike" dirty="0">
                          <a:effectLst/>
                          <a:latin typeface="Times New Roman" panose="02020603050405020304" pitchFamily="18" charset="0"/>
                          <a:cs typeface="Times New Roman" panose="02020603050405020304" pitchFamily="18" charset="0"/>
                        </a:rPr>
                        <a:t>2014 (без индексации КОМ)</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algn="l" fontAlgn="b"/>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Стоимость</a:t>
                      </a:r>
                      <a:r>
                        <a:rPr lang="ru-RU" sz="1000" b="0" i="0" u="none" strike="noStrike" baseline="0" dirty="0" smtClean="0">
                          <a:solidFill>
                            <a:srgbClr val="000000"/>
                          </a:solidFill>
                          <a:effectLst/>
                          <a:latin typeface="Times New Roman" panose="02020603050405020304" pitchFamily="18" charset="0"/>
                          <a:cs typeface="Times New Roman" panose="02020603050405020304" pitchFamily="18" charset="0"/>
                        </a:rPr>
                        <a:t> по РД:</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indent="180975" algn="l" fontAlgn="b"/>
                      <a:r>
                        <a:rPr lang="ru-RU" sz="1000" b="0" i="0" u="none" strike="noStrike" dirty="0" smtClean="0">
                          <a:solidFill>
                            <a:schemeClr val="dk1"/>
                          </a:solidFill>
                          <a:effectLst/>
                          <a:latin typeface="Times New Roman" panose="02020603050405020304" pitchFamily="18" charset="0"/>
                          <a:cs typeface="Times New Roman" panose="02020603050405020304" pitchFamily="18" charset="0"/>
                        </a:rPr>
                        <a:t>электроэнергия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73,51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76,68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76,68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indent="180975" algn="l" fontAlgn="b"/>
                      <a:r>
                        <a:rPr lang="ru-RU" sz="1000" u="none" strike="noStrike" dirty="0" smtClean="0">
                          <a:effectLst/>
                          <a:latin typeface="Times New Roman" panose="02020603050405020304" pitchFamily="18" charset="0"/>
                          <a:cs typeface="Times New Roman" panose="02020603050405020304" pitchFamily="18" charset="0"/>
                        </a:rPr>
                        <a:t>мощность</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63,17</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65,01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65,01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algn="l" fontAlgn="b"/>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Прочая: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indent="180975" algn="l" fontAlgn="b"/>
                      <a:r>
                        <a:rPr lang="ru-RU" sz="1000" u="none" strike="noStrike" dirty="0" smtClean="0">
                          <a:effectLst/>
                          <a:latin typeface="Times New Roman" panose="02020603050405020304" pitchFamily="18" charset="0"/>
                          <a:cs typeface="Times New Roman" panose="02020603050405020304" pitchFamily="18" charset="0"/>
                        </a:rPr>
                        <a:t>электроэнергия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648,62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694,51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694,51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indent="180975" algn="l" fontAlgn="b"/>
                      <a:r>
                        <a:rPr lang="ru-RU" sz="1000" u="none" strike="noStrike" dirty="0" smtClean="0">
                          <a:effectLst/>
                          <a:latin typeface="Times New Roman" panose="02020603050405020304" pitchFamily="18" charset="0"/>
                          <a:cs typeface="Times New Roman" panose="02020603050405020304" pitchFamily="18" charset="0"/>
                        </a:rPr>
                        <a:t>мощность</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236,71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279,87</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271,92</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algn="l" fontAlgn="b"/>
                      <a:r>
                        <a:rPr lang="ru-RU" sz="1000" u="none" strike="noStrike" dirty="0" smtClean="0">
                          <a:effectLst/>
                          <a:latin typeface="Times New Roman" panose="02020603050405020304" pitchFamily="18" charset="0"/>
                          <a:cs typeface="Times New Roman" panose="02020603050405020304" pitchFamily="18" charset="0"/>
                        </a:rPr>
                        <a:t>Итого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1 022,00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1 116,10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1 108,11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algn="l" fontAlgn="b"/>
                      <a:r>
                        <a:rPr lang="ru-RU" sz="1000" b="1" u="none" strike="noStrike" dirty="0">
                          <a:effectLst/>
                          <a:latin typeface="Times New Roman" panose="02020603050405020304" pitchFamily="18" charset="0"/>
                          <a:cs typeface="Times New Roman" panose="02020603050405020304" pitchFamily="18" charset="0"/>
                        </a:rPr>
                        <a:t>Рост </a:t>
                      </a:r>
                      <a:r>
                        <a:rPr lang="ru-RU" sz="1000" b="1" u="none" strike="noStrike" dirty="0" err="1" smtClean="0">
                          <a:effectLst/>
                          <a:latin typeface="Times New Roman" panose="02020603050405020304" pitchFamily="18" charset="0"/>
                          <a:cs typeface="Times New Roman" panose="02020603050405020304" pitchFamily="18" charset="0"/>
                        </a:rPr>
                        <a:t>нерег</a:t>
                      </a:r>
                      <a:r>
                        <a:rPr lang="ru-RU" sz="1000" b="1" u="none" strike="noStrike" dirty="0" smtClean="0">
                          <a:effectLst/>
                          <a:latin typeface="Times New Roman" panose="02020603050405020304" pitchFamily="18" charset="0"/>
                          <a:cs typeface="Times New Roman" panose="02020603050405020304" pitchFamily="18" charset="0"/>
                        </a:rPr>
                        <a:t>. стоимости, %</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1" u="none" strike="noStrike" dirty="0" smtClean="0">
                          <a:effectLst/>
                          <a:latin typeface="Times New Roman" panose="02020603050405020304" pitchFamily="18" charset="0"/>
                          <a:cs typeface="Times New Roman" panose="02020603050405020304" pitchFamily="18" charset="0"/>
                        </a:rPr>
                        <a:t>-</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1" u="none" strike="noStrike" dirty="0" smtClean="0">
                          <a:effectLst/>
                          <a:latin typeface="Times New Roman" panose="02020603050405020304" pitchFamily="18" charset="0"/>
                          <a:cs typeface="Times New Roman" panose="02020603050405020304" pitchFamily="18" charset="0"/>
                        </a:rPr>
                        <a:t>109,5%</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1" u="none" strike="noStrike" dirty="0" smtClean="0">
                          <a:effectLst/>
                          <a:latin typeface="Times New Roman" panose="02020603050405020304" pitchFamily="18" charset="0"/>
                          <a:cs typeface="Times New Roman" panose="02020603050405020304" pitchFamily="18" charset="0"/>
                        </a:rPr>
                        <a:t>108,6%</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334288">
                <a:tc>
                  <a:txBody>
                    <a:bodyPr/>
                    <a:lstStyle/>
                    <a:p>
                      <a:pPr algn="ctr" fontAlgn="b"/>
                      <a:r>
                        <a:rPr lang="ru-RU" sz="1000" b="0" u="none" strike="noStrike" dirty="0">
                          <a:effectLst/>
                          <a:latin typeface="Times New Roman" panose="02020603050405020304" pitchFamily="18" charset="0"/>
                          <a:cs typeface="Times New Roman" panose="02020603050405020304" pitchFamily="18" charset="0"/>
                        </a:rPr>
                        <a:t>2 ЦЗ</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u="none" strike="noStrike" dirty="0">
                          <a:effectLst/>
                          <a:latin typeface="Times New Roman" panose="02020603050405020304" pitchFamily="18" charset="0"/>
                          <a:cs typeface="Times New Roman" panose="02020603050405020304" pitchFamily="18" charset="0"/>
                        </a:rPr>
                        <a:t>2013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u="none" strike="noStrike" dirty="0">
                          <a:effectLst/>
                          <a:latin typeface="Times New Roman" panose="02020603050405020304" pitchFamily="18" charset="0"/>
                          <a:cs typeface="Times New Roman" panose="02020603050405020304" pitchFamily="18" charset="0"/>
                        </a:rPr>
                        <a:t>2014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u="none" strike="noStrike" dirty="0" smtClean="0">
                          <a:effectLst/>
                          <a:latin typeface="Times New Roman" panose="02020603050405020304" pitchFamily="18" charset="0"/>
                          <a:cs typeface="Times New Roman" panose="02020603050405020304" pitchFamily="18" charset="0"/>
                        </a:rPr>
                        <a:t>2014 (без </a:t>
                      </a:r>
                    </a:p>
                    <a:p>
                      <a:pPr algn="ctr" fontAlgn="b"/>
                      <a:r>
                        <a:rPr lang="ru-RU" sz="1000" b="0" u="none" strike="noStrike" dirty="0" smtClean="0">
                          <a:effectLst/>
                          <a:latin typeface="Times New Roman" panose="02020603050405020304" pitchFamily="18" charset="0"/>
                          <a:cs typeface="Times New Roman" panose="02020603050405020304" pitchFamily="18" charset="0"/>
                        </a:rPr>
                        <a:t>индексации </a:t>
                      </a:r>
                      <a:r>
                        <a:rPr lang="ru-RU" sz="1000" b="0" u="none" strike="noStrike" dirty="0">
                          <a:effectLst/>
                          <a:latin typeface="Times New Roman" panose="02020603050405020304" pitchFamily="18" charset="0"/>
                          <a:cs typeface="Times New Roman" panose="02020603050405020304" pitchFamily="18" charset="0"/>
                        </a:rPr>
                        <a:t>КОМ)</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Стоимость</a:t>
                      </a:r>
                      <a:r>
                        <a:rPr lang="ru-RU" sz="1000" b="0" i="0" u="none" strike="noStrike" baseline="0" dirty="0" smtClean="0">
                          <a:solidFill>
                            <a:srgbClr val="000000"/>
                          </a:solidFill>
                          <a:effectLst/>
                          <a:latin typeface="Times New Roman" panose="02020603050405020304" pitchFamily="18" charset="0"/>
                          <a:cs typeface="Times New Roman" panose="02020603050405020304" pitchFamily="18" charset="0"/>
                        </a:rPr>
                        <a:t> по РД:</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indent="180975" algn="l" fontAlgn="b"/>
                      <a:r>
                        <a:rPr lang="ru-RU" sz="1000" b="0" i="0" u="none" strike="noStrike" dirty="0" smtClean="0">
                          <a:solidFill>
                            <a:schemeClr val="dk1"/>
                          </a:solidFill>
                          <a:effectLst/>
                          <a:latin typeface="Times New Roman" panose="02020603050405020304" pitchFamily="18" charset="0"/>
                          <a:cs typeface="Times New Roman" panose="02020603050405020304" pitchFamily="18" charset="0"/>
                        </a:rPr>
                        <a:t>электроэнергия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5,38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5,38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5,38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indent="180975" algn="l" fontAlgn="b"/>
                      <a:r>
                        <a:rPr lang="ru-RU" sz="1000" u="none" strike="noStrike" dirty="0" smtClean="0">
                          <a:effectLst/>
                          <a:latin typeface="Times New Roman" panose="02020603050405020304" pitchFamily="18" charset="0"/>
                          <a:cs typeface="Times New Roman" panose="02020603050405020304" pitchFamily="18" charset="0"/>
                        </a:rPr>
                        <a:t>мощность</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9,42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9,70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9,70</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Прочая: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indent="180975" algn="l" fontAlgn="b"/>
                      <a:r>
                        <a:rPr lang="ru-RU" sz="1000" u="none" strike="noStrike" dirty="0" smtClean="0">
                          <a:effectLst/>
                          <a:latin typeface="Times New Roman" panose="02020603050405020304" pitchFamily="18" charset="0"/>
                          <a:cs typeface="Times New Roman" panose="02020603050405020304" pitchFamily="18" charset="0"/>
                        </a:rPr>
                        <a:t>электроэнергия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126,17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126,80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126,80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indent="180975" algn="l" fontAlgn="b"/>
                      <a:r>
                        <a:rPr lang="ru-RU" sz="1000" u="none" strike="noStrike" dirty="0" smtClean="0">
                          <a:effectLst/>
                          <a:latin typeface="Times New Roman" panose="02020603050405020304" pitchFamily="18" charset="0"/>
                          <a:cs typeface="Times New Roman" panose="02020603050405020304" pitchFamily="18" charset="0"/>
                        </a:rPr>
                        <a:t>мощность</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50,39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59,89</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58,17</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algn="l" fontAlgn="b"/>
                      <a:r>
                        <a:rPr lang="ru-RU" sz="1000" u="none" strike="noStrike" dirty="0" smtClean="0">
                          <a:effectLst/>
                          <a:latin typeface="Times New Roman" panose="02020603050405020304" pitchFamily="18" charset="0"/>
                          <a:cs typeface="Times New Roman" panose="02020603050405020304" pitchFamily="18" charset="0"/>
                        </a:rPr>
                        <a:t>Итого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191,36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201,76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200,04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algn="l" fontAlgn="b"/>
                      <a:r>
                        <a:rPr lang="ru-RU" sz="1000" b="1" u="none" strike="noStrike" dirty="0" smtClean="0">
                          <a:effectLst/>
                          <a:latin typeface="Times New Roman" panose="02020603050405020304" pitchFamily="18" charset="0"/>
                          <a:cs typeface="Times New Roman" panose="02020603050405020304" pitchFamily="18" charset="0"/>
                        </a:rPr>
                        <a:t>Рост </a:t>
                      </a:r>
                      <a:r>
                        <a:rPr lang="ru-RU" sz="1000" b="1" u="none" strike="noStrike" dirty="0" err="1" smtClean="0">
                          <a:effectLst/>
                          <a:latin typeface="Times New Roman" panose="02020603050405020304" pitchFamily="18" charset="0"/>
                          <a:cs typeface="Times New Roman" panose="02020603050405020304" pitchFamily="18" charset="0"/>
                        </a:rPr>
                        <a:t>нерег</a:t>
                      </a:r>
                      <a:r>
                        <a:rPr lang="ru-RU" sz="1000" b="1" u="none" strike="noStrike" dirty="0" smtClean="0">
                          <a:effectLst/>
                          <a:latin typeface="Times New Roman" panose="02020603050405020304" pitchFamily="18" charset="0"/>
                          <a:cs typeface="Times New Roman" panose="02020603050405020304" pitchFamily="18" charset="0"/>
                        </a:rPr>
                        <a:t>. стоимости, %</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1" u="none" strike="noStrike" dirty="0" smtClean="0">
                          <a:effectLst/>
                          <a:latin typeface="Times New Roman" panose="02020603050405020304" pitchFamily="18" charset="0"/>
                          <a:cs typeface="Times New Roman" panose="02020603050405020304" pitchFamily="18" charset="0"/>
                        </a:rPr>
                        <a:t>106%</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1" u="none" strike="noStrike" dirty="0" smtClean="0">
                          <a:effectLst/>
                          <a:latin typeface="Times New Roman" panose="02020603050405020304" pitchFamily="18" charset="0"/>
                          <a:cs typeface="Times New Roman" panose="02020603050405020304" pitchFamily="18" charset="0"/>
                        </a:rPr>
                        <a:t>105%</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334288">
                <a:tc>
                  <a:txBody>
                    <a:bodyPr/>
                    <a:lstStyle/>
                    <a:p>
                      <a:pPr algn="ctr" fontAlgn="b"/>
                      <a:r>
                        <a:rPr lang="ru-RU" sz="1000" b="0" u="none" strike="noStrike" dirty="0">
                          <a:effectLst/>
                          <a:latin typeface="Times New Roman" panose="02020603050405020304" pitchFamily="18" charset="0"/>
                          <a:cs typeface="Times New Roman" panose="02020603050405020304" pitchFamily="18" charset="0"/>
                        </a:rPr>
                        <a:t>1 ЦЗ + 2 ЦЗ</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u="none" strike="noStrike" dirty="0">
                          <a:effectLst/>
                          <a:latin typeface="Times New Roman" panose="02020603050405020304" pitchFamily="18" charset="0"/>
                          <a:cs typeface="Times New Roman" panose="02020603050405020304" pitchFamily="18" charset="0"/>
                        </a:rPr>
                        <a:t>2013</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u="none" strike="noStrike" dirty="0">
                          <a:effectLst/>
                          <a:latin typeface="Times New Roman" panose="02020603050405020304" pitchFamily="18" charset="0"/>
                          <a:cs typeface="Times New Roman" panose="02020603050405020304" pitchFamily="18" charset="0"/>
                        </a:rPr>
                        <a:t>2014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u="none" strike="noStrike" dirty="0">
                          <a:effectLst/>
                          <a:latin typeface="Times New Roman" panose="02020603050405020304" pitchFamily="18" charset="0"/>
                          <a:cs typeface="Times New Roman" panose="02020603050405020304" pitchFamily="18" charset="0"/>
                        </a:rPr>
                        <a:t>2014 </a:t>
                      </a:r>
                      <a:r>
                        <a:rPr lang="ru-RU" sz="1000" b="0" u="none" strike="noStrike" dirty="0" smtClean="0">
                          <a:effectLst/>
                          <a:latin typeface="Times New Roman" panose="02020603050405020304" pitchFamily="18" charset="0"/>
                          <a:cs typeface="Times New Roman" panose="02020603050405020304" pitchFamily="18" charset="0"/>
                        </a:rPr>
                        <a:t>(</a:t>
                      </a:r>
                      <a:r>
                        <a:rPr lang="ru-RU" sz="1000" b="0" u="none" strike="noStrike" dirty="0">
                          <a:effectLst/>
                          <a:latin typeface="Times New Roman" panose="02020603050405020304" pitchFamily="18" charset="0"/>
                          <a:cs typeface="Times New Roman" panose="02020603050405020304" pitchFamily="18" charset="0"/>
                        </a:rPr>
                        <a:t>без индексации КОМ)</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Стоимость</a:t>
                      </a:r>
                      <a:r>
                        <a:rPr lang="ru-RU" sz="1000" b="0" i="0" u="none" strike="noStrike" baseline="0" dirty="0" smtClean="0">
                          <a:solidFill>
                            <a:srgbClr val="000000"/>
                          </a:solidFill>
                          <a:effectLst/>
                          <a:latin typeface="Times New Roman" panose="02020603050405020304" pitchFamily="18" charset="0"/>
                          <a:cs typeface="Times New Roman" panose="02020603050405020304" pitchFamily="18" charset="0"/>
                        </a:rPr>
                        <a:t> по РД:</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indent="180975" algn="l" fontAlgn="b"/>
                      <a:r>
                        <a:rPr lang="ru-RU" sz="1000" b="0" i="0" u="none" strike="noStrike" dirty="0" smtClean="0">
                          <a:solidFill>
                            <a:schemeClr val="dk1"/>
                          </a:solidFill>
                          <a:effectLst/>
                          <a:latin typeface="Times New Roman" panose="02020603050405020304" pitchFamily="18" charset="0"/>
                          <a:cs typeface="Times New Roman" panose="02020603050405020304" pitchFamily="18" charset="0"/>
                        </a:rPr>
                        <a:t>электроэнергия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78,89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82,06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82,06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indent="180975" algn="l" fontAlgn="b"/>
                      <a:r>
                        <a:rPr lang="ru-RU" sz="1000" u="none" strike="noStrike" dirty="0" smtClean="0">
                          <a:effectLst/>
                          <a:latin typeface="Times New Roman" panose="02020603050405020304" pitchFamily="18" charset="0"/>
                          <a:cs typeface="Times New Roman" panose="02020603050405020304" pitchFamily="18" charset="0"/>
                        </a:rPr>
                        <a:t>мощность</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72,59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74,71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74,71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Прочая: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indent="180975" algn="l" fontAlgn="b"/>
                      <a:r>
                        <a:rPr lang="ru-RU" sz="1000" u="none" strike="noStrike" dirty="0" smtClean="0">
                          <a:effectLst/>
                          <a:latin typeface="Times New Roman" panose="02020603050405020304" pitchFamily="18" charset="0"/>
                          <a:cs typeface="Times New Roman" panose="02020603050405020304" pitchFamily="18" charset="0"/>
                        </a:rPr>
                        <a:t>электроэнергия</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774,79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821,31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821,31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marL="0" indent="180975" algn="l" fontAlgn="b"/>
                      <a:r>
                        <a:rPr lang="ru-RU" sz="1000" u="none" strike="noStrike" dirty="0" smtClean="0">
                          <a:effectLst/>
                          <a:latin typeface="Times New Roman" panose="02020603050405020304" pitchFamily="18" charset="0"/>
                          <a:cs typeface="Times New Roman" panose="02020603050405020304" pitchFamily="18" charset="0"/>
                        </a:rPr>
                        <a:t>мощность</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1 048,14</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1 132,98</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0" i="0" u="none" strike="noStrike" dirty="0" smtClean="0">
                          <a:solidFill>
                            <a:srgbClr val="000000"/>
                          </a:solidFill>
                          <a:effectLst/>
                          <a:latin typeface="Times New Roman" panose="02020603050405020304" pitchFamily="18" charset="0"/>
                          <a:cs typeface="Times New Roman" panose="02020603050405020304" pitchFamily="18" charset="0"/>
                        </a:rPr>
                        <a:t>1 123,31</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algn="l" fontAlgn="b"/>
                      <a:r>
                        <a:rPr lang="ru-RU" sz="1000" u="none" strike="noStrike" dirty="0" smtClean="0">
                          <a:effectLst/>
                          <a:latin typeface="Times New Roman" panose="02020603050405020304" pitchFamily="18" charset="0"/>
                          <a:cs typeface="Times New Roman" panose="02020603050405020304" pitchFamily="18" charset="0"/>
                        </a:rPr>
                        <a:t>Итого</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1 213,37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1 317,83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u="none" strike="noStrike" dirty="0" smtClean="0">
                          <a:effectLst/>
                          <a:latin typeface="Times New Roman" panose="02020603050405020304" pitchFamily="18" charset="0"/>
                          <a:cs typeface="Times New Roman" panose="02020603050405020304" pitchFamily="18" charset="0"/>
                        </a:rPr>
                        <a:t>1 308,16  </a:t>
                      </a:r>
                      <a:endParaRPr lang="ru-RU" sz="10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r h="167144">
                <a:tc>
                  <a:txBody>
                    <a:bodyPr/>
                    <a:lstStyle/>
                    <a:p>
                      <a:pPr algn="l" fontAlgn="b"/>
                      <a:r>
                        <a:rPr lang="ru-RU" sz="1000" b="1" u="none" strike="noStrike" dirty="0" smtClean="0">
                          <a:effectLst/>
                          <a:latin typeface="Times New Roman" panose="02020603050405020304" pitchFamily="18" charset="0"/>
                          <a:cs typeface="Times New Roman" panose="02020603050405020304" pitchFamily="18" charset="0"/>
                        </a:rPr>
                        <a:t>Рост </a:t>
                      </a:r>
                      <a:r>
                        <a:rPr lang="ru-RU" sz="1000" b="1" u="none" strike="noStrike" dirty="0" err="1" smtClean="0">
                          <a:effectLst/>
                          <a:latin typeface="Times New Roman" panose="02020603050405020304" pitchFamily="18" charset="0"/>
                          <a:cs typeface="Times New Roman" panose="02020603050405020304" pitchFamily="18" charset="0"/>
                        </a:rPr>
                        <a:t>нерег</a:t>
                      </a:r>
                      <a:r>
                        <a:rPr lang="ru-RU" sz="1000" b="1" u="none" strike="noStrike" dirty="0" smtClean="0">
                          <a:effectLst/>
                          <a:latin typeface="Times New Roman" panose="02020603050405020304" pitchFamily="18" charset="0"/>
                          <a:cs typeface="Times New Roman" panose="02020603050405020304" pitchFamily="18" charset="0"/>
                        </a:rPr>
                        <a:t>. стоимости, %</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1" u="none" strike="noStrike">
                          <a:effectLst/>
                          <a:latin typeface="Times New Roman" panose="02020603050405020304" pitchFamily="18" charset="0"/>
                          <a:cs typeface="Times New Roman" panose="02020603050405020304" pitchFamily="18" charset="0"/>
                        </a:rPr>
                        <a:t> </a:t>
                      </a:r>
                      <a:endParaRPr lang="ru-RU" sz="1000" b="1" i="0" u="none" strike="noStrike">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1" u="none" strike="noStrike" dirty="0" smtClean="0">
                          <a:effectLst/>
                          <a:latin typeface="Times New Roman" panose="02020603050405020304" pitchFamily="18" charset="0"/>
                          <a:cs typeface="Times New Roman" panose="02020603050405020304" pitchFamily="18" charset="0"/>
                        </a:rPr>
                        <a:t>109%</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c>
                  <a:txBody>
                    <a:bodyPr/>
                    <a:lstStyle/>
                    <a:p>
                      <a:pPr algn="ctr" fontAlgn="b"/>
                      <a:r>
                        <a:rPr lang="ru-RU" sz="1000" b="1" u="none" strike="noStrike" dirty="0" smtClean="0">
                          <a:effectLst/>
                          <a:latin typeface="Times New Roman" panose="02020603050405020304" pitchFamily="18" charset="0"/>
                          <a:cs typeface="Times New Roman" panose="02020603050405020304" pitchFamily="18" charset="0"/>
                        </a:rPr>
                        <a:t>108,2%</a:t>
                      </a:r>
                      <a:endParaRPr lang="ru-RU" sz="10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0" marR="0" marT="0" marB="0" anchor="ctr"/>
                </a:tc>
              </a:tr>
            </a:tbl>
          </a:graphicData>
        </a:graphic>
      </p:graphicFrame>
      <p:sp>
        <p:nvSpPr>
          <p:cNvPr id="12" name="Прямоугольник 11"/>
          <p:cNvSpPr/>
          <p:nvPr/>
        </p:nvSpPr>
        <p:spPr>
          <a:xfrm>
            <a:off x="4863684" y="4005858"/>
            <a:ext cx="4680518" cy="792088"/>
          </a:xfrm>
          <a:prstGeom prst="rect">
            <a:avLst/>
          </a:prstGeom>
          <a:noFill/>
          <a:ln w="19050">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solidFill>
                  <a:schemeClr val="tx1"/>
                </a:solidFill>
                <a:latin typeface="Times New Roman" panose="02020603050405020304" pitchFamily="18" charset="0"/>
                <a:cs typeface="Times New Roman" panose="02020603050405020304" pitchFamily="18" charset="0"/>
              </a:rPr>
              <a:t>Услуги инфраструктурных организаций </a:t>
            </a:r>
            <a:endParaRPr lang="ru-RU" sz="1400" b="1" dirty="0" smtClean="0">
              <a:solidFill>
                <a:schemeClr val="tx1"/>
              </a:solidFill>
              <a:latin typeface="Times New Roman" panose="02020603050405020304" pitchFamily="18" charset="0"/>
              <a:cs typeface="Times New Roman" panose="02020603050405020304" pitchFamily="18" charset="0"/>
            </a:endParaRPr>
          </a:p>
          <a:p>
            <a:pPr algn="ctr"/>
            <a:r>
              <a:rPr lang="ru-RU" sz="1400" b="1" dirty="0" smtClean="0">
                <a:solidFill>
                  <a:schemeClr val="tx1"/>
                </a:solidFill>
                <a:latin typeface="Times New Roman" panose="02020603050405020304" pitchFamily="18" charset="0"/>
                <a:cs typeface="Times New Roman" panose="02020603050405020304" pitchFamily="18" charset="0"/>
              </a:rPr>
              <a:t>(</a:t>
            </a:r>
            <a:r>
              <a:rPr lang="ru-RU" sz="1400" b="1" dirty="0">
                <a:solidFill>
                  <a:schemeClr val="tx1"/>
                </a:solidFill>
                <a:latin typeface="Times New Roman" panose="02020603050405020304" pitchFamily="18" charset="0"/>
                <a:cs typeface="Times New Roman" panose="02020603050405020304" pitchFamily="18" charset="0"/>
              </a:rPr>
              <a:t>СО ЕЭС, АТС) </a:t>
            </a:r>
            <a:r>
              <a:rPr lang="ru-RU" sz="1400" b="1" u="sng" dirty="0">
                <a:solidFill>
                  <a:schemeClr val="tx1"/>
                </a:solidFill>
                <a:latin typeface="Times New Roman" panose="02020603050405020304" pitchFamily="18" charset="0"/>
                <a:cs typeface="Times New Roman" panose="02020603050405020304" pitchFamily="18" charset="0"/>
              </a:rPr>
              <a:t>без </a:t>
            </a:r>
            <a:r>
              <a:rPr lang="ru-RU" sz="1400" b="1" u="sng" dirty="0" smtClean="0">
                <a:solidFill>
                  <a:schemeClr val="tx1"/>
                </a:solidFill>
                <a:latin typeface="Times New Roman" panose="02020603050405020304" pitchFamily="18" charset="0"/>
                <a:cs typeface="Times New Roman" panose="02020603050405020304" pitchFamily="18" charset="0"/>
              </a:rPr>
              <a:t>превышения</a:t>
            </a:r>
            <a:endParaRPr lang="ru-RU" sz="1400" b="1" u="sng" dirty="0">
              <a:solidFill>
                <a:schemeClr val="tx1"/>
              </a:solidFill>
              <a:latin typeface="Times New Roman" panose="02020603050405020304" pitchFamily="18" charset="0"/>
              <a:cs typeface="Times New Roman" panose="02020603050405020304" pitchFamily="18" charset="0"/>
            </a:endParaRPr>
          </a:p>
        </p:txBody>
      </p:sp>
      <p:sp>
        <p:nvSpPr>
          <p:cNvPr id="13" name="TextBox 12"/>
          <p:cNvSpPr txBox="1"/>
          <p:nvPr/>
        </p:nvSpPr>
        <p:spPr>
          <a:xfrm>
            <a:off x="9588211" y="6599810"/>
            <a:ext cx="325730" cy="261610"/>
          </a:xfrm>
          <a:prstGeom prst="rect">
            <a:avLst/>
          </a:prstGeom>
          <a:no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10</a:t>
            </a:r>
            <a:endParaRPr lang="ru-RU" sz="1100" dirty="0">
              <a:latin typeface="Times New Roman" panose="02020603050405020304" pitchFamily="18" charset="0"/>
              <a:cs typeface="Times New Roman" panose="02020603050405020304" pitchFamily="18" charset="0"/>
            </a:endParaRPr>
          </a:p>
        </p:txBody>
      </p:sp>
      <p:grpSp>
        <p:nvGrpSpPr>
          <p:cNvPr id="18" name="Группа 17"/>
          <p:cNvGrpSpPr/>
          <p:nvPr/>
        </p:nvGrpSpPr>
        <p:grpSpPr>
          <a:xfrm>
            <a:off x="694387" y="1462908"/>
            <a:ext cx="720080" cy="288032"/>
            <a:chOff x="3174176" y="757172"/>
            <a:chExt cx="2045900" cy="943636"/>
          </a:xfrm>
        </p:grpSpPr>
        <p:sp>
          <p:nvSpPr>
            <p:cNvPr id="19" name="Овал 18"/>
            <p:cNvSpPr/>
            <p:nvPr/>
          </p:nvSpPr>
          <p:spPr>
            <a:xfrm>
              <a:off x="3203848" y="764704"/>
              <a:ext cx="2016224" cy="93610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Дуга 8"/>
            <p:cNvSpPr/>
            <p:nvPr/>
          </p:nvSpPr>
          <p:spPr>
            <a:xfrm>
              <a:off x="3174176" y="757172"/>
              <a:ext cx="2045900" cy="477571"/>
            </a:xfrm>
            <a:custGeom>
              <a:avLst/>
              <a:gdLst>
                <a:gd name="connsiteX0" fmla="*/ 474383 w 2520280"/>
                <a:gd name="connsiteY0" fmla="*/ 102136 h 936104"/>
                <a:gd name="connsiteX1" fmla="*/ 1363814 w 2520280"/>
                <a:gd name="connsiteY1" fmla="*/ 1587 h 936104"/>
                <a:gd name="connsiteX2" fmla="*/ 2520269 w 2520280"/>
                <a:gd name="connsiteY2" fmla="*/ 470039 h 936104"/>
                <a:gd name="connsiteX3" fmla="*/ 1260140 w 2520280"/>
                <a:gd name="connsiteY3" fmla="*/ 468052 h 936104"/>
                <a:gd name="connsiteX4" fmla="*/ 474383 w 2520280"/>
                <a:gd name="connsiteY4" fmla="*/ 102136 h 936104"/>
                <a:gd name="connsiteX0" fmla="*/ 474383 w 2520280"/>
                <a:gd name="connsiteY0" fmla="*/ 102136 h 936104"/>
                <a:gd name="connsiteX1" fmla="*/ 1363814 w 2520280"/>
                <a:gd name="connsiteY1" fmla="*/ 1587 h 936104"/>
                <a:gd name="connsiteX2" fmla="*/ 2520269 w 2520280"/>
                <a:gd name="connsiteY2" fmla="*/ 470039 h 936104"/>
                <a:gd name="connsiteX0" fmla="*/ 0 w 2045897"/>
                <a:gd name="connsiteY0" fmla="*/ 102136 h 470039"/>
                <a:gd name="connsiteX1" fmla="*/ 889431 w 2045897"/>
                <a:gd name="connsiteY1" fmla="*/ 1587 h 470039"/>
                <a:gd name="connsiteX2" fmla="*/ 2045886 w 2045897"/>
                <a:gd name="connsiteY2" fmla="*/ 470039 h 470039"/>
                <a:gd name="connsiteX3" fmla="*/ 870997 w 2045897"/>
                <a:gd name="connsiteY3" fmla="*/ 406059 h 470039"/>
                <a:gd name="connsiteX4" fmla="*/ 0 w 2045897"/>
                <a:gd name="connsiteY4" fmla="*/ 102136 h 470039"/>
                <a:gd name="connsiteX0" fmla="*/ 0 w 2045897"/>
                <a:gd name="connsiteY0" fmla="*/ 102136 h 470039"/>
                <a:gd name="connsiteX1" fmla="*/ 889431 w 2045897"/>
                <a:gd name="connsiteY1" fmla="*/ 1587 h 470039"/>
                <a:gd name="connsiteX2" fmla="*/ 2045886 w 2045897"/>
                <a:gd name="connsiteY2" fmla="*/ 470039 h 470039"/>
                <a:gd name="connsiteX0" fmla="*/ 0 w 2045901"/>
                <a:gd name="connsiteY0" fmla="*/ 102136 h 470039"/>
                <a:gd name="connsiteX1" fmla="*/ 889431 w 2045901"/>
                <a:gd name="connsiteY1" fmla="*/ 1587 h 470039"/>
                <a:gd name="connsiteX2" fmla="*/ 2045886 w 2045901"/>
                <a:gd name="connsiteY2" fmla="*/ 470039 h 470039"/>
                <a:gd name="connsiteX3" fmla="*/ 870997 w 2045901"/>
                <a:gd name="connsiteY3" fmla="*/ 406059 h 470039"/>
                <a:gd name="connsiteX4" fmla="*/ 0 w 2045901"/>
                <a:gd name="connsiteY4" fmla="*/ 102136 h 470039"/>
                <a:gd name="connsiteX0" fmla="*/ 0 w 2045901"/>
                <a:gd name="connsiteY0" fmla="*/ 102136 h 470039"/>
                <a:gd name="connsiteX1" fmla="*/ 1021167 w 2045901"/>
                <a:gd name="connsiteY1" fmla="*/ 1587 h 470039"/>
                <a:gd name="connsiteX2" fmla="*/ 2045886 w 2045901"/>
                <a:gd name="connsiteY2" fmla="*/ 470039 h 470039"/>
                <a:gd name="connsiteX0" fmla="*/ 0 w 2045906"/>
                <a:gd name="connsiteY0" fmla="*/ 102136 h 470039"/>
                <a:gd name="connsiteX1" fmla="*/ 889431 w 2045906"/>
                <a:gd name="connsiteY1" fmla="*/ 1587 h 470039"/>
                <a:gd name="connsiteX2" fmla="*/ 2045886 w 2045906"/>
                <a:gd name="connsiteY2" fmla="*/ 470039 h 470039"/>
                <a:gd name="connsiteX3" fmla="*/ 870997 w 2045906"/>
                <a:gd name="connsiteY3" fmla="*/ 406059 h 470039"/>
                <a:gd name="connsiteX4" fmla="*/ 0 w 2045906"/>
                <a:gd name="connsiteY4" fmla="*/ 102136 h 470039"/>
                <a:gd name="connsiteX0" fmla="*/ 0 w 2045906"/>
                <a:gd name="connsiteY0" fmla="*/ 102136 h 470039"/>
                <a:gd name="connsiteX1" fmla="*/ 1106407 w 2045906"/>
                <a:gd name="connsiteY1" fmla="*/ 24834 h 470039"/>
                <a:gd name="connsiteX2" fmla="*/ 2045886 w 2045906"/>
                <a:gd name="connsiteY2" fmla="*/ 470039 h 470039"/>
                <a:gd name="connsiteX0" fmla="*/ 0 w 2045906"/>
                <a:gd name="connsiteY0" fmla="*/ 117246 h 485149"/>
                <a:gd name="connsiteX1" fmla="*/ 974672 w 2045906"/>
                <a:gd name="connsiteY1" fmla="*/ 1199 h 485149"/>
                <a:gd name="connsiteX2" fmla="*/ 2045886 w 2045906"/>
                <a:gd name="connsiteY2" fmla="*/ 485149 h 485149"/>
                <a:gd name="connsiteX3" fmla="*/ 870997 w 2045906"/>
                <a:gd name="connsiteY3" fmla="*/ 421169 h 485149"/>
                <a:gd name="connsiteX4" fmla="*/ 0 w 2045906"/>
                <a:gd name="connsiteY4" fmla="*/ 117246 h 485149"/>
                <a:gd name="connsiteX0" fmla="*/ 0 w 2045906"/>
                <a:gd name="connsiteY0" fmla="*/ 117246 h 485149"/>
                <a:gd name="connsiteX1" fmla="*/ 1106407 w 2045906"/>
                <a:gd name="connsiteY1" fmla="*/ 39944 h 485149"/>
                <a:gd name="connsiteX2" fmla="*/ 2045886 w 2045906"/>
                <a:gd name="connsiteY2" fmla="*/ 485149 h 485149"/>
                <a:gd name="connsiteX0" fmla="*/ 0 w 2045906"/>
                <a:gd name="connsiteY0" fmla="*/ 80189 h 448092"/>
                <a:gd name="connsiteX1" fmla="*/ 2045886 w 2045906"/>
                <a:gd name="connsiteY1" fmla="*/ 448092 h 448092"/>
                <a:gd name="connsiteX2" fmla="*/ 870997 w 2045906"/>
                <a:gd name="connsiteY2" fmla="*/ 384112 h 448092"/>
                <a:gd name="connsiteX3" fmla="*/ 0 w 2045906"/>
                <a:gd name="connsiteY3" fmla="*/ 80189 h 448092"/>
                <a:gd name="connsiteX0" fmla="*/ 0 w 2045906"/>
                <a:gd name="connsiteY0" fmla="*/ 80189 h 448092"/>
                <a:gd name="connsiteX1" fmla="*/ 1106407 w 2045906"/>
                <a:gd name="connsiteY1" fmla="*/ 2887 h 448092"/>
                <a:gd name="connsiteX2" fmla="*/ 2045886 w 2045906"/>
                <a:gd name="connsiteY2" fmla="*/ 448092 h 448092"/>
                <a:gd name="connsiteX0" fmla="*/ 0 w 2045907"/>
                <a:gd name="connsiteY0" fmla="*/ 117247 h 485150"/>
                <a:gd name="connsiteX1" fmla="*/ 2045886 w 2045907"/>
                <a:gd name="connsiteY1" fmla="*/ 485150 h 485150"/>
                <a:gd name="connsiteX2" fmla="*/ 870997 w 2045907"/>
                <a:gd name="connsiteY2" fmla="*/ 421170 h 485150"/>
                <a:gd name="connsiteX3" fmla="*/ 0 w 2045907"/>
                <a:gd name="connsiteY3" fmla="*/ 117247 h 485150"/>
                <a:gd name="connsiteX0" fmla="*/ 0 w 2045907"/>
                <a:gd name="connsiteY0" fmla="*/ 117247 h 485150"/>
                <a:gd name="connsiteX1" fmla="*/ 1121906 w 2045907"/>
                <a:gd name="connsiteY1" fmla="*/ 1199 h 485150"/>
                <a:gd name="connsiteX2" fmla="*/ 2045886 w 2045907"/>
                <a:gd name="connsiteY2" fmla="*/ 485150 h 485150"/>
                <a:gd name="connsiteX0" fmla="*/ 0 w 2045900"/>
                <a:gd name="connsiteY0" fmla="*/ 109668 h 477571"/>
                <a:gd name="connsiteX1" fmla="*/ 2045886 w 2045900"/>
                <a:gd name="connsiteY1" fmla="*/ 477571 h 477571"/>
                <a:gd name="connsiteX2" fmla="*/ 870997 w 2045900"/>
                <a:gd name="connsiteY2" fmla="*/ 413591 h 477571"/>
                <a:gd name="connsiteX3" fmla="*/ 0 w 2045900"/>
                <a:gd name="connsiteY3" fmla="*/ 109668 h 477571"/>
                <a:gd name="connsiteX0" fmla="*/ 0 w 2045900"/>
                <a:gd name="connsiteY0" fmla="*/ 109668 h 477571"/>
                <a:gd name="connsiteX1" fmla="*/ 1005669 w 2045900"/>
                <a:gd name="connsiteY1" fmla="*/ 1369 h 477571"/>
                <a:gd name="connsiteX2" fmla="*/ 2045886 w 2045900"/>
                <a:gd name="connsiteY2" fmla="*/ 477571 h 477571"/>
              </a:gdLst>
              <a:ahLst/>
              <a:cxnLst>
                <a:cxn ang="0">
                  <a:pos x="connsiteX0" y="connsiteY0"/>
                </a:cxn>
                <a:cxn ang="0">
                  <a:pos x="connsiteX1" y="connsiteY1"/>
                </a:cxn>
                <a:cxn ang="0">
                  <a:pos x="connsiteX2" y="connsiteY2"/>
                </a:cxn>
              </a:cxnLst>
              <a:rect l="l" t="t" r="r" b="b"/>
              <a:pathLst>
                <a:path w="2045900" h="477571" stroke="0" extrusionOk="0">
                  <a:moveTo>
                    <a:pt x="0" y="109668"/>
                  </a:moveTo>
                  <a:cubicBezTo>
                    <a:pt x="195815" y="120331"/>
                    <a:pt x="1900720" y="426917"/>
                    <a:pt x="2045886" y="477571"/>
                  </a:cubicBezTo>
                  <a:lnTo>
                    <a:pt x="870997" y="413591"/>
                  </a:lnTo>
                  <a:cubicBezTo>
                    <a:pt x="609078" y="291619"/>
                    <a:pt x="261919" y="231640"/>
                    <a:pt x="0" y="109668"/>
                  </a:cubicBezTo>
                  <a:close/>
                </a:path>
                <a:path w="2045900" h="477571" fill="none">
                  <a:moveTo>
                    <a:pt x="0" y="109668"/>
                  </a:moveTo>
                  <a:cubicBezTo>
                    <a:pt x="251135" y="35269"/>
                    <a:pt x="685525" y="-8447"/>
                    <a:pt x="1005669" y="1369"/>
                  </a:cubicBezTo>
                  <a:cubicBezTo>
                    <a:pt x="1661255" y="21471"/>
                    <a:pt x="2048678" y="233242"/>
                    <a:pt x="2045886" y="477571"/>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24" name="Группа 23"/>
          <p:cNvGrpSpPr/>
          <p:nvPr/>
        </p:nvGrpSpPr>
        <p:grpSpPr>
          <a:xfrm>
            <a:off x="694383" y="4806224"/>
            <a:ext cx="720080" cy="288032"/>
            <a:chOff x="3174176" y="757172"/>
            <a:chExt cx="2045900" cy="943636"/>
          </a:xfrm>
        </p:grpSpPr>
        <p:sp>
          <p:nvSpPr>
            <p:cNvPr id="25" name="Овал 24"/>
            <p:cNvSpPr/>
            <p:nvPr/>
          </p:nvSpPr>
          <p:spPr>
            <a:xfrm>
              <a:off x="3203848" y="764704"/>
              <a:ext cx="2016224" cy="93610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6" name="Дуга 8"/>
            <p:cNvSpPr/>
            <p:nvPr/>
          </p:nvSpPr>
          <p:spPr>
            <a:xfrm>
              <a:off x="3174176" y="757172"/>
              <a:ext cx="2045900" cy="477571"/>
            </a:xfrm>
            <a:custGeom>
              <a:avLst/>
              <a:gdLst>
                <a:gd name="connsiteX0" fmla="*/ 474383 w 2520280"/>
                <a:gd name="connsiteY0" fmla="*/ 102136 h 936104"/>
                <a:gd name="connsiteX1" fmla="*/ 1363814 w 2520280"/>
                <a:gd name="connsiteY1" fmla="*/ 1587 h 936104"/>
                <a:gd name="connsiteX2" fmla="*/ 2520269 w 2520280"/>
                <a:gd name="connsiteY2" fmla="*/ 470039 h 936104"/>
                <a:gd name="connsiteX3" fmla="*/ 1260140 w 2520280"/>
                <a:gd name="connsiteY3" fmla="*/ 468052 h 936104"/>
                <a:gd name="connsiteX4" fmla="*/ 474383 w 2520280"/>
                <a:gd name="connsiteY4" fmla="*/ 102136 h 936104"/>
                <a:gd name="connsiteX0" fmla="*/ 474383 w 2520280"/>
                <a:gd name="connsiteY0" fmla="*/ 102136 h 936104"/>
                <a:gd name="connsiteX1" fmla="*/ 1363814 w 2520280"/>
                <a:gd name="connsiteY1" fmla="*/ 1587 h 936104"/>
                <a:gd name="connsiteX2" fmla="*/ 2520269 w 2520280"/>
                <a:gd name="connsiteY2" fmla="*/ 470039 h 936104"/>
                <a:gd name="connsiteX0" fmla="*/ 0 w 2045897"/>
                <a:gd name="connsiteY0" fmla="*/ 102136 h 470039"/>
                <a:gd name="connsiteX1" fmla="*/ 889431 w 2045897"/>
                <a:gd name="connsiteY1" fmla="*/ 1587 h 470039"/>
                <a:gd name="connsiteX2" fmla="*/ 2045886 w 2045897"/>
                <a:gd name="connsiteY2" fmla="*/ 470039 h 470039"/>
                <a:gd name="connsiteX3" fmla="*/ 870997 w 2045897"/>
                <a:gd name="connsiteY3" fmla="*/ 406059 h 470039"/>
                <a:gd name="connsiteX4" fmla="*/ 0 w 2045897"/>
                <a:gd name="connsiteY4" fmla="*/ 102136 h 470039"/>
                <a:gd name="connsiteX0" fmla="*/ 0 w 2045897"/>
                <a:gd name="connsiteY0" fmla="*/ 102136 h 470039"/>
                <a:gd name="connsiteX1" fmla="*/ 889431 w 2045897"/>
                <a:gd name="connsiteY1" fmla="*/ 1587 h 470039"/>
                <a:gd name="connsiteX2" fmla="*/ 2045886 w 2045897"/>
                <a:gd name="connsiteY2" fmla="*/ 470039 h 470039"/>
                <a:gd name="connsiteX0" fmla="*/ 0 w 2045901"/>
                <a:gd name="connsiteY0" fmla="*/ 102136 h 470039"/>
                <a:gd name="connsiteX1" fmla="*/ 889431 w 2045901"/>
                <a:gd name="connsiteY1" fmla="*/ 1587 h 470039"/>
                <a:gd name="connsiteX2" fmla="*/ 2045886 w 2045901"/>
                <a:gd name="connsiteY2" fmla="*/ 470039 h 470039"/>
                <a:gd name="connsiteX3" fmla="*/ 870997 w 2045901"/>
                <a:gd name="connsiteY3" fmla="*/ 406059 h 470039"/>
                <a:gd name="connsiteX4" fmla="*/ 0 w 2045901"/>
                <a:gd name="connsiteY4" fmla="*/ 102136 h 470039"/>
                <a:gd name="connsiteX0" fmla="*/ 0 w 2045901"/>
                <a:gd name="connsiteY0" fmla="*/ 102136 h 470039"/>
                <a:gd name="connsiteX1" fmla="*/ 1021167 w 2045901"/>
                <a:gd name="connsiteY1" fmla="*/ 1587 h 470039"/>
                <a:gd name="connsiteX2" fmla="*/ 2045886 w 2045901"/>
                <a:gd name="connsiteY2" fmla="*/ 470039 h 470039"/>
                <a:gd name="connsiteX0" fmla="*/ 0 w 2045906"/>
                <a:gd name="connsiteY0" fmla="*/ 102136 h 470039"/>
                <a:gd name="connsiteX1" fmla="*/ 889431 w 2045906"/>
                <a:gd name="connsiteY1" fmla="*/ 1587 h 470039"/>
                <a:gd name="connsiteX2" fmla="*/ 2045886 w 2045906"/>
                <a:gd name="connsiteY2" fmla="*/ 470039 h 470039"/>
                <a:gd name="connsiteX3" fmla="*/ 870997 w 2045906"/>
                <a:gd name="connsiteY3" fmla="*/ 406059 h 470039"/>
                <a:gd name="connsiteX4" fmla="*/ 0 w 2045906"/>
                <a:gd name="connsiteY4" fmla="*/ 102136 h 470039"/>
                <a:gd name="connsiteX0" fmla="*/ 0 w 2045906"/>
                <a:gd name="connsiteY0" fmla="*/ 102136 h 470039"/>
                <a:gd name="connsiteX1" fmla="*/ 1106407 w 2045906"/>
                <a:gd name="connsiteY1" fmla="*/ 24834 h 470039"/>
                <a:gd name="connsiteX2" fmla="*/ 2045886 w 2045906"/>
                <a:gd name="connsiteY2" fmla="*/ 470039 h 470039"/>
                <a:gd name="connsiteX0" fmla="*/ 0 w 2045906"/>
                <a:gd name="connsiteY0" fmla="*/ 117246 h 485149"/>
                <a:gd name="connsiteX1" fmla="*/ 974672 w 2045906"/>
                <a:gd name="connsiteY1" fmla="*/ 1199 h 485149"/>
                <a:gd name="connsiteX2" fmla="*/ 2045886 w 2045906"/>
                <a:gd name="connsiteY2" fmla="*/ 485149 h 485149"/>
                <a:gd name="connsiteX3" fmla="*/ 870997 w 2045906"/>
                <a:gd name="connsiteY3" fmla="*/ 421169 h 485149"/>
                <a:gd name="connsiteX4" fmla="*/ 0 w 2045906"/>
                <a:gd name="connsiteY4" fmla="*/ 117246 h 485149"/>
                <a:gd name="connsiteX0" fmla="*/ 0 w 2045906"/>
                <a:gd name="connsiteY0" fmla="*/ 117246 h 485149"/>
                <a:gd name="connsiteX1" fmla="*/ 1106407 w 2045906"/>
                <a:gd name="connsiteY1" fmla="*/ 39944 h 485149"/>
                <a:gd name="connsiteX2" fmla="*/ 2045886 w 2045906"/>
                <a:gd name="connsiteY2" fmla="*/ 485149 h 485149"/>
                <a:gd name="connsiteX0" fmla="*/ 0 w 2045906"/>
                <a:gd name="connsiteY0" fmla="*/ 80189 h 448092"/>
                <a:gd name="connsiteX1" fmla="*/ 2045886 w 2045906"/>
                <a:gd name="connsiteY1" fmla="*/ 448092 h 448092"/>
                <a:gd name="connsiteX2" fmla="*/ 870997 w 2045906"/>
                <a:gd name="connsiteY2" fmla="*/ 384112 h 448092"/>
                <a:gd name="connsiteX3" fmla="*/ 0 w 2045906"/>
                <a:gd name="connsiteY3" fmla="*/ 80189 h 448092"/>
                <a:gd name="connsiteX0" fmla="*/ 0 w 2045906"/>
                <a:gd name="connsiteY0" fmla="*/ 80189 h 448092"/>
                <a:gd name="connsiteX1" fmla="*/ 1106407 w 2045906"/>
                <a:gd name="connsiteY1" fmla="*/ 2887 h 448092"/>
                <a:gd name="connsiteX2" fmla="*/ 2045886 w 2045906"/>
                <a:gd name="connsiteY2" fmla="*/ 448092 h 448092"/>
                <a:gd name="connsiteX0" fmla="*/ 0 w 2045907"/>
                <a:gd name="connsiteY0" fmla="*/ 117247 h 485150"/>
                <a:gd name="connsiteX1" fmla="*/ 2045886 w 2045907"/>
                <a:gd name="connsiteY1" fmla="*/ 485150 h 485150"/>
                <a:gd name="connsiteX2" fmla="*/ 870997 w 2045907"/>
                <a:gd name="connsiteY2" fmla="*/ 421170 h 485150"/>
                <a:gd name="connsiteX3" fmla="*/ 0 w 2045907"/>
                <a:gd name="connsiteY3" fmla="*/ 117247 h 485150"/>
                <a:gd name="connsiteX0" fmla="*/ 0 w 2045907"/>
                <a:gd name="connsiteY0" fmla="*/ 117247 h 485150"/>
                <a:gd name="connsiteX1" fmla="*/ 1121906 w 2045907"/>
                <a:gd name="connsiteY1" fmla="*/ 1199 h 485150"/>
                <a:gd name="connsiteX2" fmla="*/ 2045886 w 2045907"/>
                <a:gd name="connsiteY2" fmla="*/ 485150 h 485150"/>
                <a:gd name="connsiteX0" fmla="*/ 0 w 2045900"/>
                <a:gd name="connsiteY0" fmla="*/ 109668 h 477571"/>
                <a:gd name="connsiteX1" fmla="*/ 2045886 w 2045900"/>
                <a:gd name="connsiteY1" fmla="*/ 477571 h 477571"/>
                <a:gd name="connsiteX2" fmla="*/ 870997 w 2045900"/>
                <a:gd name="connsiteY2" fmla="*/ 413591 h 477571"/>
                <a:gd name="connsiteX3" fmla="*/ 0 w 2045900"/>
                <a:gd name="connsiteY3" fmla="*/ 109668 h 477571"/>
                <a:gd name="connsiteX0" fmla="*/ 0 w 2045900"/>
                <a:gd name="connsiteY0" fmla="*/ 109668 h 477571"/>
                <a:gd name="connsiteX1" fmla="*/ 1005669 w 2045900"/>
                <a:gd name="connsiteY1" fmla="*/ 1369 h 477571"/>
                <a:gd name="connsiteX2" fmla="*/ 2045886 w 2045900"/>
                <a:gd name="connsiteY2" fmla="*/ 477571 h 477571"/>
              </a:gdLst>
              <a:ahLst/>
              <a:cxnLst>
                <a:cxn ang="0">
                  <a:pos x="connsiteX0" y="connsiteY0"/>
                </a:cxn>
                <a:cxn ang="0">
                  <a:pos x="connsiteX1" y="connsiteY1"/>
                </a:cxn>
                <a:cxn ang="0">
                  <a:pos x="connsiteX2" y="connsiteY2"/>
                </a:cxn>
              </a:cxnLst>
              <a:rect l="l" t="t" r="r" b="b"/>
              <a:pathLst>
                <a:path w="2045900" h="477571" stroke="0" extrusionOk="0">
                  <a:moveTo>
                    <a:pt x="0" y="109668"/>
                  </a:moveTo>
                  <a:cubicBezTo>
                    <a:pt x="195815" y="120331"/>
                    <a:pt x="1900720" y="426917"/>
                    <a:pt x="2045886" y="477571"/>
                  </a:cubicBezTo>
                  <a:lnTo>
                    <a:pt x="870997" y="413591"/>
                  </a:lnTo>
                  <a:cubicBezTo>
                    <a:pt x="609078" y="291619"/>
                    <a:pt x="261919" y="231640"/>
                    <a:pt x="0" y="109668"/>
                  </a:cubicBezTo>
                  <a:close/>
                </a:path>
                <a:path w="2045900" h="477571" fill="none">
                  <a:moveTo>
                    <a:pt x="0" y="109668"/>
                  </a:moveTo>
                  <a:cubicBezTo>
                    <a:pt x="251135" y="35269"/>
                    <a:pt x="685525" y="-8447"/>
                    <a:pt x="1005669" y="1369"/>
                  </a:cubicBezTo>
                  <a:cubicBezTo>
                    <a:pt x="1661255" y="21471"/>
                    <a:pt x="2048678" y="233242"/>
                    <a:pt x="2045886" y="477571"/>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grpSp>
        <p:nvGrpSpPr>
          <p:cNvPr id="27" name="Группа 26"/>
          <p:cNvGrpSpPr/>
          <p:nvPr/>
        </p:nvGrpSpPr>
        <p:grpSpPr>
          <a:xfrm>
            <a:off x="694385" y="3140968"/>
            <a:ext cx="720080" cy="288032"/>
            <a:chOff x="3174176" y="757172"/>
            <a:chExt cx="2045900" cy="943636"/>
          </a:xfrm>
        </p:grpSpPr>
        <p:sp>
          <p:nvSpPr>
            <p:cNvPr id="28" name="Овал 27"/>
            <p:cNvSpPr/>
            <p:nvPr/>
          </p:nvSpPr>
          <p:spPr>
            <a:xfrm>
              <a:off x="3203848" y="764704"/>
              <a:ext cx="2016224" cy="936104"/>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9" name="Дуга 8"/>
            <p:cNvSpPr/>
            <p:nvPr/>
          </p:nvSpPr>
          <p:spPr>
            <a:xfrm>
              <a:off x="3174176" y="757172"/>
              <a:ext cx="2045900" cy="477571"/>
            </a:xfrm>
            <a:custGeom>
              <a:avLst/>
              <a:gdLst>
                <a:gd name="connsiteX0" fmla="*/ 474383 w 2520280"/>
                <a:gd name="connsiteY0" fmla="*/ 102136 h 936104"/>
                <a:gd name="connsiteX1" fmla="*/ 1363814 w 2520280"/>
                <a:gd name="connsiteY1" fmla="*/ 1587 h 936104"/>
                <a:gd name="connsiteX2" fmla="*/ 2520269 w 2520280"/>
                <a:gd name="connsiteY2" fmla="*/ 470039 h 936104"/>
                <a:gd name="connsiteX3" fmla="*/ 1260140 w 2520280"/>
                <a:gd name="connsiteY3" fmla="*/ 468052 h 936104"/>
                <a:gd name="connsiteX4" fmla="*/ 474383 w 2520280"/>
                <a:gd name="connsiteY4" fmla="*/ 102136 h 936104"/>
                <a:gd name="connsiteX0" fmla="*/ 474383 w 2520280"/>
                <a:gd name="connsiteY0" fmla="*/ 102136 h 936104"/>
                <a:gd name="connsiteX1" fmla="*/ 1363814 w 2520280"/>
                <a:gd name="connsiteY1" fmla="*/ 1587 h 936104"/>
                <a:gd name="connsiteX2" fmla="*/ 2520269 w 2520280"/>
                <a:gd name="connsiteY2" fmla="*/ 470039 h 936104"/>
                <a:gd name="connsiteX0" fmla="*/ 0 w 2045897"/>
                <a:gd name="connsiteY0" fmla="*/ 102136 h 470039"/>
                <a:gd name="connsiteX1" fmla="*/ 889431 w 2045897"/>
                <a:gd name="connsiteY1" fmla="*/ 1587 h 470039"/>
                <a:gd name="connsiteX2" fmla="*/ 2045886 w 2045897"/>
                <a:gd name="connsiteY2" fmla="*/ 470039 h 470039"/>
                <a:gd name="connsiteX3" fmla="*/ 870997 w 2045897"/>
                <a:gd name="connsiteY3" fmla="*/ 406059 h 470039"/>
                <a:gd name="connsiteX4" fmla="*/ 0 w 2045897"/>
                <a:gd name="connsiteY4" fmla="*/ 102136 h 470039"/>
                <a:gd name="connsiteX0" fmla="*/ 0 w 2045897"/>
                <a:gd name="connsiteY0" fmla="*/ 102136 h 470039"/>
                <a:gd name="connsiteX1" fmla="*/ 889431 w 2045897"/>
                <a:gd name="connsiteY1" fmla="*/ 1587 h 470039"/>
                <a:gd name="connsiteX2" fmla="*/ 2045886 w 2045897"/>
                <a:gd name="connsiteY2" fmla="*/ 470039 h 470039"/>
                <a:gd name="connsiteX0" fmla="*/ 0 w 2045901"/>
                <a:gd name="connsiteY0" fmla="*/ 102136 h 470039"/>
                <a:gd name="connsiteX1" fmla="*/ 889431 w 2045901"/>
                <a:gd name="connsiteY1" fmla="*/ 1587 h 470039"/>
                <a:gd name="connsiteX2" fmla="*/ 2045886 w 2045901"/>
                <a:gd name="connsiteY2" fmla="*/ 470039 h 470039"/>
                <a:gd name="connsiteX3" fmla="*/ 870997 w 2045901"/>
                <a:gd name="connsiteY3" fmla="*/ 406059 h 470039"/>
                <a:gd name="connsiteX4" fmla="*/ 0 w 2045901"/>
                <a:gd name="connsiteY4" fmla="*/ 102136 h 470039"/>
                <a:gd name="connsiteX0" fmla="*/ 0 w 2045901"/>
                <a:gd name="connsiteY0" fmla="*/ 102136 h 470039"/>
                <a:gd name="connsiteX1" fmla="*/ 1021167 w 2045901"/>
                <a:gd name="connsiteY1" fmla="*/ 1587 h 470039"/>
                <a:gd name="connsiteX2" fmla="*/ 2045886 w 2045901"/>
                <a:gd name="connsiteY2" fmla="*/ 470039 h 470039"/>
                <a:gd name="connsiteX0" fmla="*/ 0 w 2045906"/>
                <a:gd name="connsiteY0" fmla="*/ 102136 h 470039"/>
                <a:gd name="connsiteX1" fmla="*/ 889431 w 2045906"/>
                <a:gd name="connsiteY1" fmla="*/ 1587 h 470039"/>
                <a:gd name="connsiteX2" fmla="*/ 2045886 w 2045906"/>
                <a:gd name="connsiteY2" fmla="*/ 470039 h 470039"/>
                <a:gd name="connsiteX3" fmla="*/ 870997 w 2045906"/>
                <a:gd name="connsiteY3" fmla="*/ 406059 h 470039"/>
                <a:gd name="connsiteX4" fmla="*/ 0 w 2045906"/>
                <a:gd name="connsiteY4" fmla="*/ 102136 h 470039"/>
                <a:gd name="connsiteX0" fmla="*/ 0 w 2045906"/>
                <a:gd name="connsiteY0" fmla="*/ 102136 h 470039"/>
                <a:gd name="connsiteX1" fmla="*/ 1106407 w 2045906"/>
                <a:gd name="connsiteY1" fmla="*/ 24834 h 470039"/>
                <a:gd name="connsiteX2" fmla="*/ 2045886 w 2045906"/>
                <a:gd name="connsiteY2" fmla="*/ 470039 h 470039"/>
                <a:gd name="connsiteX0" fmla="*/ 0 w 2045906"/>
                <a:gd name="connsiteY0" fmla="*/ 117246 h 485149"/>
                <a:gd name="connsiteX1" fmla="*/ 974672 w 2045906"/>
                <a:gd name="connsiteY1" fmla="*/ 1199 h 485149"/>
                <a:gd name="connsiteX2" fmla="*/ 2045886 w 2045906"/>
                <a:gd name="connsiteY2" fmla="*/ 485149 h 485149"/>
                <a:gd name="connsiteX3" fmla="*/ 870997 w 2045906"/>
                <a:gd name="connsiteY3" fmla="*/ 421169 h 485149"/>
                <a:gd name="connsiteX4" fmla="*/ 0 w 2045906"/>
                <a:gd name="connsiteY4" fmla="*/ 117246 h 485149"/>
                <a:gd name="connsiteX0" fmla="*/ 0 w 2045906"/>
                <a:gd name="connsiteY0" fmla="*/ 117246 h 485149"/>
                <a:gd name="connsiteX1" fmla="*/ 1106407 w 2045906"/>
                <a:gd name="connsiteY1" fmla="*/ 39944 h 485149"/>
                <a:gd name="connsiteX2" fmla="*/ 2045886 w 2045906"/>
                <a:gd name="connsiteY2" fmla="*/ 485149 h 485149"/>
                <a:gd name="connsiteX0" fmla="*/ 0 w 2045906"/>
                <a:gd name="connsiteY0" fmla="*/ 80189 h 448092"/>
                <a:gd name="connsiteX1" fmla="*/ 2045886 w 2045906"/>
                <a:gd name="connsiteY1" fmla="*/ 448092 h 448092"/>
                <a:gd name="connsiteX2" fmla="*/ 870997 w 2045906"/>
                <a:gd name="connsiteY2" fmla="*/ 384112 h 448092"/>
                <a:gd name="connsiteX3" fmla="*/ 0 w 2045906"/>
                <a:gd name="connsiteY3" fmla="*/ 80189 h 448092"/>
                <a:gd name="connsiteX0" fmla="*/ 0 w 2045906"/>
                <a:gd name="connsiteY0" fmla="*/ 80189 h 448092"/>
                <a:gd name="connsiteX1" fmla="*/ 1106407 w 2045906"/>
                <a:gd name="connsiteY1" fmla="*/ 2887 h 448092"/>
                <a:gd name="connsiteX2" fmla="*/ 2045886 w 2045906"/>
                <a:gd name="connsiteY2" fmla="*/ 448092 h 448092"/>
                <a:gd name="connsiteX0" fmla="*/ 0 w 2045907"/>
                <a:gd name="connsiteY0" fmla="*/ 117247 h 485150"/>
                <a:gd name="connsiteX1" fmla="*/ 2045886 w 2045907"/>
                <a:gd name="connsiteY1" fmla="*/ 485150 h 485150"/>
                <a:gd name="connsiteX2" fmla="*/ 870997 w 2045907"/>
                <a:gd name="connsiteY2" fmla="*/ 421170 h 485150"/>
                <a:gd name="connsiteX3" fmla="*/ 0 w 2045907"/>
                <a:gd name="connsiteY3" fmla="*/ 117247 h 485150"/>
                <a:gd name="connsiteX0" fmla="*/ 0 w 2045907"/>
                <a:gd name="connsiteY0" fmla="*/ 117247 h 485150"/>
                <a:gd name="connsiteX1" fmla="*/ 1121906 w 2045907"/>
                <a:gd name="connsiteY1" fmla="*/ 1199 h 485150"/>
                <a:gd name="connsiteX2" fmla="*/ 2045886 w 2045907"/>
                <a:gd name="connsiteY2" fmla="*/ 485150 h 485150"/>
                <a:gd name="connsiteX0" fmla="*/ 0 w 2045900"/>
                <a:gd name="connsiteY0" fmla="*/ 109668 h 477571"/>
                <a:gd name="connsiteX1" fmla="*/ 2045886 w 2045900"/>
                <a:gd name="connsiteY1" fmla="*/ 477571 h 477571"/>
                <a:gd name="connsiteX2" fmla="*/ 870997 w 2045900"/>
                <a:gd name="connsiteY2" fmla="*/ 413591 h 477571"/>
                <a:gd name="connsiteX3" fmla="*/ 0 w 2045900"/>
                <a:gd name="connsiteY3" fmla="*/ 109668 h 477571"/>
                <a:gd name="connsiteX0" fmla="*/ 0 w 2045900"/>
                <a:gd name="connsiteY0" fmla="*/ 109668 h 477571"/>
                <a:gd name="connsiteX1" fmla="*/ 1005669 w 2045900"/>
                <a:gd name="connsiteY1" fmla="*/ 1369 h 477571"/>
                <a:gd name="connsiteX2" fmla="*/ 2045886 w 2045900"/>
                <a:gd name="connsiteY2" fmla="*/ 477571 h 477571"/>
              </a:gdLst>
              <a:ahLst/>
              <a:cxnLst>
                <a:cxn ang="0">
                  <a:pos x="connsiteX0" y="connsiteY0"/>
                </a:cxn>
                <a:cxn ang="0">
                  <a:pos x="connsiteX1" y="connsiteY1"/>
                </a:cxn>
                <a:cxn ang="0">
                  <a:pos x="connsiteX2" y="connsiteY2"/>
                </a:cxn>
              </a:cxnLst>
              <a:rect l="l" t="t" r="r" b="b"/>
              <a:pathLst>
                <a:path w="2045900" h="477571" stroke="0" extrusionOk="0">
                  <a:moveTo>
                    <a:pt x="0" y="109668"/>
                  </a:moveTo>
                  <a:cubicBezTo>
                    <a:pt x="195815" y="120331"/>
                    <a:pt x="1900720" y="426917"/>
                    <a:pt x="2045886" y="477571"/>
                  </a:cubicBezTo>
                  <a:lnTo>
                    <a:pt x="870997" y="413591"/>
                  </a:lnTo>
                  <a:cubicBezTo>
                    <a:pt x="609078" y="291619"/>
                    <a:pt x="261919" y="231640"/>
                    <a:pt x="0" y="109668"/>
                  </a:cubicBezTo>
                  <a:close/>
                </a:path>
                <a:path w="2045900" h="477571" fill="none">
                  <a:moveTo>
                    <a:pt x="0" y="109668"/>
                  </a:moveTo>
                  <a:cubicBezTo>
                    <a:pt x="251135" y="35269"/>
                    <a:pt x="685525" y="-8447"/>
                    <a:pt x="1005669" y="1369"/>
                  </a:cubicBezTo>
                  <a:cubicBezTo>
                    <a:pt x="1661255" y="21471"/>
                    <a:pt x="2048678" y="233242"/>
                    <a:pt x="2045886" y="477571"/>
                  </a:cubicBezTo>
                </a:path>
              </a:pathLst>
            </a:custGeom>
            <a:ln w="25400">
              <a:solidFill>
                <a:srgbClr val="00B05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ru-RU"/>
            </a:p>
          </p:txBody>
        </p:sp>
      </p:grpSp>
    </p:spTree>
    <p:extLst>
      <p:ext uri="{BB962C8B-B14F-4D97-AF65-F5344CB8AC3E}">
        <p14:creationId xmlns="" xmlns:p14="http://schemas.microsoft.com/office/powerpoint/2010/main" val="329169840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418083" y="1341562"/>
            <a:ext cx="4536505" cy="996025"/>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7252" tIns="43626" rIns="87252" bIns="43626" rtlCol="0" anchor="ctr"/>
          <a:lstStyle/>
          <a:p>
            <a:pPr algn="ctr">
              <a:tabLst>
                <a:tab pos="339314" algn="l"/>
                <a:tab pos="8042034" algn="l"/>
              </a:tabLst>
            </a:pPr>
            <a:r>
              <a:rPr lang="ru-RU" sz="1400" b="1" dirty="0">
                <a:solidFill>
                  <a:schemeClr val="tx1"/>
                </a:solidFill>
                <a:latin typeface="Times New Roman" panose="02020603050405020304" pitchFamily="18" charset="0"/>
                <a:cs typeface="Times New Roman" pitchFamily="18" charset="0"/>
              </a:rPr>
              <a:t>Расчет цен на мощность в отношении генерирующих </a:t>
            </a:r>
            <a:r>
              <a:rPr lang="ru-RU" sz="1400" b="1" dirty="0" smtClean="0">
                <a:solidFill>
                  <a:schemeClr val="tx1"/>
                </a:solidFill>
                <a:latin typeface="Times New Roman" panose="02020603050405020304" pitchFamily="18" charset="0"/>
                <a:cs typeface="Times New Roman" pitchFamily="18" charset="0"/>
              </a:rPr>
              <a:t>объектов, </a:t>
            </a:r>
            <a:r>
              <a:rPr lang="ru-RU" sz="1400" b="1" dirty="0">
                <a:solidFill>
                  <a:schemeClr val="tx1"/>
                </a:solidFill>
                <a:latin typeface="Times New Roman" panose="02020603050405020304" pitchFamily="18" charset="0"/>
                <a:cs typeface="Times New Roman" pitchFamily="18" charset="0"/>
              </a:rPr>
              <a:t>указавших самые высокие цены в ценовых заявках на КОМ 2014 года </a:t>
            </a:r>
            <a:endParaRPr lang="ru-RU" sz="1300" b="1" dirty="0">
              <a:solidFill>
                <a:schemeClr val="tx1"/>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18083" y="3944658"/>
            <a:ext cx="1744668" cy="576064"/>
          </a:xfrm>
          <a:prstGeom prst="rect">
            <a:avLst/>
          </a:prstGeom>
          <a:solidFill>
            <a:srgbClr val="E7E7FF"/>
          </a:solidFill>
          <a:ln>
            <a:noFill/>
          </a:ln>
        </p:spPr>
        <p:style>
          <a:lnRef idx="2">
            <a:schemeClr val="accent1">
              <a:shade val="50000"/>
            </a:schemeClr>
          </a:lnRef>
          <a:fillRef idx="1">
            <a:schemeClr val="accent1"/>
          </a:fillRef>
          <a:effectRef idx="0">
            <a:schemeClr val="accent1"/>
          </a:effectRef>
          <a:fontRef idx="minor">
            <a:schemeClr val="lt1"/>
          </a:fontRef>
        </p:style>
        <p:txBody>
          <a:bodyPr lIns="87252" tIns="43626" rIns="87252" bIns="43626" rtlCol="0" anchor="ctr"/>
          <a:lstStyle/>
          <a:p>
            <a:pPr algn="ctr">
              <a:tabLst>
                <a:tab pos="339314" algn="l"/>
                <a:tab pos="8042034" algn="l"/>
              </a:tabLst>
            </a:pPr>
            <a:r>
              <a:rPr lang="ru-RU" sz="1300" dirty="0">
                <a:solidFill>
                  <a:schemeClr val="tx1"/>
                </a:solidFill>
                <a:latin typeface="Times New Roman" panose="02020603050405020304" pitchFamily="18" charset="0"/>
                <a:cs typeface="Times New Roman" panose="02020603050405020304" pitchFamily="18" charset="0"/>
              </a:rPr>
              <a:t>Цена заявки КОМ</a:t>
            </a:r>
          </a:p>
        </p:txBody>
      </p:sp>
      <p:sp>
        <p:nvSpPr>
          <p:cNvPr id="7" name="Прямоугольник 6"/>
          <p:cNvSpPr/>
          <p:nvPr/>
        </p:nvSpPr>
        <p:spPr>
          <a:xfrm>
            <a:off x="2362300" y="2882124"/>
            <a:ext cx="2592288" cy="50162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7252" tIns="43626" rIns="87252" bIns="43626" rtlCol="0" anchor="ctr"/>
          <a:lstStyle/>
          <a:p>
            <a:pPr algn="ctr">
              <a:tabLst>
                <a:tab pos="339314" algn="l"/>
                <a:tab pos="8042034" algn="l"/>
              </a:tabLst>
            </a:pPr>
            <a:r>
              <a:rPr lang="ru-RU" sz="1300" dirty="0">
                <a:solidFill>
                  <a:schemeClr val="tx1"/>
                </a:solidFill>
                <a:latin typeface="Times New Roman" panose="02020603050405020304" pitchFamily="18" charset="0"/>
                <a:cs typeface="Times New Roman" panose="02020603050405020304" pitchFamily="18" charset="0"/>
              </a:rPr>
              <a:t>Нет предписания ФАС на единую </a:t>
            </a:r>
            <a:r>
              <a:rPr lang="ru-RU" sz="1300" dirty="0" smtClean="0">
                <a:solidFill>
                  <a:schemeClr val="tx1"/>
                </a:solidFill>
                <a:latin typeface="Times New Roman" panose="02020603050405020304" pitchFamily="18" charset="0"/>
                <a:cs typeface="Times New Roman" panose="02020603050405020304" pitchFamily="18" charset="0"/>
              </a:rPr>
              <a:t>заявку</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8" name="Стрелка вниз 7"/>
          <p:cNvSpPr/>
          <p:nvPr/>
        </p:nvSpPr>
        <p:spPr>
          <a:xfrm>
            <a:off x="1182405" y="3458188"/>
            <a:ext cx="216024" cy="43204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2362300" y="3944658"/>
            <a:ext cx="2592288" cy="576064"/>
          </a:xfrm>
          <a:prstGeom prst="rect">
            <a:avLst/>
          </a:prstGeom>
          <a:solidFill>
            <a:srgbClr val="E7E7FF"/>
          </a:solidFill>
          <a:ln>
            <a:noFill/>
          </a:ln>
        </p:spPr>
        <p:style>
          <a:lnRef idx="2">
            <a:schemeClr val="accent1">
              <a:shade val="50000"/>
            </a:schemeClr>
          </a:lnRef>
          <a:fillRef idx="1">
            <a:schemeClr val="accent1"/>
          </a:fillRef>
          <a:effectRef idx="0">
            <a:schemeClr val="accent1"/>
          </a:effectRef>
          <a:fontRef idx="minor">
            <a:schemeClr val="lt1"/>
          </a:fontRef>
        </p:style>
        <p:txBody>
          <a:bodyPr lIns="87252" tIns="43626" rIns="87252" bIns="43626" rtlCol="0" anchor="ctr"/>
          <a:lstStyle/>
          <a:p>
            <a:pPr algn="ctr">
              <a:tabLst>
                <a:tab pos="339314" algn="l"/>
                <a:tab pos="8042034" algn="l"/>
              </a:tabLst>
            </a:pPr>
            <a:r>
              <a:rPr lang="ru-RU" sz="1300" dirty="0">
                <a:solidFill>
                  <a:schemeClr val="tx1"/>
                </a:solidFill>
                <a:latin typeface="Times New Roman" panose="02020603050405020304" pitchFamily="18" charset="0"/>
                <a:cs typeface="Times New Roman" panose="02020603050405020304" pitchFamily="18" charset="0"/>
              </a:rPr>
              <a:t>Минимальное значение между заявкой на КОМ и расчетом ФСТ </a:t>
            </a:r>
          </a:p>
        </p:txBody>
      </p:sp>
      <p:sp>
        <p:nvSpPr>
          <p:cNvPr id="10" name="Прямоугольник 9"/>
          <p:cNvSpPr/>
          <p:nvPr/>
        </p:nvSpPr>
        <p:spPr>
          <a:xfrm>
            <a:off x="418083" y="2882124"/>
            <a:ext cx="1744668" cy="50162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7252" tIns="43626" rIns="87252" bIns="43626" rtlCol="0" anchor="ctr"/>
          <a:lstStyle/>
          <a:p>
            <a:pPr algn="ctr">
              <a:tabLst>
                <a:tab pos="339314" algn="l"/>
                <a:tab pos="8042034" algn="l"/>
              </a:tabLst>
            </a:pPr>
            <a:r>
              <a:rPr lang="ru-RU" sz="1300" dirty="0">
                <a:solidFill>
                  <a:schemeClr val="tx1"/>
                </a:solidFill>
                <a:latin typeface="Times New Roman" panose="02020603050405020304" pitchFamily="18" charset="0"/>
                <a:cs typeface="Times New Roman" panose="02020603050405020304" pitchFamily="18" charset="0"/>
              </a:rPr>
              <a:t>Предписание ФАС на единую </a:t>
            </a:r>
            <a:r>
              <a:rPr lang="ru-RU" sz="1300" dirty="0" smtClean="0">
                <a:solidFill>
                  <a:schemeClr val="tx1"/>
                </a:solidFill>
                <a:latin typeface="Times New Roman" panose="02020603050405020304" pitchFamily="18" charset="0"/>
                <a:cs typeface="Times New Roman" panose="02020603050405020304" pitchFamily="18" charset="0"/>
              </a:rPr>
              <a:t>заявку</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11" name="Стрелка вниз 10"/>
          <p:cNvSpPr/>
          <p:nvPr/>
        </p:nvSpPr>
        <p:spPr>
          <a:xfrm>
            <a:off x="1182405" y="2401516"/>
            <a:ext cx="216024" cy="414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трелка вниз 11"/>
          <p:cNvSpPr/>
          <p:nvPr/>
        </p:nvSpPr>
        <p:spPr>
          <a:xfrm>
            <a:off x="3550432" y="2401516"/>
            <a:ext cx="216024" cy="414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3" name="Стрелка вниз 12"/>
          <p:cNvSpPr/>
          <p:nvPr/>
        </p:nvSpPr>
        <p:spPr>
          <a:xfrm>
            <a:off x="3550432" y="3467037"/>
            <a:ext cx="216024" cy="414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4" name="TextBox 33"/>
          <p:cNvSpPr txBox="1"/>
          <p:nvPr/>
        </p:nvSpPr>
        <p:spPr>
          <a:xfrm>
            <a:off x="9591547" y="6599810"/>
            <a:ext cx="325730" cy="261610"/>
          </a:xfrm>
          <a:prstGeom prst="rect">
            <a:avLst/>
          </a:prstGeom>
          <a:no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11</a:t>
            </a:r>
            <a:endParaRPr lang="ru-RU" sz="1100" dirty="0">
              <a:latin typeface="Times New Roman" panose="02020603050405020304" pitchFamily="18" charset="0"/>
              <a:cs typeface="Times New Roman" panose="02020603050405020304" pitchFamily="18" charset="0"/>
            </a:endParaRPr>
          </a:p>
        </p:txBody>
      </p:sp>
      <p:sp>
        <p:nvSpPr>
          <p:cNvPr id="35" name="TextBox 34"/>
          <p:cNvSpPr txBox="1"/>
          <p:nvPr/>
        </p:nvSpPr>
        <p:spPr>
          <a:xfrm>
            <a:off x="1080056" y="401260"/>
            <a:ext cx="8856984" cy="738664"/>
          </a:xfrm>
          <a:prstGeom prst="rect">
            <a:avLst/>
          </a:prstGeom>
          <a:noFill/>
        </p:spPr>
        <p:txBody>
          <a:bodyPr wrap="square" rtlCol="0">
            <a:spAutoFit/>
          </a:bodyPr>
          <a:lstStyle/>
          <a:p>
            <a:pPr algn="ctr"/>
            <a:r>
              <a:rPr lang="ru-RU" b="1" dirty="0" smtClean="0">
                <a:latin typeface="Times New Roman" panose="02020603050405020304" pitchFamily="18" charset="0"/>
                <a:cs typeface="Times New Roman" panose="02020603050405020304" pitchFamily="18" charset="0"/>
              </a:rPr>
              <a:t>Особенности установления тарифа </a:t>
            </a:r>
          </a:p>
          <a:p>
            <a:pPr algn="ctr"/>
            <a:r>
              <a:rPr lang="ru-RU" b="1" dirty="0" smtClean="0">
                <a:latin typeface="Times New Roman" panose="02020603050405020304" pitchFamily="18" charset="0"/>
                <a:cs typeface="Times New Roman" panose="02020603050405020304" pitchFamily="18" charset="0"/>
              </a:rPr>
              <a:t>для «Вынужденных» и «Самых дорогих»</a:t>
            </a:r>
            <a:endParaRPr lang="ru-RU" b="1" dirty="0">
              <a:latin typeface="Times New Roman" panose="02020603050405020304" pitchFamily="18" charset="0"/>
              <a:cs typeface="Times New Roman" panose="02020603050405020304" pitchFamily="18" charset="0"/>
            </a:endParaRPr>
          </a:p>
        </p:txBody>
      </p:sp>
      <p:sp>
        <p:nvSpPr>
          <p:cNvPr id="31" name="Прямоугольник 30"/>
          <p:cNvSpPr/>
          <p:nvPr/>
        </p:nvSpPr>
        <p:spPr>
          <a:xfrm>
            <a:off x="418083" y="5030617"/>
            <a:ext cx="1744668" cy="57606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7252" tIns="43626" rIns="87252" bIns="43626" rtlCol="0" anchor="ctr"/>
          <a:lstStyle/>
          <a:p>
            <a:pPr algn="ctr">
              <a:tabLst>
                <a:tab pos="339314" algn="l"/>
                <a:tab pos="8042034" algn="l"/>
              </a:tabLst>
            </a:pPr>
            <a:r>
              <a:rPr lang="ru-RU" sz="1300" dirty="0">
                <a:solidFill>
                  <a:schemeClr val="tx1"/>
                </a:solidFill>
                <a:latin typeface="Times New Roman" panose="02020603050405020304" pitchFamily="18" charset="0"/>
                <a:cs typeface="Times New Roman" panose="02020603050405020304" pitchFamily="18" charset="0"/>
              </a:rPr>
              <a:t>Цена (тариф) не устанавливается</a:t>
            </a:r>
          </a:p>
        </p:txBody>
      </p:sp>
      <p:sp>
        <p:nvSpPr>
          <p:cNvPr id="39" name="Прямоугольник 38"/>
          <p:cNvSpPr/>
          <p:nvPr/>
        </p:nvSpPr>
        <p:spPr>
          <a:xfrm>
            <a:off x="2362300" y="5030617"/>
            <a:ext cx="2592288" cy="57606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7252" tIns="43626" rIns="87252" bIns="43626" rtlCol="0" anchor="ctr"/>
          <a:lstStyle/>
          <a:p>
            <a:pPr algn="ctr">
              <a:tabLst>
                <a:tab pos="339314" algn="l"/>
                <a:tab pos="8042034" algn="l"/>
              </a:tabLst>
            </a:pPr>
            <a:r>
              <a:rPr lang="ru-RU" sz="1300" dirty="0">
                <a:solidFill>
                  <a:schemeClr val="tx1"/>
                </a:solidFill>
                <a:latin typeface="Times New Roman" panose="02020603050405020304" pitchFamily="18" charset="0"/>
                <a:cs typeface="Times New Roman" panose="02020603050405020304" pitchFamily="18" charset="0"/>
              </a:rPr>
              <a:t>Цена (тариф) утверждается приказом ФСТ России </a:t>
            </a:r>
          </a:p>
        </p:txBody>
      </p:sp>
      <p:sp>
        <p:nvSpPr>
          <p:cNvPr id="41" name="Стрелка вниз 40"/>
          <p:cNvSpPr/>
          <p:nvPr/>
        </p:nvSpPr>
        <p:spPr>
          <a:xfrm rot="10800000">
            <a:off x="1182405" y="4563525"/>
            <a:ext cx="216024" cy="414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2" name="Стрелка вниз 41"/>
          <p:cNvSpPr/>
          <p:nvPr/>
        </p:nvSpPr>
        <p:spPr>
          <a:xfrm rot="10800000">
            <a:off x="3550432" y="4563525"/>
            <a:ext cx="216024" cy="414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2" name="Стрелка вниз 51"/>
          <p:cNvSpPr/>
          <p:nvPr/>
        </p:nvSpPr>
        <p:spPr>
          <a:xfrm>
            <a:off x="3550431" y="5659079"/>
            <a:ext cx="216024" cy="41435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3" name="Прямоугольник 52"/>
          <p:cNvSpPr/>
          <p:nvPr/>
        </p:nvSpPr>
        <p:spPr>
          <a:xfrm>
            <a:off x="2362300" y="6111676"/>
            <a:ext cx="5616623" cy="57606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7252" tIns="43626" rIns="87252" bIns="43626" rtlCol="0" anchor="ctr"/>
          <a:lstStyle/>
          <a:p>
            <a:pPr algn="ctr">
              <a:tabLst>
                <a:tab pos="339314" algn="l"/>
                <a:tab pos="8042034" algn="l"/>
              </a:tabLst>
            </a:pPr>
            <a:r>
              <a:rPr lang="ru-RU" sz="1300" dirty="0" smtClean="0">
                <a:solidFill>
                  <a:schemeClr val="tx1"/>
                </a:solidFill>
                <a:latin typeface="Times New Roman" panose="02020603050405020304" pitchFamily="18" charset="0"/>
                <a:cs typeface="Times New Roman" panose="02020603050405020304" pitchFamily="18" charset="0"/>
              </a:rPr>
              <a:t>Проект </a:t>
            </a:r>
            <a:r>
              <a:rPr lang="ru-RU" sz="1300" dirty="0">
                <a:solidFill>
                  <a:schemeClr val="tx1"/>
                </a:solidFill>
                <a:latin typeface="Times New Roman" panose="02020603050405020304" pitchFamily="18" charset="0"/>
                <a:cs typeface="Times New Roman" panose="02020603050405020304" pitchFamily="18" charset="0"/>
              </a:rPr>
              <a:t>размешен </a:t>
            </a:r>
            <a:r>
              <a:rPr lang="ru-RU" sz="1300" dirty="0" smtClean="0">
                <a:solidFill>
                  <a:schemeClr val="tx1"/>
                </a:solidFill>
                <a:latin typeface="Times New Roman" panose="02020603050405020304" pitchFamily="18" charset="0"/>
                <a:cs typeface="Times New Roman" panose="02020603050405020304" pitchFamily="18" charset="0"/>
              </a:rPr>
              <a:t>на: </a:t>
            </a:r>
            <a:r>
              <a:rPr lang="ru-RU" sz="1400" u="sng" dirty="0">
                <a:hlinkClick r:id="rId2"/>
              </a:rPr>
              <a:t>http://regulation.gov.ru/project/8402.html</a:t>
            </a:r>
            <a:endParaRPr lang="ru-RU" sz="1400" dirty="0">
              <a:solidFill>
                <a:schemeClr val="tx1"/>
              </a:solidFill>
              <a:latin typeface="Times New Roman" panose="02020603050405020304" pitchFamily="18" charset="0"/>
              <a:cs typeface="Times New Roman" pitchFamily="18" charset="0"/>
            </a:endParaRPr>
          </a:p>
        </p:txBody>
      </p:sp>
      <p:sp>
        <p:nvSpPr>
          <p:cNvPr id="54" name="Прямоугольник 53"/>
          <p:cNvSpPr/>
          <p:nvPr/>
        </p:nvSpPr>
        <p:spPr>
          <a:xfrm>
            <a:off x="5242619" y="1341562"/>
            <a:ext cx="4176465" cy="1197663"/>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7252" tIns="43626" rIns="87252" bIns="43626" rtlCol="0" anchor="ctr"/>
          <a:lstStyle/>
          <a:p>
            <a:pPr algn="ctr">
              <a:tabLst>
                <a:tab pos="339314" algn="l"/>
                <a:tab pos="8042034" algn="l"/>
              </a:tabLst>
            </a:pPr>
            <a:r>
              <a:rPr lang="ru-RU" sz="1400" b="1" dirty="0">
                <a:solidFill>
                  <a:schemeClr val="tx1"/>
                </a:solidFill>
                <a:latin typeface="Times New Roman" panose="02020603050405020304" pitchFamily="18" charset="0"/>
                <a:cs typeface="Times New Roman" panose="02020603050405020304" pitchFamily="18" charset="0"/>
              </a:rPr>
              <a:t>Сроки принятия тарифных решений </a:t>
            </a:r>
            <a:endParaRPr lang="ru-RU" sz="1400" b="1" dirty="0" smtClean="0">
              <a:solidFill>
                <a:schemeClr val="tx1"/>
              </a:solidFill>
              <a:latin typeface="Times New Roman" panose="02020603050405020304" pitchFamily="18" charset="0"/>
              <a:cs typeface="Times New Roman" panose="02020603050405020304" pitchFamily="18" charset="0"/>
            </a:endParaRPr>
          </a:p>
          <a:p>
            <a:pPr algn="ctr">
              <a:tabLst>
                <a:tab pos="339314" algn="l"/>
                <a:tab pos="8042034" algn="l"/>
              </a:tabLst>
            </a:pPr>
            <a:r>
              <a:rPr lang="ru-RU" sz="1400" b="1" dirty="0" smtClean="0">
                <a:solidFill>
                  <a:schemeClr val="tx1"/>
                </a:solidFill>
                <a:latin typeface="Times New Roman" panose="02020603050405020304" pitchFamily="18" charset="0"/>
                <a:cs typeface="Times New Roman" panose="02020603050405020304" pitchFamily="18" charset="0"/>
              </a:rPr>
              <a:t>по </a:t>
            </a:r>
            <a:r>
              <a:rPr lang="ru-RU" sz="1400" b="1" dirty="0">
                <a:solidFill>
                  <a:schemeClr val="tx1"/>
                </a:solidFill>
                <a:latin typeface="Times New Roman" panose="02020603050405020304" pitchFamily="18" charset="0"/>
                <a:cs typeface="Times New Roman" panose="02020603050405020304" pitchFamily="18" charset="0"/>
              </a:rPr>
              <a:t>«вынужденным» генераторам </a:t>
            </a:r>
            <a:endParaRPr lang="ru-RU" sz="1400" b="1" dirty="0" smtClean="0">
              <a:solidFill>
                <a:schemeClr val="tx1"/>
              </a:solidFill>
              <a:latin typeface="Times New Roman" panose="02020603050405020304" pitchFamily="18" charset="0"/>
              <a:cs typeface="Times New Roman" panose="02020603050405020304" pitchFamily="18" charset="0"/>
            </a:endParaRPr>
          </a:p>
          <a:p>
            <a:pPr algn="ctr">
              <a:tabLst>
                <a:tab pos="339314" algn="l"/>
                <a:tab pos="8042034" algn="l"/>
              </a:tabLst>
            </a:pPr>
            <a:r>
              <a:rPr lang="ru-RU" sz="1100" i="1" dirty="0" smtClean="0">
                <a:solidFill>
                  <a:schemeClr val="tx1"/>
                </a:solidFill>
                <a:latin typeface="Times New Roman" panose="02020603050405020304" pitchFamily="18" charset="0"/>
                <a:cs typeface="Times New Roman" panose="02020603050405020304" pitchFamily="18" charset="0"/>
              </a:rPr>
              <a:t>(изменения в</a:t>
            </a:r>
            <a:r>
              <a:rPr lang="ru-RU" sz="1100" b="1" i="1" dirty="0" smtClean="0">
                <a:solidFill>
                  <a:schemeClr val="tx1"/>
                </a:solidFill>
                <a:latin typeface="Times New Roman" panose="02020603050405020304" pitchFamily="18" charset="0"/>
                <a:cs typeface="Times New Roman" panose="02020603050405020304" pitchFamily="18" charset="0"/>
              </a:rPr>
              <a:t> </a:t>
            </a:r>
            <a:r>
              <a:rPr lang="ru-RU" sz="1100" i="1" dirty="0" smtClean="0">
                <a:solidFill>
                  <a:schemeClr val="tx1"/>
                </a:solidFill>
                <a:latin typeface="Times New Roman" panose="02020603050405020304" pitchFamily="18" charset="0"/>
                <a:cs typeface="Times New Roman" panose="02020603050405020304" pitchFamily="18" charset="0"/>
              </a:rPr>
              <a:t>Правила государственного </a:t>
            </a:r>
            <a:r>
              <a:rPr lang="ru-RU" sz="1100" i="1" dirty="0">
                <a:solidFill>
                  <a:schemeClr val="tx1"/>
                </a:solidFill>
                <a:latin typeface="Times New Roman" panose="02020603050405020304" pitchFamily="18" charset="0"/>
                <a:cs typeface="Times New Roman" panose="02020603050405020304" pitchFamily="18" charset="0"/>
              </a:rPr>
              <a:t>регулирования постановлением Правительства Российской Федерации от 29.12.2011 № 1178</a:t>
            </a:r>
            <a:r>
              <a:rPr lang="ru-RU" sz="1100" i="1" dirty="0" smtClean="0">
                <a:solidFill>
                  <a:schemeClr val="tx1"/>
                </a:solidFill>
                <a:latin typeface="Times New Roman" panose="02020603050405020304" pitchFamily="18" charset="0"/>
                <a:cs typeface="Times New Roman" panose="02020603050405020304" pitchFamily="18" charset="0"/>
              </a:rPr>
              <a:t>)</a:t>
            </a:r>
            <a:endParaRPr lang="ru-RU" sz="1400" i="1" dirty="0">
              <a:solidFill>
                <a:schemeClr val="tx1"/>
              </a:solidFill>
              <a:latin typeface="Times New Roman" panose="02020603050405020304" pitchFamily="18" charset="0"/>
              <a:cs typeface="Times New Roman" panose="02020603050405020304" pitchFamily="18" charset="0"/>
            </a:endParaRPr>
          </a:p>
        </p:txBody>
      </p:sp>
      <p:sp>
        <p:nvSpPr>
          <p:cNvPr id="55" name="Нашивка 54"/>
          <p:cNvSpPr/>
          <p:nvPr/>
        </p:nvSpPr>
        <p:spPr>
          <a:xfrm rot="5400000">
            <a:off x="5160467" y="2951237"/>
            <a:ext cx="1380238" cy="684077"/>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300" b="1" dirty="0" smtClean="0">
                <a:solidFill>
                  <a:schemeClr val="tx1"/>
                </a:solidFill>
                <a:latin typeface="Times New Roman" panose="02020603050405020304" pitchFamily="18" charset="0"/>
                <a:cs typeface="Times New Roman" panose="02020603050405020304" pitchFamily="18" charset="0"/>
              </a:rPr>
              <a:t>Статус и заявка</a:t>
            </a:r>
          </a:p>
          <a:p>
            <a:pPr algn="ctr"/>
            <a:r>
              <a:rPr lang="ru-RU" sz="1300" b="1" dirty="0" smtClean="0">
                <a:solidFill>
                  <a:schemeClr val="tx1"/>
                </a:solidFill>
                <a:latin typeface="Times New Roman" panose="02020603050405020304" pitchFamily="18" charset="0"/>
                <a:cs typeface="Times New Roman" panose="02020603050405020304" pitchFamily="18" charset="0"/>
              </a:rPr>
              <a:t>до 01.09</a:t>
            </a:r>
            <a:endParaRPr lang="ru-RU" sz="1300" b="1" dirty="0">
              <a:solidFill>
                <a:schemeClr val="tx1"/>
              </a:solidFill>
              <a:latin typeface="Times New Roman" panose="02020603050405020304" pitchFamily="18" charset="0"/>
              <a:cs typeface="Times New Roman" panose="02020603050405020304" pitchFamily="18" charset="0"/>
            </a:endParaRPr>
          </a:p>
        </p:txBody>
      </p:sp>
      <p:sp>
        <p:nvSpPr>
          <p:cNvPr id="56" name="Нашивка 55"/>
          <p:cNvSpPr/>
          <p:nvPr/>
        </p:nvSpPr>
        <p:spPr>
          <a:xfrm rot="5400000">
            <a:off x="8160819" y="2925315"/>
            <a:ext cx="1328397" cy="684077"/>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300" b="1" dirty="0" smtClean="0">
                <a:solidFill>
                  <a:schemeClr val="tx1"/>
                </a:solidFill>
                <a:latin typeface="Times New Roman" panose="02020603050405020304" pitchFamily="18" charset="0"/>
                <a:cs typeface="Times New Roman" panose="02020603050405020304" pitchFamily="18" charset="0"/>
              </a:rPr>
              <a:t>Заявка</a:t>
            </a:r>
          </a:p>
          <a:p>
            <a:pPr algn="ctr"/>
            <a:r>
              <a:rPr lang="ru-RU" sz="1300" b="1" dirty="0" smtClean="0">
                <a:solidFill>
                  <a:schemeClr val="tx1"/>
                </a:solidFill>
                <a:latin typeface="Times New Roman" panose="02020603050405020304" pitchFamily="18" charset="0"/>
                <a:cs typeface="Times New Roman" panose="02020603050405020304" pitchFamily="18" charset="0"/>
              </a:rPr>
              <a:t>после 01.09</a:t>
            </a:r>
            <a:endParaRPr lang="ru-RU" sz="1300" b="1" dirty="0">
              <a:solidFill>
                <a:schemeClr val="tx1"/>
              </a:solidFill>
              <a:latin typeface="Times New Roman" panose="02020603050405020304" pitchFamily="18" charset="0"/>
              <a:cs typeface="Times New Roman" panose="02020603050405020304" pitchFamily="18" charset="0"/>
            </a:endParaRPr>
          </a:p>
        </p:txBody>
      </p:sp>
      <p:sp>
        <p:nvSpPr>
          <p:cNvPr id="57" name="Прямоугольник 56"/>
          <p:cNvSpPr/>
          <p:nvPr/>
        </p:nvSpPr>
        <p:spPr>
          <a:xfrm>
            <a:off x="5275928" y="4722360"/>
            <a:ext cx="2775004" cy="68806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7252" tIns="43626" rIns="87252" bIns="43626" rtlCol="0" anchor="ctr"/>
          <a:lstStyle/>
          <a:p>
            <a:pPr algn="ctr">
              <a:tabLst>
                <a:tab pos="339314" algn="l"/>
                <a:tab pos="8042034" algn="l"/>
              </a:tabLst>
            </a:pPr>
            <a:r>
              <a:rPr lang="ru-RU" sz="1300" b="1" dirty="0" smtClean="0">
                <a:solidFill>
                  <a:schemeClr val="tx1"/>
                </a:solidFill>
                <a:latin typeface="Times New Roman" panose="02020603050405020304" pitchFamily="18" charset="0"/>
                <a:cs typeface="Times New Roman" panose="02020603050405020304" pitchFamily="18" charset="0"/>
              </a:rPr>
              <a:t>90 дней </a:t>
            </a:r>
            <a:r>
              <a:rPr lang="ru-RU" sz="1300" dirty="0">
                <a:solidFill>
                  <a:schemeClr val="tx1"/>
                </a:solidFill>
                <a:latin typeface="Times New Roman" panose="02020603050405020304" pitchFamily="18" charset="0"/>
                <a:cs typeface="Times New Roman" panose="02020603050405020304" pitchFamily="18" charset="0"/>
              </a:rPr>
              <a:t>со дня получения </a:t>
            </a:r>
            <a:r>
              <a:rPr lang="ru-RU" sz="1300" dirty="0" smtClean="0">
                <a:solidFill>
                  <a:schemeClr val="tx1"/>
                </a:solidFill>
                <a:latin typeface="Times New Roman" panose="02020603050405020304" pitchFamily="18" charset="0"/>
                <a:cs typeface="Times New Roman" panose="02020603050405020304" pitchFamily="18" charset="0"/>
              </a:rPr>
              <a:t>решения о статусе (запрет вывода или решение Прав. </a:t>
            </a:r>
            <a:r>
              <a:rPr lang="ru-RU" sz="1300" dirty="0">
                <a:solidFill>
                  <a:schemeClr val="tx1"/>
                </a:solidFill>
                <a:latin typeface="Times New Roman" panose="02020603050405020304" pitchFamily="18" charset="0"/>
                <a:cs typeface="Times New Roman" panose="02020603050405020304" pitchFamily="18" charset="0"/>
              </a:rPr>
              <a:t>к</a:t>
            </a:r>
            <a:r>
              <a:rPr lang="ru-RU" sz="1300" dirty="0" smtClean="0">
                <a:solidFill>
                  <a:schemeClr val="tx1"/>
                </a:solidFill>
                <a:latin typeface="Times New Roman" panose="02020603050405020304" pitchFamily="18" charset="0"/>
                <a:cs typeface="Times New Roman" panose="02020603050405020304" pitchFamily="18" charset="0"/>
              </a:rPr>
              <a:t>омиссии)</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58" name="Прямоугольник 57"/>
          <p:cNvSpPr/>
          <p:nvPr/>
        </p:nvSpPr>
        <p:spPr>
          <a:xfrm>
            <a:off x="5275927" y="4040867"/>
            <a:ext cx="1089477" cy="432048"/>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7252" tIns="43626" rIns="87252" bIns="43626" rtlCol="0" anchor="ctr"/>
          <a:lstStyle/>
          <a:p>
            <a:pPr algn="ctr">
              <a:tabLst>
                <a:tab pos="0" algn="l"/>
                <a:tab pos="8040688" algn="l"/>
              </a:tabLst>
            </a:pPr>
            <a:r>
              <a:rPr lang="ru-RU" sz="1300" b="1" dirty="0" smtClean="0">
                <a:solidFill>
                  <a:schemeClr val="tx1"/>
                </a:solidFill>
                <a:latin typeface="Times New Roman" panose="02020603050405020304" pitchFamily="18" charset="0"/>
                <a:cs typeface="Times New Roman" panose="02020603050405020304" pitchFamily="18" charset="0"/>
              </a:rPr>
              <a:t>01 декабря</a:t>
            </a:r>
            <a:endParaRPr lang="ru-RU" sz="1300" b="1" dirty="0">
              <a:solidFill>
                <a:schemeClr val="tx1"/>
              </a:solidFill>
              <a:latin typeface="Times New Roman" panose="02020603050405020304" pitchFamily="18" charset="0"/>
              <a:cs typeface="Times New Roman" panose="02020603050405020304" pitchFamily="18" charset="0"/>
            </a:endParaRPr>
          </a:p>
        </p:txBody>
      </p:sp>
      <p:sp>
        <p:nvSpPr>
          <p:cNvPr id="59" name="Прямоугольник 58"/>
          <p:cNvSpPr/>
          <p:nvPr/>
        </p:nvSpPr>
        <p:spPr>
          <a:xfrm>
            <a:off x="8194947" y="3988662"/>
            <a:ext cx="1224137" cy="1421762"/>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7252" tIns="43626" rIns="87252" bIns="43626" rtlCol="0" anchor="ctr"/>
          <a:lstStyle/>
          <a:p>
            <a:pPr algn="ctr">
              <a:tabLst>
                <a:tab pos="339314" algn="l"/>
                <a:tab pos="8042034" algn="l"/>
              </a:tabLst>
            </a:pPr>
            <a:r>
              <a:rPr lang="ru-RU" sz="1300" dirty="0" smtClean="0">
                <a:solidFill>
                  <a:schemeClr val="tx1"/>
                </a:solidFill>
                <a:latin typeface="Times New Roman" panose="02020603050405020304" pitchFamily="18" charset="0"/>
                <a:cs typeface="Times New Roman" panose="02020603050405020304" pitchFamily="18" charset="0"/>
              </a:rPr>
              <a:t>  </a:t>
            </a:r>
            <a:r>
              <a:rPr lang="ru-RU" sz="1300" b="1" dirty="0" smtClean="0">
                <a:solidFill>
                  <a:schemeClr val="tx1"/>
                </a:solidFill>
                <a:latin typeface="Times New Roman" panose="02020603050405020304" pitchFamily="18" charset="0"/>
                <a:cs typeface="Times New Roman" panose="02020603050405020304" pitchFamily="18" charset="0"/>
              </a:rPr>
              <a:t>90 дней</a:t>
            </a:r>
          </a:p>
          <a:p>
            <a:pPr algn="ctr">
              <a:tabLst>
                <a:tab pos="339314" algn="l"/>
                <a:tab pos="8042034" algn="l"/>
              </a:tabLst>
            </a:pPr>
            <a:r>
              <a:rPr lang="ru-RU" sz="1300" dirty="0">
                <a:solidFill>
                  <a:schemeClr val="tx1"/>
                </a:solidFill>
                <a:latin typeface="Times New Roman" panose="02020603050405020304" pitchFamily="18" charset="0"/>
                <a:cs typeface="Times New Roman" panose="02020603050405020304" pitchFamily="18" charset="0"/>
              </a:rPr>
              <a:t>С даты получения решения о </a:t>
            </a:r>
            <a:r>
              <a:rPr lang="ru-RU" sz="1300" dirty="0" smtClean="0">
                <a:solidFill>
                  <a:schemeClr val="tx1"/>
                </a:solidFill>
                <a:latin typeface="Times New Roman" panose="02020603050405020304" pitchFamily="18" charset="0"/>
                <a:cs typeface="Times New Roman" panose="02020603050405020304" pitchFamily="18" charset="0"/>
              </a:rPr>
              <a:t>статусе </a:t>
            </a:r>
            <a:r>
              <a:rPr lang="ru-RU" sz="1300" dirty="0">
                <a:solidFill>
                  <a:schemeClr val="tx1"/>
                </a:solidFill>
                <a:latin typeface="Times New Roman" panose="02020603050405020304" pitchFamily="18" charset="0"/>
                <a:cs typeface="Times New Roman" panose="02020603050405020304" pitchFamily="18" charset="0"/>
              </a:rPr>
              <a:t>и </a:t>
            </a:r>
            <a:r>
              <a:rPr lang="ru-RU" sz="1300" dirty="0" smtClean="0">
                <a:solidFill>
                  <a:schemeClr val="tx1"/>
                </a:solidFill>
                <a:latin typeface="Times New Roman" panose="02020603050405020304" pitchFamily="18" charset="0"/>
                <a:cs typeface="Times New Roman" panose="02020603050405020304" pitchFamily="18" charset="0"/>
              </a:rPr>
              <a:t>заявки</a:t>
            </a:r>
            <a:endParaRPr lang="ru-RU" sz="1300" dirty="0">
              <a:solidFill>
                <a:schemeClr val="tx1"/>
              </a:solidFill>
              <a:latin typeface="Times New Roman" panose="02020603050405020304" pitchFamily="18" charset="0"/>
              <a:cs typeface="Times New Roman" panose="02020603050405020304" pitchFamily="18" charset="0"/>
            </a:endParaRPr>
          </a:p>
        </p:txBody>
      </p:sp>
      <p:sp>
        <p:nvSpPr>
          <p:cNvPr id="61" name="Нашивка 60"/>
          <p:cNvSpPr/>
          <p:nvPr/>
        </p:nvSpPr>
        <p:spPr>
          <a:xfrm rot="5400000">
            <a:off x="6298858" y="3214409"/>
            <a:ext cx="2063984" cy="815061"/>
          </a:xfrm>
          <a:prstGeom prst="chevron">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ru-RU" sz="1300" b="1" u="sng" dirty="0" smtClean="0">
                <a:solidFill>
                  <a:schemeClr val="tx1"/>
                </a:solidFill>
                <a:latin typeface="Times New Roman" panose="02020603050405020304" pitchFamily="18" charset="0"/>
                <a:cs typeface="Times New Roman" panose="02020603050405020304" pitchFamily="18" charset="0"/>
              </a:rPr>
              <a:t>Заявка</a:t>
            </a:r>
            <a:r>
              <a:rPr lang="ru-RU" sz="1300" b="1" dirty="0" smtClean="0">
                <a:solidFill>
                  <a:schemeClr val="tx1"/>
                </a:solidFill>
                <a:latin typeface="Times New Roman" panose="02020603050405020304" pitchFamily="18" charset="0"/>
                <a:cs typeface="Times New Roman" panose="02020603050405020304" pitchFamily="18" charset="0"/>
              </a:rPr>
              <a:t> </a:t>
            </a:r>
          </a:p>
          <a:p>
            <a:pPr algn="ctr"/>
            <a:r>
              <a:rPr lang="ru-RU" sz="1300" b="1" dirty="0" smtClean="0">
                <a:solidFill>
                  <a:schemeClr val="tx1"/>
                </a:solidFill>
                <a:latin typeface="Times New Roman" panose="02020603050405020304" pitchFamily="18" charset="0"/>
                <a:cs typeface="Times New Roman" panose="02020603050405020304" pitchFamily="18" charset="0"/>
              </a:rPr>
              <a:t>до 01.09</a:t>
            </a:r>
          </a:p>
          <a:p>
            <a:pPr algn="ctr"/>
            <a:endParaRPr lang="ru-RU" sz="1300" b="1" u="sng" dirty="0" smtClean="0">
              <a:solidFill>
                <a:schemeClr val="tx1"/>
              </a:solidFill>
              <a:latin typeface="Times New Roman" panose="02020603050405020304" pitchFamily="18" charset="0"/>
              <a:cs typeface="Times New Roman" panose="02020603050405020304" pitchFamily="18" charset="0"/>
            </a:endParaRPr>
          </a:p>
          <a:p>
            <a:pPr algn="ctr"/>
            <a:r>
              <a:rPr lang="ru-RU" sz="1300" b="1" u="sng" dirty="0" smtClean="0">
                <a:solidFill>
                  <a:schemeClr val="tx1"/>
                </a:solidFill>
                <a:latin typeface="Times New Roman" panose="02020603050405020304" pitchFamily="18" charset="0"/>
                <a:cs typeface="Times New Roman" panose="02020603050405020304" pitchFamily="18" charset="0"/>
              </a:rPr>
              <a:t>статус</a:t>
            </a:r>
          </a:p>
          <a:p>
            <a:pPr algn="ctr"/>
            <a:r>
              <a:rPr lang="ru-RU" sz="1300" b="1" dirty="0" smtClean="0">
                <a:solidFill>
                  <a:schemeClr val="tx1"/>
                </a:solidFill>
                <a:latin typeface="Times New Roman" panose="02020603050405020304" pitchFamily="18" charset="0"/>
                <a:cs typeface="Times New Roman" panose="02020603050405020304" pitchFamily="18" charset="0"/>
              </a:rPr>
              <a:t>после</a:t>
            </a:r>
          </a:p>
          <a:p>
            <a:pPr algn="ctr"/>
            <a:r>
              <a:rPr lang="ru-RU" sz="1300" b="1" dirty="0" smtClean="0">
                <a:solidFill>
                  <a:schemeClr val="tx1"/>
                </a:solidFill>
                <a:latin typeface="Times New Roman" panose="02020603050405020304" pitchFamily="18" charset="0"/>
                <a:cs typeface="Times New Roman" panose="02020603050405020304" pitchFamily="18" charset="0"/>
              </a:rPr>
              <a:t> 01.09 </a:t>
            </a:r>
            <a:endParaRPr lang="ru-RU" sz="1300" b="1"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3759985618"/>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8111" y="345174"/>
            <a:ext cx="8266956" cy="743087"/>
          </a:xfrm>
          <a:prstGeom prst="rect">
            <a:avLst/>
          </a:prstGeom>
          <a:noFill/>
        </p:spPr>
        <p:txBody>
          <a:bodyPr wrap="square" lIns="95820" tIns="47910" rIns="95820" bIns="47910" rtlCol="0">
            <a:spAutoFit/>
          </a:bodyPr>
          <a:lstStyle/>
          <a:p>
            <a:pPr algn="ctr"/>
            <a:r>
              <a:rPr lang="ru-RU" b="1" dirty="0" smtClean="0">
                <a:latin typeface="Times New Roman" pitchFamily="18" charset="0"/>
                <a:cs typeface="Times New Roman" pitchFamily="18" charset="0"/>
              </a:rPr>
              <a:t>Концепция решения проблемы перекрестного субсидирования и «последней мили» в электроэнергетике Российской Федерации (</a:t>
            </a:r>
            <a:r>
              <a:rPr lang="en-US" b="1" dirty="0" smtClean="0">
                <a:latin typeface="Times New Roman" pitchFamily="18" charset="0"/>
                <a:cs typeface="Times New Roman" pitchFamily="18" charset="0"/>
              </a:rPr>
              <a:t>I)</a:t>
            </a:r>
            <a:endParaRPr lang="ru-RU" b="1" dirty="0">
              <a:latin typeface="Times New Roman" pitchFamily="18" charset="0"/>
              <a:cs typeface="Times New Roman" pitchFamily="18" charset="0"/>
            </a:endParaRPr>
          </a:p>
        </p:txBody>
      </p:sp>
      <p:sp>
        <p:nvSpPr>
          <p:cNvPr id="10" name="TextBox 9"/>
          <p:cNvSpPr txBox="1"/>
          <p:nvPr/>
        </p:nvSpPr>
        <p:spPr>
          <a:xfrm>
            <a:off x="9597409" y="6599810"/>
            <a:ext cx="325730" cy="261610"/>
          </a:xfrm>
          <a:prstGeom prst="rect">
            <a:avLst/>
          </a:prstGeom>
          <a:noFill/>
        </p:spPr>
        <p:txBody>
          <a:bodyPr wrap="none" rtlCol="0">
            <a:spAutoFit/>
          </a:bodyPr>
          <a:lstStyle/>
          <a:p>
            <a:r>
              <a:rPr lang="ru-RU" sz="1100" dirty="0" smtClean="0">
                <a:latin typeface="Times New Roman" pitchFamily="18" charset="0"/>
                <a:cs typeface="Times New Roman" pitchFamily="18" charset="0"/>
              </a:rPr>
              <a:t>12</a:t>
            </a:r>
            <a:endParaRPr lang="ru-RU" sz="1100" dirty="0">
              <a:latin typeface="Times New Roman" pitchFamily="18" charset="0"/>
              <a:cs typeface="Times New Roman" pitchFamily="18" charset="0"/>
            </a:endParaRPr>
          </a:p>
        </p:txBody>
      </p:sp>
      <p:sp>
        <p:nvSpPr>
          <p:cNvPr id="11" name="Прямоугольник 10"/>
          <p:cNvSpPr/>
          <p:nvPr/>
        </p:nvSpPr>
        <p:spPr>
          <a:xfrm>
            <a:off x="202059" y="1269554"/>
            <a:ext cx="9505056" cy="720080"/>
          </a:xfrm>
          <a:prstGeom prst="rect">
            <a:avLst/>
          </a:prstGeom>
          <a:solidFill>
            <a:schemeClr val="tx2">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r>
              <a:rPr lang="ru-RU" sz="1800" b="1" dirty="0" smtClean="0">
                <a:solidFill>
                  <a:schemeClr val="tx1"/>
                </a:solidFill>
                <a:latin typeface="Times New Roman" pitchFamily="18" charset="0"/>
                <a:cs typeface="Times New Roman" pitchFamily="18" charset="0"/>
              </a:rPr>
              <a:t>В рамках действующего законодательства </a:t>
            </a:r>
          </a:p>
          <a:p>
            <a:pPr algn="ctr"/>
            <a:r>
              <a:rPr lang="ru-RU" sz="1800" b="1" dirty="0" smtClean="0">
                <a:solidFill>
                  <a:schemeClr val="tx1"/>
                </a:solidFill>
                <a:latin typeface="Times New Roman" pitchFamily="18" charset="0"/>
                <a:cs typeface="Times New Roman" pitchFamily="18" charset="0"/>
              </a:rPr>
              <a:t>с 1 января 2014 г. прекращается действие механизма «последней мили»</a:t>
            </a:r>
          </a:p>
        </p:txBody>
      </p:sp>
      <p:sp>
        <p:nvSpPr>
          <p:cNvPr id="12" name="Прямоугольник 11"/>
          <p:cNvSpPr/>
          <p:nvPr/>
        </p:nvSpPr>
        <p:spPr>
          <a:xfrm>
            <a:off x="202059" y="2925738"/>
            <a:ext cx="9395350" cy="648072"/>
          </a:xfrm>
          <a:prstGeom prst="rect">
            <a:avLst/>
          </a:prstGeom>
          <a:solidFill>
            <a:schemeClr val="accent1">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indent="450850">
              <a:tabLst>
                <a:tab pos="-180975" algn="l"/>
              </a:tabLst>
            </a:pPr>
            <a:r>
              <a:rPr lang="ru-RU" sz="1600" b="1" dirty="0" smtClean="0">
                <a:solidFill>
                  <a:schemeClr val="tx1"/>
                </a:solidFill>
                <a:latin typeface="Times New Roman" pitchFamily="18" charset="0"/>
                <a:cs typeface="Times New Roman" pitchFamily="18" charset="0"/>
              </a:rPr>
              <a:t>Передача в аренду объектов электросетевого хозяйств и (или) их частей осуществляется: </a:t>
            </a:r>
          </a:p>
        </p:txBody>
      </p:sp>
      <p:sp>
        <p:nvSpPr>
          <p:cNvPr id="13" name="Прямоугольник 12"/>
          <p:cNvSpPr/>
          <p:nvPr/>
        </p:nvSpPr>
        <p:spPr>
          <a:xfrm>
            <a:off x="202059" y="3593060"/>
            <a:ext cx="3868051" cy="2285006"/>
          </a:xfrm>
          <a:prstGeom prst="rect">
            <a:avLst/>
          </a:prstGeom>
          <a:solidFill>
            <a:schemeClr val="accent4">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lIns="72000" rIns="36000" numCol="1" anchor="t"/>
          <a:lstStyle/>
          <a:p>
            <a:pPr lvl="0"/>
            <a:r>
              <a:rPr lang="ru-RU" sz="1600" b="1" dirty="0" smtClean="0">
                <a:solidFill>
                  <a:schemeClr val="tx1"/>
                </a:solidFill>
                <a:latin typeface="Times New Roman" pitchFamily="18" charset="0"/>
                <a:ea typeface="Calibri" pitchFamily="34" charset="0"/>
                <a:cs typeface="Times New Roman" pitchFamily="18" charset="0"/>
              </a:rPr>
              <a:t>до 1 июля 2029 года на территориях </a:t>
            </a:r>
          </a:p>
          <a:p>
            <a:pPr marL="342900" lvl="0" indent="-342900">
              <a:buFont typeface="+mj-lt"/>
              <a:buAutoNum type="arabicPeriod"/>
            </a:pPr>
            <a:endParaRPr lang="ru-RU" sz="1600" dirty="0" smtClean="0">
              <a:solidFill>
                <a:schemeClr val="tx1"/>
              </a:solidFill>
              <a:latin typeface="Times New Roman" pitchFamily="18" charset="0"/>
              <a:ea typeface="Calibri" pitchFamily="34" charset="0"/>
              <a:cs typeface="Times New Roman" pitchFamily="18" charset="0"/>
            </a:endParaRPr>
          </a:p>
          <a:p>
            <a:pPr marL="342900" lvl="0" indent="-342900">
              <a:buFont typeface="+mj-lt"/>
              <a:buAutoNum type="arabicPeriod"/>
            </a:pPr>
            <a:r>
              <a:rPr lang="ru-RU" sz="1600" dirty="0" smtClean="0">
                <a:solidFill>
                  <a:schemeClr val="tx1"/>
                </a:solidFill>
                <a:latin typeface="Times New Roman" pitchFamily="18" charset="0"/>
                <a:ea typeface="Calibri" pitchFamily="34" charset="0"/>
                <a:cs typeface="Times New Roman" pitchFamily="18" charset="0"/>
              </a:rPr>
              <a:t>Амурской области; </a:t>
            </a:r>
          </a:p>
          <a:p>
            <a:pPr marL="342900" lvl="0" indent="-342900">
              <a:buFont typeface="+mj-lt"/>
              <a:buAutoNum type="arabicPeriod"/>
            </a:pPr>
            <a:r>
              <a:rPr lang="ru-RU" sz="1600" dirty="0" smtClean="0">
                <a:solidFill>
                  <a:schemeClr val="tx1"/>
                </a:solidFill>
                <a:latin typeface="Times New Roman" pitchFamily="18" charset="0"/>
                <a:ea typeface="Calibri" pitchFamily="34" charset="0"/>
                <a:cs typeface="Times New Roman" pitchFamily="18" charset="0"/>
              </a:rPr>
              <a:t>Еврейской автономной области; Республики Бурятия; </a:t>
            </a:r>
          </a:p>
          <a:p>
            <a:pPr marL="342900" lvl="0" indent="-342900">
              <a:buFont typeface="+mj-lt"/>
              <a:buAutoNum type="arabicPeriod"/>
            </a:pPr>
            <a:r>
              <a:rPr lang="ru-RU" sz="1600" dirty="0" smtClean="0">
                <a:solidFill>
                  <a:schemeClr val="tx1"/>
                </a:solidFill>
                <a:latin typeface="Times New Roman" pitchFamily="18" charset="0"/>
                <a:ea typeface="Calibri" pitchFamily="34" charset="0"/>
                <a:cs typeface="Times New Roman" pitchFamily="18" charset="0"/>
              </a:rPr>
              <a:t>Забайкальского края.</a:t>
            </a:r>
            <a:endParaRPr lang="ru-RU" sz="1600" b="1" dirty="0" smtClean="0">
              <a:solidFill>
                <a:schemeClr val="tx1"/>
              </a:solidFill>
              <a:latin typeface="Times New Roman" pitchFamily="18" charset="0"/>
              <a:cs typeface="Times New Roman" pitchFamily="18" charset="0"/>
            </a:endParaRPr>
          </a:p>
        </p:txBody>
      </p:sp>
      <p:sp>
        <p:nvSpPr>
          <p:cNvPr id="14" name="Прямоугольник 13"/>
          <p:cNvSpPr/>
          <p:nvPr/>
        </p:nvSpPr>
        <p:spPr>
          <a:xfrm>
            <a:off x="4162499" y="3593060"/>
            <a:ext cx="5434910" cy="2285006"/>
          </a:xfrm>
          <a:prstGeom prst="rect">
            <a:avLst/>
          </a:prstGeom>
          <a:solidFill>
            <a:schemeClr val="accent4">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lIns="72000" tIns="36000" rIns="72000" numCol="2" anchor="t"/>
          <a:lstStyle/>
          <a:p>
            <a:pPr lvl="0"/>
            <a:endParaRPr lang="ru-RU" sz="1600" dirty="0" smtClean="0">
              <a:solidFill>
                <a:schemeClr val="tx1"/>
              </a:solidFill>
              <a:latin typeface="Times New Roman" pitchFamily="18" charset="0"/>
              <a:ea typeface="Calibri" pitchFamily="34" charset="0"/>
              <a:cs typeface="Times New Roman" pitchFamily="18" charset="0"/>
            </a:endParaRPr>
          </a:p>
          <a:p>
            <a:pPr marL="342900" lvl="0" indent="-342900"/>
            <a:r>
              <a:rPr lang="ru-RU" sz="1600" dirty="0" smtClean="0">
                <a:solidFill>
                  <a:schemeClr val="tx1"/>
                </a:solidFill>
                <a:latin typeface="Times New Roman" pitchFamily="18" charset="0"/>
                <a:ea typeface="Calibri" pitchFamily="34" charset="0"/>
                <a:cs typeface="Times New Roman" pitchFamily="18" charset="0"/>
              </a:rPr>
              <a:t>1.Республики Марий Эл; </a:t>
            </a:r>
          </a:p>
          <a:p>
            <a:pPr marL="342900" lvl="0" indent="-342900"/>
            <a:r>
              <a:rPr lang="ru-RU" sz="1600" dirty="0" smtClean="0">
                <a:solidFill>
                  <a:schemeClr val="tx1"/>
                </a:solidFill>
                <a:latin typeface="Times New Roman" pitchFamily="18" charset="0"/>
                <a:ea typeface="Calibri" pitchFamily="34" charset="0"/>
                <a:cs typeface="Times New Roman" pitchFamily="18" charset="0"/>
              </a:rPr>
              <a:t>2.Республики Хакасия; </a:t>
            </a:r>
          </a:p>
          <a:p>
            <a:pPr marL="342900" lvl="0" indent="-342900"/>
            <a:r>
              <a:rPr lang="ru-RU" sz="1600" dirty="0" smtClean="0">
                <a:solidFill>
                  <a:schemeClr val="tx1"/>
                </a:solidFill>
                <a:latin typeface="Times New Roman" pitchFamily="18" charset="0"/>
                <a:ea typeface="Calibri" pitchFamily="34" charset="0"/>
                <a:cs typeface="Times New Roman" pitchFamily="18" charset="0"/>
              </a:rPr>
              <a:t>3.Волгоградской области;</a:t>
            </a:r>
          </a:p>
          <a:p>
            <a:pPr marL="342900" lvl="0" indent="-342900"/>
            <a:r>
              <a:rPr lang="ru-RU" sz="1600" dirty="0" smtClean="0">
                <a:solidFill>
                  <a:schemeClr val="tx1"/>
                </a:solidFill>
                <a:latin typeface="Times New Roman" pitchFamily="18" charset="0"/>
                <a:ea typeface="Calibri" pitchFamily="34" charset="0"/>
                <a:cs typeface="Times New Roman" pitchFamily="18" charset="0"/>
              </a:rPr>
              <a:t>4.Вологодской области; </a:t>
            </a:r>
          </a:p>
          <a:p>
            <a:pPr marL="342900" lvl="0" indent="-342900"/>
            <a:r>
              <a:rPr lang="ru-RU" sz="1600" dirty="0" smtClean="0">
                <a:solidFill>
                  <a:schemeClr val="tx1"/>
                </a:solidFill>
                <a:latin typeface="Times New Roman" pitchFamily="18" charset="0"/>
                <a:ea typeface="Calibri" pitchFamily="34" charset="0"/>
                <a:cs typeface="Times New Roman" pitchFamily="18" charset="0"/>
              </a:rPr>
              <a:t>5.Липецкой области; </a:t>
            </a:r>
          </a:p>
          <a:p>
            <a:pPr marL="342900" lvl="0" indent="-342900"/>
            <a:r>
              <a:rPr lang="ru-RU" sz="1600" dirty="0" smtClean="0">
                <a:solidFill>
                  <a:schemeClr val="tx1"/>
                </a:solidFill>
                <a:latin typeface="Times New Roman" pitchFamily="18" charset="0"/>
                <a:ea typeface="Calibri" pitchFamily="34" charset="0"/>
                <a:cs typeface="Times New Roman" pitchFamily="18" charset="0"/>
              </a:rPr>
              <a:t>6.Ростовской области; </a:t>
            </a:r>
          </a:p>
          <a:p>
            <a:pPr marL="342900" lvl="0" indent="-342900"/>
            <a:r>
              <a:rPr lang="ru-RU" sz="1600" dirty="0" smtClean="0">
                <a:solidFill>
                  <a:schemeClr val="tx1"/>
                </a:solidFill>
                <a:latin typeface="Times New Roman" pitchFamily="18" charset="0"/>
                <a:ea typeface="Calibri" pitchFamily="34" charset="0"/>
                <a:cs typeface="Times New Roman" pitchFamily="18" charset="0"/>
              </a:rPr>
              <a:t>7.Тамбовской области; </a:t>
            </a:r>
          </a:p>
          <a:p>
            <a:pPr marL="342900" lvl="0" indent="-342900"/>
            <a:r>
              <a:rPr lang="ru-RU" sz="1600" dirty="0" smtClean="0">
                <a:solidFill>
                  <a:schemeClr val="tx1"/>
                </a:solidFill>
                <a:latin typeface="Times New Roman" pitchFamily="18" charset="0"/>
                <a:ea typeface="Calibri" pitchFamily="34" charset="0"/>
                <a:cs typeface="Times New Roman" pitchFamily="18" charset="0"/>
              </a:rPr>
              <a:t>8.Томской области; </a:t>
            </a:r>
          </a:p>
          <a:p>
            <a:pPr marL="342900" lvl="0" indent="-342900"/>
            <a:endParaRPr lang="ru-RU" sz="1600" dirty="0" smtClean="0">
              <a:solidFill>
                <a:schemeClr val="tx1"/>
              </a:solidFill>
              <a:latin typeface="Times New Roman" pitchFamily="18" charset="0"/>
              <a:ea typeface="Calibri" pitchFamily="34" charset="0"/>
              <a:cs typeface="Times New Roman" pitchFamily="18" charset="0"/>
            </a:endParaRPr>
          </a:p>
          <a:p>
            <a:pPr marL="342900" lvl="0" indent="-342900"/>
            <a:r>
              <a:rPr lang="ru-RU" sz="1600" dirty="0" smtClean="0">
                <a:solidFill>
                  <a:schemeClr val="tx1"/>
                </a:solidFill>
                <a:latin typeface="Times New Roman" pitchFamily="18" charset="0"/>
                <a:ea typeface="Calibri" pitchFamily="34" charset="0"/>
                <a:cs typeface="Times New Roman" pitchFamily="18" charset="0"/>
              </a:rPr>
              <a:t>9.  Тюменской области; </a:t>
            </a:r>
          </a:p>
          <a:p>
            <a:pPr marL="342900" lvl="0" indent="-342900"/>
            <a:r>
              <a:rPr lang="ru-RU" sz="1600" dirty="0" smtClean="0">
                <a:solidFill>
                  <a:schemeClr val="tx1"/>
                </a:solidFill>
                <a:latin typeface="Times New Roman" pitchFamily="18" charset="0"/>
                <a:ea typeface="Calibri" pitchFamily="34" charset="0"/>
                <a:cs typeface="Times New Roman" pitchFamily="18" charset="0"/>
              </a:rPr>
              <a:t>10.Республики Карелия; </a:t>
            </a:r>
          </a:p>
          <a:p>
            <a:pPr marL="342900" lvl="0" indent="-342900"/>
            <a:r>
              <a:rPr lang="ru-RU" sz="1600" dirty="0" smtClean="0">
                <a:solidFill>
                  <a:schemeClr val="tx1"/>
                </a:solidFill>
                <a:latin typeface="Times New Roman" pitchFamily="18" charset="0"/>
                <a:ea typeface="Calibri" pitchFamily="34" charset="0"/>
                <a:cs typeface="Times New Roman" pitchFamily="18" charset="0"/>
              </a:rPr>
              <a:t>11.Нижегородской области; </a:t>
            </a:r>
          </a:p>
          <a:p>
            <a:pPr marL="342900" lvl="0" indent="-342900"/>
            <a:r>
              <a:rPr lang="ru-RU" sz="1600" dirty="0" smtClean="0">
                <a:solidFill>
                  <a:schemeClr val="tx1"/>
                </a:solidFill>
                <a:latin typeface="Times New Roman" pitchFamily="18" charset="0"/>
                <a:ea typeface="Calibri" pitchFamily="34" charset="0"/>
                <a:cs typeface="Times New Roman" pitchFamily="18" charset="0"/>
              </a:rPr>
              <a:t>12.Белгородской области; </a:t>
            </a:r>
          </a:p>
          <a:p>
            <a:pPr marL="342900" lvl="0" indent="-342900"/>
            <a:r>
              <a:rPr lang="ru-RU" sz="1600" dirty="0" smtClean="0">
                <a:solidFill>
                  <a:schemeClr val="tx1"/>
                </a:solidFill>
                <a:latin typeface="Times New Roman" pitchFamily="18" charset="0"/>
                <a:ea typeface="Calibri" pitchFamily="34" charset="0"/>
                <a:cs typeface="Times New Roman" pitchFamily="18" charset="0"/>
              </a:rPr>
              <a:t>13.Курской области; </a:t>
            </a:r>
          </a:p>
          <a:p>
            <a:pPr marL="342900" lvl="0" indent="-342900"/>
            <a:r>
              <a:rPr lang="ru-RU" sz="1600" dirty="0" smtClean="0">
                <a:solidFill>
                  <a:schemeClr val="tx1"/>
                </a:solidFill>
                <a:latin typeface="Times New Roman" pitchFamily="18" charset="0"/>
                <a:ea typeface="Calibri" pitchFamily="34" charset="0"/>
                <a:cs typeface="Times New Roman" pitchFamily="18" charset="0"/>
              </a:rPr>
              <a:t>14.Челябинской области;</a:t>
            </a:r>
          </a:p>
          <a:p>
            <a:pPr marL="342900" lvl="0" indent="-342900"/>
            <a:r>
              <a:rPr lang="ru-RU" sz="1600" dirty="0" smtClean="0">
                <a:solidFill>
                  <a:schemeClr val="tx1"/>
                </a:solidFill>
                <a:latin typeface="Times New Roman" pitchFamily="18" charset="0"/>
                <a:ea typeface="Calibri" pitchFamily="34" charset="0"/>
                <a:cs typeface="Times New Roman" pitchFamily="18" charset="0"/>
              </a:rPr>
              <a:t>15.Ханты-Мансийский АО;</a:t>
            </a:r>
          </a:p>
          <a:p>
            <a:pPr marL="342900" lvl="0" indent="-342900"/>
            <a:r>
              <a:rPr lang="ru-RU" sz="1600" dirty="0" smtClean="0">
                <a:solidFill>
                  <a:schemeClr val="tx1"/>
                </a:solidFill>
                <a:latin typeface="Times New Roman" pitchFamily="18" charset="0"/>
                <a:ea typeface="Calibri" pitchFamily="34" charset="0"/>
                <a:cs typeface="Times New Roman" pitchFamily="18" charset="0"/>
              </a:rPr>
              <a:t>16.Ямало-Ненецкий АО.</a:t>
            </a:r>
          </a:p>
        </p:txBody>
      </p:sp>
      <p:sp>
        <p:nvSpPr>
          <p:cNvPr id="15" name="Прямоугольник 14"/>
          <p:cNvSpPr/>
          <p:nvPr/>
        </p:nvSpPr>
        <p:spPr>
          <a:xfrm>
            <a:off x="4162499" y="3573810"/>
            <a:ext cx="5290895" cy="338554"/>
          </a:xfrm>
          <a:prstGeom prst="rect">
            <a:avLst/>
          </a:prstGeom>
        </p:spPr>
        <p:txBody>
          <a:bodyPr wrap="square">
            <a:spAutoFit/>
          </a:bodyPr>
          <a:lstStyle/>
          <a:p>
            <a:pPr lvl="0"/>
            <a:r>
              <a:rPr lang="ru-RU" sz="1600" b="1" dirty="0" smtClean="0">
                <a:latin typeface="Times New Roman" pitchFamily="18" charset="0"/>
                <a:ea typeface="Calibri" pitchFamily="34" charset="0"/>
                <a:cs typeface="Times New Roman" pitchFamily="18" charset="0"/>
              </a:rPr>
              <a:t>до 1 июля 2017 года на территориях </a:t>
            </a:r>
          </a:p>
        </p:txBody>
      </p:sp>
      <p:sp>
        <p:nvSpPr>
          <p:cNvPr id="16" name="Прямоугольник 15"/>
          <p:cNvSpPr/>
          <p:nvPr/>
        </p:nvSpPr>
        <p:spPr>
          <a:xfrm>
            <a:off x="130052" y="2857120"/>
            <a:ext cx="9577064" cy="3525002"/>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r>
              <a:rPr lang="ru-RU" sz="1600" dirty="0" smtClean="0">
                <a:solidFill>
                  <a:schemeClr val="tx1"/>
                </a:solidFill>
                <a:latin typeface="Times New Roman" pitchFamily="18" charset="0"/>
                <a:cs typeface="Times New Roman" pitchFamily="18" charset="0"/>
              </a:rPr>
              <a:t>Значительная доля «последней мили» в региональном балансе передачи электрической энергии </a:t>
            </a:r>
            <a:br>
              <a:rPr lang="ru-RU" sz="1600" dirty="0" smtClean="0">
                <a:solidFill>
                  <a:schemeClr val="tx1"/>
                </a:solidFill>
                <a:latin typeface="Times New Roman" pitchFamily="18" charset="0"/>
                <a:cs typeface="Times New Roman" pitchFamily="18" charset="0"/>
              </a:rPr>
            </a:br>
            <a:r>
              <a:rPr lang="ru-RU" sz="1600" dirty="0" smtClean="0">
                <a:solidFill>
                  <a:schemeClr val="tx1"/>
                </a:solidFill>
                <a:latin typeface="Times New Roman" pitchFamily="18" charset="0"/>
                <a:cs typeface="Times New Roman" pitchFamily="18" charset="0"/>
              </a:rPr>
              <a:t>(более 10 %) и иные особенности тарифного регулирования.</a:t>
            </a:r>
            <a:endParaRPr lang="ru-RU" sz="1600" dirty="0">
              <a:solidFill>
                <a:schemeClr val="tx1"/>
              </a:solidFill>
              <a:latin typeface="Times New Roman" pitchFamily="18" charset="0"/>
              <a:cs typeface="Times New Roman" pitchFamily="18" charset="0"/>
            </a:endParaRPr>
          </a:p>
        </p:txBody>
      </p:sp>
      <p:sp>
        <p:nvSpPr>
          <p:cNvPr id="17" name="Прямоугольник 16"/>
          <p:cNvSpPr/>
          <p:nvPr/>
        </p:nvSpPr>
        <p:spPr>
          <a:xfrm>
            <a:off x="202059" y="2061642"/>
            <a:ext cx="9505057" cy="720080"/>
          </a:xfrm>
          <a:prstGeom prst="rect">
            <a:avLst/>
          </a:prstGeom>
          <a:solidFill>
            <a:schemeClr val="accent4">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lIns="72000" rIns="72000" numCol="1" anchor="t"/>
          <a:lstStyle/>
          <a:p>
            <a:pPr lvl="0"/>
            <a:r>
              <a:rPr lang="ru-RU" sz="1400" dirty="0" smtClean="0">
                <a:solidFill>
                  <a:schemeClr val="tx1"/>
                </a:solidFill>
                <a:latin typeface="Times New Roman" pitchFamily="18" charset="0"/>
                <a:cs typeface="Times New Roman" pitchFamily="18" charset="0"/>
              </a:rPr>
              <a:t>На территории </a:t>
            </a:r>
            <a:r>
              <a:rPr lang="ru-RU" sz="1400" b="1" dirty="0" smtClean="0">
                <a:solidFill>
                  <a:schemeClr val="tx1"/>
                </a:solidFill>
                <a:latin typeface="Times New Roman" pitchFamily="18" charset="0"/>
                <a:cs typeface="Times New Roman" pitchFamily="18" charset="0"/>
              </a:rPr>
              <a:t>26 субъектов </a:t>
            </a:r>
            <a:r>
              <a:rPr lang="ru-RU" sz="1400" dirty="0" smtClean="0">
                <a:solidFill>
                  <a:schemeClr val="tx1"/>
                </a:solidFill>
                <a:latin typeface="Times New Roman" pitchFamily="18" charset="0"/>
                <a:cs typeface="Times New Roman" pitchFamily="18" charset="0"/>
              </a:rPr>
              <a:t>Российской Федерации проблема «последней мили» решается 107 % ростом тарифов на услуги по передаче электрической энергии, а также повышением параметров эффективности операционных и подконтрольных расходов ТСО.</a:t>
            </a:r>
          </a:p>
        </p:txBody>
      </p:sp>
    </p:spTree>
    <p:extLst>
      <p:ext uri="{BB962C8B-B14F-4D97-AF65-F5344CB8AC3E}">
        <p14:creationId xmlns="" xmlns:p14="http://schemas.microsoft.com/office/powerpoint/2010/main" val="768295953"/>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08111" y="345174"/>
            <a:ext cx="8410972" cy="743087"/>
          </a:xfrm>
          <a:prstGeom prst="rect">
            <a:avLst/>
          </a:prstGeom>
          <a:noFill/>
        </p:spPr>
        <p:txBody>
          <a:bodyPr wrap="square" lIns="95820" tIns="47910" rIns="95820" bIns="47910" rtlCol="0">
            <a:spAutoFit/>
          </a:bodyPr>
          <a:lstStyle/>
          <a:p>
            <a:pPr algn="ctr"/>
            <a:r>
              <a:rPr lang="ru-RU" b="1" dirty="0" smtClean="0">
                <a:latin typeface="Times New Roman" pitchFamily="18" charset="0"/>
                <a:cs typeface="Times New Roman" pitchFamily="18" charset="0"/>
              </a:rPr>
              <a:t>Концепция решения проблемы перекрестного субсидирования и «последней мили» в электроэнергетике Российской Федерации</a:t>
            </a:r>
            <a:r>
              <a:rPr lang="en-US" b="1" dirty="0" smtClean="0">
                <a:latin typeface="Times New Roman" pitchFamily="18" charset="0"/>
                <a:cs typeface="Times New Roman" pitchFamily="18" charset="0"/>
              </a:rPr>
              <a:t> (II)</a:t>
            </a:r>
            <a:endParaRPr lang="ru-RU" b="1" dirty="0">
              <a:latin typeface="Times New Roman" pitchFamily="18" charset="0"/>
              <a:cs typeface="Times New Roman" pitchFamily="18" charset="0"/>
            </a:endParaRPr>
          </a:p>
        </p:txBody>
      </p:sp>
      <p:sp>
        <p:nvSpPr>
          <p:cNvPr id="10" name="TextBox 9"/>
          <p:cNvSpPr txBox="1"/>
          <p:nvPr/>
        </p:nvSpPr>
        <p:spPr>
          <a:xfrm>
            <a:off x="9597409" y="6599810"/>
            <a:ext cx="325730" cy="261610"/>
          </a:xfrm>
          <a:prstGeom prst="rect">
            <a:avLst/>
          </a:prstGeom>
          <a:noFill/>
        </p:spPr>
        <p:txBody>
          <a:bodyPr wrap="none" rtlCol="0">
            <a:spAutoFit/>
          </a:bodyPr>
          <a:lstStyle/>
          <a:p>
            <a:r>
              <a:rPr lang="ru-RU" sz="1100" dirty="0" smtClean="0">
                <a:latin typeface="Times New Roman" pitchFamily="18" charset="0"/>
                <a:cs typeface="Times New Roman" pitchFamily="18" charset="0"/>
              </a:rPr>
              <a:t>13</a:t>
            </a:r>
            <a:endParaRPr lang="ru-RU" sz="1100" dirty="0">
              <a:latin typeface="Times New Roman" pitchFamily="18" charset="0"/>
              <a:cs typeface="Times New Roman" pitchFamily="18" charset="0"/>
            </a:endParaRPr>
          </a:p>
        </p:txBody>
      </p:sp>
      <p:sp>
        <p:nvSpPr>
          <p:cNvPr id="17" name="Прямоугольник 16"/>
          <p:cNvSpPr/>
          <p:nvPr/>
        </p:nvSpPr>
        <p:spPr>
          <a:xfrm>
            <a:off x="274067" y="1917626"/>
            <a:ext cx="9505056" cy="2304256"/>
          </a:xfrm>
          <a:prstGeom prst="rect">
            <a:avLst/>
          </a:prstGeom>
          <a:solidFill>
            <a:schemeClr val="accent4">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numCol="1" anchor="t"/>
          <a:lstStyle/>
          <a:p>
            <a:r>
              <a:rPr lang="ru-RU" sz="1600" b="1" dirty="0" smtClean="0">
                <a:latin typeface="Times New Roman" pitchFamily="18" charset="0"/>
                <a:cs typeface="Times New Roman" pitchFamily="18" charset="0"/>
              </a:rPr>
              <a:t>В отношении 14 субъектов Российской Федерации:</a:t>
            </a:r>
          </a:p>
          <a:p>
            <a:pPr>
              <a:buFont typeface="Wingdings" pitchFamily="2" charset="2"/>
              <a:buChar char="Ø"/>
            </a:pPr>
            <a:r>
              <a:rPr lang="ru-RU" sz="1600" b="1" dirty="0" smtClean="0">
                <a:latin typeface="Times New Roman" pitchFamily="18" charset="0"/>
                <a:cs typeface="Times New Roman" pitchFamily="18" charset="0"/>
              </a:rPr>
              <a:t>Вводится уровень напряжения ВН1.</a:t>
            </a:r>
          </a:p>
          <a:p>
            <a:pPr>
              <a:buFont typeface="Wingdings" pitchFamily="2" charset="2"/>
              <a:buChar char="Ø"/>
            </a:pPr>
            <a:endParaRPr lang="ru-RU" sz="600" b="1" dirty="0" smtClean="0">
              <a:latin typeface="Times New Roman" pitchFamily="18" charset="0"/>
              <a:cs typeface="Times New Roman" pitchFamily="18" charset="0"/>
            </a:endParaRPr>
          </a:p>
          <a:p>
            <a:r>
              <a:rPr lang="ru-RU" sz="1600" dirty="0" smtClean="0">
                <a:latin typeface="Times New Roman" pitchFamily="18" charset="0"/>
                <a:cs typeface="Times New Roman" pitchFamily="18" charset="0"/>
              </a:rPr>
              <a:t>Тариф на передачу устанавливается в виде суммы: тарифа ОАО «ФСК ЕЭС» и средней ставки перекрестного субсидирования (объема перекрестного субсидирования населения деленного на полезный отпуск «Прочих потребителей). В дальнейшем ставка перекрестного субсидирования поэтапно снижается (график снижения равномерный и задается в федеральном законе) и не применяется с 1 июля 2017 г.</a:t>
            </a:r>
          </a:p>
          <a:p>
            <a:endParaRPr lang="ru-RU" sz="600" dirty="0" smtClean="0">
              <a:latin typeface="Times New Roman" pitchFamily="18" charset="0"/>
              <a:cs typeface="Times New Roman" pitchFamily="18" charset="0"/>
            </a:endParaRPr>
          </a:p>
          <a:p>
            <a:pPr>
              <a:buFont typeface="Wingdings" pitchFamily="2" charset="2"/>
              <a:buChar char="Ø"/>
            </a:pPr>
            <a:r>
              <a:rPr lang="ru-RU" sz="1600" b="1" dirty="0" smtClean="0">
                <a:latin typeface="Times New Roman" pitchFamily="18" charset="0"/>
                <a:cs typeface="Times New Roman" pitchFamily="18" charset="0"/>
              </a:rPr>
              <a:t>В Федеральном законе фиксируется расчетная величина ставки перекрестного субсидирования на 2014 год.</a:t>
            </a:r>
          </a:p>
          <a:p>
            <a:pPr lvl="0"/>
            <a:endParaRPr lang="ru-RU" sz="1600" dirty="0" smtClean="0">
              <a:solidFill>
                <a:schemeClr val="tx1"/>
              </a:solidFill>
              <a:latin typeface="Times New Roman" pitchFamily="18" charset="0"/>
              <a:ea typeface="Calibri" pitchFamily="34" charset="0"/>
              <a:cs typeface="Times New Roman" pitchFamily="18" charset="0"/>
            </a:endParaRPr>
          </a:p>
        </p:txBody>
      </p:sp>
      <p:sp>
        <p:nvSpPr>
          <p:cNvPr id="18" name="Прямоугольник 17"/>
          <p:cNvSpPr/>
          <p:nvPr/>
        </p:nvSpPr>
        <p:spPr>
          <a:xfrm>
            <a:off x="274067" y="1341562"/>
            <a:ext cx="9505056" cy="504056"/>
          </a:xfrm>
          <a:prstGeom prst="rect">
            <a:avLst/>
          </a:prstGeom>
          <a:solidFill>
            <a:schemeClr val="tx2">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anchor="ctr"/>
          <a:lstStyle/>
          <a:p>
            <a:pPr algn="ctr"/>
            <a:r>
              <a:rPr lang="ru-RU" sz="1800" b="1" dirty="0" smtClean="0">
                <a:solidFill>
                  <a:schemeClr val="tx1"/>
                </a:solidFill>
                <a:latin typeface="Times New Roman" pitchFamily="18" charset="0"/>
                <a:cs typeface="Times New Roman" pitchFamily="18" charset="0"/>
              </a:rPr>
              <a:t>Подход к тарифному регулированию</a:t>
            </a:r>
          </a:p>
        </p:txBody>
      </p:sp>
      <p:sp>
        <p:nvSpPr>
          <p:cNvPr id="19" name="Прямоугольник 18"/>
          <p:cNvSpPr/>
          <p:nvPr/>
        </p:nvSpPr>
        <p:spPr>
          <a:xfrm>
            <a:off x="274067" y="4293890"/>
            <a:ext cx="9505056" cy="2088232"/>
          </a:xfrm>
          <a:prstGeom prst="rect">
            <a:avLst/>
          </a:prstGeom>
          <a:solidFill>
            <a:schemeClr val="accent4">
              <a:lumMod val="20000"/>
              <a:lumOff val="80000"/>
            </a:schemeClr>
          </a:solidFill>
          <a:ln>
            <a:solidFill>
              <a:schemeClr val="bg1"/>
            </a:solidFill>
          </a:ln>
        </p:spPr>
        <p:style>
          <a:lnRef idx="2">
            <a:schemeClr val="dk1"/>
          </a:lnRef>
          <a:fillRef idx="1">
            <a:schemeClr val="lt1"/>
          </a:fillRef>
          <a:effectRef idx="0">
            <a:schemeClr val="dk1"/>
          </a:effectRef>
          <a:fontRef idx="minor">
            <a:schemeClr val="dk1"/>
          </a:fontRef>
        </p:style>
        <p:txBody>
          <a:bodyPr numCol="1" anchor="t"/>
          <a:lstStyle/>
          <a:p>
            <a:r>
              <a:rPr lang="ru-RU" sz="1600" b="1" dirty="0" smtClean="0">
                <a:latin typeface="Times New Roman" pitchFamily="18" charset="0"/>
                <a:cs typeface="Times New Roman" pitchFamily="18" charset="0"/>
              </a:rPr>
              <a:t>В отношении 4 субъектов Российской Федерации:</a:t>
            </a:r>
          </a:p>
          <a:p>
            <a:pPr>
              <a:buFont typeface="Wingdings" pitchFamily="2" charset="2"/>
              <a:buChar char="Ø"/>
            </a:pPr>
            <a:r>
              <a:rPr lang="ru-RU" sz="1600" b="1" dirty="0" smtClean="0">
                <a:latin typeface="Times New Roman" pitchFamily="18" charset="0"/>
                <a:cs typeface="Times New Roman" pitchFamily="18" charset="0"/>
              </a:rPr>
              <a:t>Забайкальский край и Республика Бурятия - </a:t>
            </a:r>
            <a:r>
              <a:rPr lang="ru-RU" sz="1600" dirty="0" smtClean="0">
                <a:latin typeface="Times New Roman" pitchFamily="18" charset="0"/>
                <a:cs typeface="Times New Roman" pitchFamily="18" charset="0"/>
              </a:rPr>
              <a:t>для потребителя вводится дополнительный уровень напряжения аналогично 14 регионам с равномерным графиком снижения ставки перекрестного субсидирования в течение 15 лет;</a:t>
            </a:r>
          </a:p>
          <a:p>
            <a:pPr>
              <a:buFont typeface="Wingdings" pitchFamily="2" charset="2"/>
              <a:buChar char="Ø"/>
            </a:pPr>
            <a:endParaRPr lang="ru-RU" sz="600" dirty="0" smtClean="0">
              <a:latin typeface="Times New Roman" pitchFamily="18" charset="0"/>
              <a:cs typeface="Times New Roman" pitchFamily="18" charset="0"/>
            </a:endParaRPr>
          </a:p>
          <a:p>
            <a:pPr>
              <a:buFont typeface="Wingdings" pitchFamily="2" charset="2"/>
              <a:buChar char="Ø"/>
            </a:pPr>
            <a:r>
              <a:rPr lang="ru-RU" sz="1600" b="1" dirty="0" smtClean="0">
                <a:latin typeface="Times New Roman" pitchFamily="18" charset="0"/>
                <a:cs typeface="Times New Roman" pitchFamily="18" charset="0"/>
              </a:rPr>
              <a:t>Амурская область и Еврейская автономная область - </a:t>
            </a:r>
            <a:r>
              <a:rPr lang="ru-RU" sz="1600" dirty="0" smtClean="0">
                <a:latin typeface="Times New Roman" pitchFamily="18" charset="0"/>
                <a:cs typeface="Times New Roman" pitchFamily="18" charset="0"/>
              </a:rPr>
              <a:t>для потребителя условия тарифного регулирования не изменяются, ОАО «РЖД» или его агенты до 2029 года оплачивают услуги по передаче электрической энергии также как и другие потребители в этих регионах без установленных в законе графиков снижения.</a:t>
            </a:r>
          </a:p>
        </p:txBody>
      </p:sp>
    </p:spTree>
    <p:extLst>
      <p:ext uri="{BB962C8B-B14F-4D97-AF65-F5344CB8AC3E}">
        <p14:creationId xmlns="" xmlns:p14="http://schemas.microsoft.com/office/powerpoint/2010/main" val="3887399430"/>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Заголовок 3"/>
          <p:cNvSpPr>
            <a:spLocks noGrp="1"/>
          </p:cNvSpPr>
          <p:nvPr>
            <p:ph type="title"/>
          </p:nvPr>
        </p:nvSpPr>
        <p:spPr bwMode="auto">
          <a:xfrm>
            <a:off x="839787" y="2493963"/>
            <a:ext cx="8229600" cy="1143000"/>
          </a:xfrm>
          <a:extLst/>
        </p:spPr>
        <p:txBody>
          <a:bodyPr vert="horz" wrap="square" lIns="95820" tIns="47910" rIns="95820" bIns="47910" numCol="1" anchor="ctr" anchorCtr="0" compatLnSpc="1">
            <a:prstTxWarp prst="textNoShape">
              <a:avLst/>
            </a:prstTxWarp>
          </a:bodyPr>
          <a:lstStyle/>
          <a:p>
            <a:pPr>
              <a:defRPr/>
            </a:pPr>
            <a:r>
              <a:rPr lang="ru-RU" sz="3500" b="1" dirty="0" smtClean="0">
                <a:latin typeface="+mn-lt"/>
                <a:cs typeface="Times New Roman" pitchFamily="18" charset="0"/>
              </a:rPr>
              <a:t>Спасибо за внимание!</a:t>
            </a:r>
          </a:p>
        </p:txBody>
      </p:sp>
    </p:spTree>
  </p:cSld>
  <p:clrMapOvr>
    <a:masterClrMapping/>
  </p:clrMapOvr>
  <p:transition advTm="2153"/>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4"/>
          <p:cNvSpPr txBox="1">
            <a:spLocks/>
          </p:cNvSpPr>
          <p:nvPr/>
        </p:nvSpPr>
        <p:spPr>
          <a:xfrm>
            <a:off x="1066155" y="566024"/>
            <a:ext cx="8640960" cy="41549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b="1" i="0" u="none" strike="noStrike" kern="0" cap="none" spc="0" normalizeH="0" baseline="0" noProof="0" dirty="0" smtClean="0">
                <a:ln>
                  <a:noFill/>
                </a:ln>
                <a:effectLst/>
                <a:uLnTx/>
                <a:uFillTx/>
                <a:latin typeface="Times New Roman" panose="02020603050405020304" pitchFamily="18" charset="0"/>
                <a:ea typeface="+mj-ea"/>
                <a:cs typeface="Times New Roman" panose="02020603050405020304" pitchFamily="18" charset="0"/>
              </a:rPr>
              <a:t>Подготовка и принятие итоговых балансовых решений</a:t>
            </a:r>
            <a:r>
              <a:rPr kumimoji="0" lang="ru-RU" b="1" i="0" u="none" strike="noStrike" kern="0" cap="none" spc="0" normalizeH="0" noProof="0" dirty="0" smtClean="0">
                <a:ln>
                  <a:noFill/>
                </a:ln>
                <a:effectLst/>
                <a:uLnTx/>
                <a:uFillTx/>
                <a:latin typeface="Times New Roman" panose="02020603050405020304" pitchFamily="18" charset="0"/>
                <a:ea typeface="+mj-ea"/>
                <a:cs typeface="Times New Roman" panose="02020603050405020304" pitchFamily="18" charset="0"/>
              </a:rPr>
              <a:t> на 2014 год</a:t>
            </a:r>
            <a:endParaRPr kumimoji="0" lang="ru-RU" b="1" i="0" u="none" strike="noStrike" kern="0" cap="none" spc="0" normalizeH="0" baseline="0" noProof="0" dirty="0">
              <a:ln>
                <a:noFill/>
              </a:ln>
              <a:effectLst/>
              <a:uLnTx/>
              <a:uFillTx/>
              <a:latin typeface="Times New Roman" panose="02020603050405020304" pitchFamily="18" charset="0"/>
              <a:ea typeface="+mj-ea"/>
              <a:cs typeface="Times New Roman" panose="02020603050405020304" pitchFamily="18" charset="0"/>
            </a:endParaRPr>
          </a:p>
        </p:txBody>
      </p:sp>
      <p:sp>
        <p:nvSpPr>
          <p:cNvPr id="14" name="Прямоугольник 13"/>
          <p:cNvSpPr/>
          <p:nvPr/>
        </p:nvSpPr>
        <p:spPr>
          <a:xfrm>
            <a:off x="230504" y="981522"/>
            <a:ext cx="9530327" cy="954107"/>
          </a:xfrm>
          <a:prstGeom prst="rect">
            <a:avLst/>
          </a:prstGeom>
          <a:solidFill>
            <a:srgbClr val="D9D9FF"/>
          </a:solidFill>
        </p:spPr>
        <p:txBody>
          <a:bodyPr wrap="square">
            <a:spAutoFit/>
          </a:bodyPr>
          <a:lstStyle/>
          <a:p>
            <a:pPr marL="285750" indent="-285750" algn="just">
              <a:buFont typeface="Wingdings" pitchFamily="2" charset="2"/>
              <a:buChar char="Ø"/>
              <a:defRPr/>
            </a:pPr>
            <a:r>
              <a:rPr lang="ru-RU" sz="1400" dirty="0" smtClean="0">
                <a:latin typeface="Times New Roman" panose="02020603050405020304" pitchFamily="18" charset="0"/>
                <a:cs typeface="Times New Roman" panose="02020603050405020304" pitchFamily="18" charset="0"/>
              </a:rPr>
              <a:t>В рамках формирования сводного прогнозного баланса на 2014 год ФСТ России проведен анализ предложений по уточнению показателей, проведены совещания и встречи с Минэнерго России, НП «Совет рынка», </a:t>
            </a:r>
            <a:r>
              <a:rPr lang="ru-RU" sz="1400" dirty="0">
                <a:latin typeface="Times New Roman" panose="02020603050405020304" pitchFamily="18" charset="0"/>
                <a:cs typeface="Times New Roman" panose="02020603050405020304" pitchFamily="18" charset="0"/>
              </a:rPr>
              <a:t>ОАО «ФСК ЕЭС</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ОАО «СО ЕЭС</a:t>
            </a:r>
            <a:r>
              <a:rPr lang="ru-RU" sz="1400" dirty="0" smtClean="0">
                <a:latin typeface="Times New Roman" panose="02020603050405020304" pitchFamily="18" charset="0"/>
                <a:cs typeface="Times New Roman" panose="02020603050405020304" pitchFamily="18" charset="0"/>
              </a:rPr>
              <a:t>», </a:t>
            </a:r>
            <a:r>
              <a:rPr lang="ru-RU" sz="1400" dirty="0">
                <a:latin typeface="Times New Roman" panose="02020603050405020304" pitchFamily="18" charset="0"/>
                <a:cs typeface="Times New Roman" panose="02020603050405020304" pitchFamily="18" charset="0"/>
              </a:rPr>
              <a:t>ОАО «</a:t>
            </a:r>
            <a:r>
              <a:rPr lang="ru-RU" sz="1400" dirty="0" err="1">
                <a:latin typeface="Times New Roman" panose="02020603050405020304" pitchFamily="18" charset="0"/>
                <a:cs typeface="Times New Roman" panose="02020603050405020304" pitchFamily="18" charset="0"/>
              </a:rPr>
              <a:t>Россети</a:t>
            </a:r>
            <a:r>
              <a:rPr lang="ru-RU" sz="1400" dirty="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и другими заинтересованными организациями по согласованию сводных балансовых показателей по регионам:</a:t>
            </a:r>
            <a:endParaRPr lang="ru-RU" sz="1400" u="sng" dirty="0">
              <a:latin typeface="Times New Roman" panose="02020603050405020304" pitchFamily="18" charset="0"/>
              <a:cs typeface="Times New Roman" panose="02020603050405020304" pitchFamily="18" charset="0"/>
            </a:endParaRPr>
          </a:p>
        </p:txBody>
      </p:sp>
      <p:graphicFrame>
        <p:nvGraphicFramePr>
          <p:cNvPr id="15" name="Таблица 14"/>
          <p:cNvGraphicFramePr>
            <a:graphicFrameLocks noGrp="1"/>
          </p:cNvGraphicFramePr>
          <p:nvPr>
            <p:extLst>
              <p:ext uri="{D42A27DB-BD31-4B8C-83A1-F6EECF244321}">
                <p14:modId xmlns="" xmlns:p14="http://schemas.microsoft.com/office/powerpoint/2010/main" val="3120515677"/>
              </p:ext>
            </p:extLst>
          </p:nvPr>
        </p:nvGraphicFramePr>
        <p:xfrm>
          <a:off x="230504" y="2061642"/>
          <a:ext cx="9530326" cy="1296144"/>
        </p:xfrm>
        <a:graphic>
          <a:graphicData uri="http://schemas.openxmlformats.org/drawingml/2006/table">
            <a:tbl>
              <a:tblPr>
                <a:tableStyleId>{69CF1AB2-1976-4502-BF36-3FF5EA218861}</a:tableStyleId>
              </a:tblPr>
              <a:tblGrid>
                <a:gridCol w="1484298"/>
                <a:gridCol w="885801"/>
                <a:gridCol w="1254885"/>
                <a:gridCol w="1254885"/>
                <a:gridCol w="1402519"/>
                <a:gridCol w="1623969"/>
                <a:gridCol w="1623969"/>
              </a:tblGrid>
              <a:tr h="242047">
                <a:tc gridSpan="7">
                  <a:txBody>
                    <a:bodyPr/>
                    <a:lstStyle/>
                    <a:p>
                      <a:pPr algn="ctr" fontAlgn="ctr"/>
                      <a:r>
                        <a:rPr lang="ru-RU" sz="1400" b="1" u="none" strike="noStrike" dirty="0" smtClean="0">
                          <a:effectLst/>
                          <a:latin typeface="Times New Roman" panose="02020603050405020304" pitchFamily="18" charset="0"/>
                          <a:cs typeface="Times New Roman" panose="02020603050405020304" pitchFamily="18" charset="0"/>
                        </a:rPr>
                        <a:t>Прогноз электропотребления </a:t>
                      </a:r>
                      <a:r>
                        <a:rPr lang="ru-RU" sz="1400" b="1" u="none" strike="noStrike" baseline="0" dirty="0" smtClean="0">
                          <a:effectLst/>
                          <a:latin typeface="Times New Roman" panose="02020603050405020304" pitchFamily="18" charset="0"/>
                          <a:cs typeface="Times New Roman" panose="02020603050405020304" pitchFamily="18" charset="0"/>
                        </a:rPr>
                        <a:t>по Российской Федерации  </a:t>
                      </a:r>
                      <a:r>
                        <a:rPr lang="ru-RU" sz="1400" b="1" u="none" strike="noStrike" dirty="0" smtClean="0">
                          <a:effectLst/>
                          <a:latin typeface="Times New Roman" panose="02020603050405020304" pitchFamily="18" charset="0"/>
                          <a:cs typeface="Times New Roman" panose="02020603050405020304" pitchFamily="18" charset="0"/>
                        </a:rPr>
                        <a:t>на 2014</a:t>
                      </a:r>
                      <a:r>
                        <a:rPr lang="ru-RU" sz="1400" b="1" u="none" strike="noStrike" baseline="0" dirty="0" smtClean="0">
                          <a:effectLst/>
                          <a:latin typeface="Times New Roman" panose="02020603050405020304" pitchFamily="18" charset="0"/>
                          <a:cs typeface="Times New Roman" panose="02020603050405020304" pitchFamily="18" charset="0"/>
                        </a:rPr>
                        <a:t> год</a:t>
                      </a:r>
                      <a:r>
                        <a:rPr lang="ru-RU" sz="1400" u="none" strike="noStrike" baseline="0" dirty="0" smtClean="0">
                          <a:effectLst/>
                          <a:latin typeface="Times New Roman" panose="02020603050405020304" pitchFamily="18" charset="0"/>
                          <a:cs typeface="Times New Roman" panose="02020603050405020304" pitchFamily="18" charset="0"/>
                        </a:rPr>
                        <a:t> </a:t>
                      </a:r>
                      <a:endParaRPr lang="ru-RU" sz="14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578532">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Наименование</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10" marR="9310" marT="9310"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Ед</a:t>
                      </a:r>
                      <a:r>
                        <a:rPr lang="ru-RU" sz="1200" u="none" strike="noStrike" dirty="0" smtClean="0">
                          <a:effectLst/>
                          <a:latin typeface="Times New Roman" panose="02020603050405020304" pitchFamily="18" charset="0"/>
                          <a:cs typeface="Times New Roman" panose="02020603050405020304" pitchFamily="18" charset="0"/>
                        </a:rPr>
                        <a:t>. изм</a:t>
                      </a:r>
                      <a:r>
                        <a:rPr lang="ru-RU" sz="1200" u="none" strike="noStrike" dirty="0">
                          <a:effectLst/>
                          <a:latin typeface="Times New Roman" panose="02020603050405020304" pitchFamily="18" charset="0"/>
                          <a:cs typeface="Times New Roman" panose="02020603050405020304" pitchFamily="18" charset="0"/>
                        </a:rPr>
                        <a:t>.</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10" marR="9310" marT="9310"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Факт 2012</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10" marR="9310" marT="9310"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Утв. на 2013</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10" marR="9310" marT="9310" marB="0" anchor="ctr"/>
                </a:tc>
                <a:tc>
                  <a:txBody>
                    <a:bodyPr/>
                    <a:lstStyle/>
                    <a:p>
                      <a:pPr algn="ctr" fontAlgn="ctr"/>
                      <a:r>
                        <a:rPr lang="ru-RU" sz="1200" u="none" strike="noStrike" dirty="0" err="1" smtClean="0">
                          <a:effectLst/>
                          <a:latin typeface="Times New Roman" panose="02020603050405020304" pitchFamily="18" charset="0"/>
                          <a:cs typeface="Times New Roman" panose="02020603050405020304" pitchFamily="18" charset="0"/>
                        </a:rPr>
                        <a:t>Ожид</a:t>
                      </a:r>
                      <a:r>
                        <a:rPr lang="ru-RU" sz="1200" u="none" strike="noStrike" dirty="0" smtClean="0">
                          <a:effectLst/>
                          <a:latin typeface="Times New Roman" panose="02020603050405020304" pitchFamily="18" charset="0"/>
                          <a:cs typeface="Times New Roman" panose="02020603050405020304" pitchFamily="18" charset="0"/>
                        </a:rPr>
                        <a:t>. 2013   (по данным СО)</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10" marR="9310" marT="9310" marB="0" anchor="ctr"/>
                </a:tc>
                <a:tc>
                  <a:txBody>
                    <a:bodyPr/>
                    <a:lstStyle/>
                    <a:p>
                      <a:pPr algn="ctr" fontAlgn="ctr"/>
                      <a:r>
                        <a:rPr lang="ru-RU" sz="1200" u="none" strike="noStrike" dirty="0" smtClean="0">
                          <a:effectLst/>
                          <a:latin typeface="Times New Roman" panose="02020603050405020304" pitchFamily="18" charset="0"/>
                          <a:cs typeface="Times New Roman" panose="02020603050405020304" pitchFamily="18" charset="0"/>
                        </a:rPr>
                        <a:t>Предварительное предложение ФСТ по корр. на </a:t>
                      </a:r>
                      <a:r>
                        <a:rPr lang="ru-RU" sz="1200" u="none" strike="noStrike" dirty="0">
                          <a:effectLst/>
                          <a:latin typeface="Times New Roman" panose="02020603050405020304" pitchFamily="18" charset="0"/>
                          <a:cs typeface="Times New Roman" panose="02020603050405020304" pitchFamily="18" charset="0"/>
                        </a:rPr>
                        <a:t>2014</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10" marR="9310" marT="9310"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Отклонение </a:t>
                      </a:r>
                      <a:r>
                        <a:rPr lang="ru-RU" sz="1200" u="none" strike="noStrike" dirty="0" err="1" smtClean="0">
                          <a:effectLst/>
                          <a:latin typeface="Times New Roman" panose="02020603050405020304" pitchFamily="18" charset="0"/>
                          <a:cs typeface="Times New Roman" panose="02020603050405020304" pitchFamily="18" charset="0"/>
                        </a:rPr>
                        <a:t>предлож</a:t>
                      </a:r>
                      <a:r>
                        <a:rPr lang="ru-RU" sz="1200" u="none" strike="noStrike" dirty="0" smtClean="0">
                          <a:effectLst/>
                          <a:latin typeface="Times New Roman" panose="02020603050405020304" pitchFamily="18" charset="0"/>
                          <a:cs typeface="Times New Roman" panose="02020603050405020304" pitchFamily="18" charset="0"/>
                        </a:rPr>
                        <a:t>. ФСТ на </a:t>
                      </a:r>
                      <a:r>
                        <a:rPr lang="ru-RU" sz="1200" u="none" strike="noStrike" dirty="0">
                          <a:effectLst/>
                          <a:latin typeface="Times New Roman" panose="02020603050405020304" pitchFamily="18" charset="0"/>
                          <a:cs typeface="Times New Roman" panose="02020603050405020304" pitchFamily="18" charset="0"/>
                        </a:rPr>
                        <a:t>2014</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p>
                      <a:pPr algn="ctr" fontAlgn="ctr"/>
                      <a:r>
                        <a:rPr lang="ru-RU" sz="1200" u="none" strike="noStrike" dirty="0">
                          <a:effectLst/>
                          <a:latin typeface="Times New Roman" panose="02020603050405020304" pitchFamily="18" charset="0"/>
                          <a:cs typeface="Times New Roman" panose="02020603050405020304" pitchFamily="18" charset="0"/>
                        </a:rPr>
                        <a:t>от </a:t>
                      </a:r>
                      <a:r>
                        <a:rPr lang="ru-RU" sz="1200" u="none" strike="noStrike" dirty="0" err="1" smtClean="0">
                          <a:effectLst/>
                          <a:latin typeface="Times New Roman" panose="02020603050405020304" pitchFamily="18" charset="0"/>
                          <a:cs typeface="Times New Roman" panose="02020603050405020304" pitchFamily="18" charset="0"/>
                        </a:rPr>
                        <a:t>ожид</a:t>
                      </a:r>
                      <a:r>
                        <a:rPr lang="ru-RU" sz="1200" u="none" strike="noStrike" dirty="0" smtClean="0">
                          <a:effectLst/>
                          <a:latin typeface="Times New Roman" panose="02020603050405020304" pitchFamily="18" charset="0"/>
                          <a:cs typeface="Times New Roman" panose="02020603050405020304" pitchFamily="18" charset="0"/>
                        </a:rPr>
                        <a:t>. 2013</a:t>
                      </a:r>
                      <a:endParaRPr lang="ru-RU" sz="12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310" marR="9310" marT="9310" marB="0" anchor="ctr"/>
                </a:tc>
              </a:tr>
              <a:tr h="280065">
                <a:tc>
                  <a:txBody>
                    <a:bodyPr/>
                    <a:lstStyle/>
                    <a:p>
                      <a:pPr algn="l" fontAlgn="ctr"/>
                      <a:r>
                        <a:rPr lang="ru-RU" sz="1200" u="none" strike="noStrike" dirty="0">
                          <a:effectLst/>
                          <a:latin typeface="Times New Roman" panose="02020603050405020304" pitchFamily="18" charset="0"/>
                          <a:cs typeface="Times New Roman" panose="02020603050405020304" pitchFamily="18" charset="0"/>
                        </a:rPr>
                        <a:t>Электропотребление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млрд</a:t>
                      </a:r>
                      <a:r>
                        <a:rPr lang="ru-RU" sz="1200" u="none" strike="noStrike" dirty="0" smtClean="0">
                          <a:effectLst/>
                          <a:latin typeface="Times New Roman" panose="02020603050405020304" pitchFamily="18" charset="0"/>
                          <a:cs typeface="Times New Roman" panose="02020603050405020304" pitchFamily="18" charset="0"/>
                        </a:rPr>
                        <a:t>. кВтч</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smtClean="0">
                          <a:effectLst/>
                          <a:latin typeface="Times New Roman" panose="02020603050405020304" pitchFamily="18" charset="0"/>
                          <a:cs typeface="Times New Roman" panose="02020603050405020304" pitchFamily="18" charset="0"/>
                        </a:rPr>
                        <a:t>1 039,25</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smtClean="0">
                          <a:effectLst/>
                          <a:latin typeface="Times New Roman" panose="02020603050405020304" pitchFamily="18" charset="0"/>
                          <a:cs typeface="Times New Roman" panose="02020603050405020304" pitchFamily="18" charset="0"/>
                        </a:rPr>
                        <a:t>1 060,01</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smtClean="0">
                          <a:effectLst/>
                          <a:latin typeface="Times New Roman" panose="02020603050405020304" pitchFamily="18" charset="0"/>
                          <a:cs typeface="Times New Roman" panose="02020603050405020304" pitchFamily="18" charset="0"/>
                        </a:rPr>
                        <a:t>1 042,20</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smtClean="0">
                          <a:effectLst/>
                          <a:latin typeface="Times New Roman" panose="02020603050405020304" pitchFamily="18" charset="0"/>
                          <a:cs typeface="Times New Roman" panose="02020603050405020304" pitchFamily="18" charset="0"/>
                        </a:rPr>
                        <a:t>1 054,30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smtClean="0">
                          <a:effectLst/>
                          <a:latin typeface="Times New Roman" panose="02020603050405020304" pitchFamily="18" charset="0"/>
                          <a:cs typeface="Times New Roman" panose="02020603050405020304" pitchFamily="18" charset="0"/>
                        </a:rPr>
                        <a:t>101,2%</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r h="195500">
                <a:tc>
                  <a:txBody>
                    <a:bodyPr/>
                    <a:lstStyle/>
                    <a:p>
                      <a:pPr marL="0" indent="87313" algn="l" fontAlgn="ctr"/>
                      <a:r>
                        <a:rPr lang="ru-RU" sz="1200" u="none" strike="noStrike" dirty="0">
                          <a:effectLst/>
                          <a:latin typeface="Times New Roman" panose="02020603050405020304" pitchFamily="18" charset="0"/>
                          <a:cs typeface="Times New Roman" panose="02020603050405020304" pitchFamily="18" charset="0"/>
                        </a:rPr>
                        <a:t>в т</a:t>
                      </a:r>
                      <a:r>
                        <a:rPr lang="ru-RU" sz="1200" u="none" strike="noStrike" dirty="0" smtClean="0">
                          <a:effectLst/>
                          <a:latin typeface="Times New Roman" panose="02020603050405020304" pitchFamily="18" charset="0"/>
                          <a:cs typeface="Times New Roman" panose="02020603050405020304" pitchFamily="18" charset="0"/>
                        </a:rPr>
                        <a:t>. ч</a:t>
                      </a:r>
                      <a:r>
                        <a:rPr lang="ru-RU" sz="1200" u="none" strike="noStrike" dirty="0">
                          <a:effectLst/>
                          <a:latin typeface="Times New Roman" panose="02020603050405020304" pitchFamily="18" charset="0"/>
                          <a:cs typeface="Times New Roman" panose="02020603050405020304" pitchFamily="18" charset="0"/>
                        </a:rPr>
                        <a:t>. </a:t>
                      </a:r>
                      <a:r>
                        <a:rPr lang="ru-RU" sz="1200" u="none" strike="noStrike" dirty="0" smtClean="0">
                          <a:effectLst/>
                          <a:latin typeface="Times New Roman" panose="02020603050405020304" pitchFamily="18" charset="0"/>
                          <a:cs typeface="Times New Roman" panose="02020603050405020304" pitchFamily="18" charset="0"/>
                        </a:rPr>
                        <a:t>население</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a:effectLst/>
                          <a:latin typeface="Times New Roman" panose="02020603050405020304" pitchFamily="18" charset="0"/>
                          <a:cs typeface="Times New Roman" panose="02020603050405020304" pitchFamily="18" charset="0"/>
                        </a:rPr>
                        <a:t>млрд</a:t>
                      </a:r>
                      <a:r>
                        <a:rPr lang="ru-RU" sz="1200" u="none" strike="noStrike" dirty="0" smtClean="0">
                          <a:effectLst/>
                          <a:latin typeface="Times New Roman" panose="02020603050405020304" pitchFamily="18" charset="0"/>
                          <a:cs typeface="Times New Roman" panose="02020603050405020304" pitchFamily="18" charset="0"/>
                        </a:rPr>
                        <a:t>. кВтч</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smtClean="0">
                          <a:effectLst/>
                          <a:latin typeface="Times New Roman" panose="02020603050405020304" pitchFamily="18" charset="0"/>
                          <a:cs typeface="Times New Roman" panose="02020603050405020304" pitchFamily="18" charset="0"/>
                        </a:rPr>
                        <a:t>143,40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smtClean="0">
                          <a:effectLst/>
                          <a:latin typeface="Times New Roman" panose="02020603050405020304" pitchFamily="18" charset="0"/>
                          <a:cs typeface="Times New Roman" panose="02020603050405020304" pitchFamily="18" charset="0"/>
                        </a:rPr>
                        <a:t>148,08</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smtClean="0">
                          <a:effectLst/>
                          <a:latin typeface="Times New Roman" panose="02020603050405020304" pitchFamily="18" charset="0"/>
                          <a:cs typeface="Times New Roman" panose="02020603050405020304" pitchFamily="18" charset="0"/>
                        </a:rPr>
                        <a:t>147,60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smtClean="0">
                          <a:effectLst/>
                          <a:latin typeface="Times New Roman" panose="02020603050405020304" pitchFamily="18" charset="0"/>
                          <a:cs typeface="Times New Roman" panose="02020603050405020304" pitchFamily="18" charset="0"/>
                        </a:rPr>
                        <a:t>149,90   </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c>
                  <a:txBody>
                    <a:bodyPr/>
                    <a:lstStyle/>
                    <a:p>
                      <a:pPr algn="ctr" fontAlgn="ctr"/>
                      <a:r>
                        <a:rPr lang="ru-RU" sz="1200" u="none" strike="noStrike" dirty="0" smtClean="0">
                          <a:effectLst/>
                          <a:latin typeface="Times New Roman" panose="02020603050405020304" pitchFamily="18" charset="0"/>
                          <a:cs typeface="Times New Roman" panose="02020603050405020304" pitchFamily="18" charset="0"/>
                        </a:rPr>
                        <a:t>101,6%</a:t>
                      </a:r>
                      <a:endParaRPr lang="ru-RU" sz="12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ctr"/>
                </a:tc>
              </a:tr>
            </a:tbl>
          </a:graphicData>
        </a:graphic>
      </p:graphicFrame>
      <p:sp>
        <p:nvSpPr>
          <p:cNvPr id="16" name="TextBox 15"/>
          <p:cNvSpPr txBox="1"/>
          <p:nvPr/>
        </p:nvSpPr>
        <p:spPr>
          <a:xfrm>
            <a:off x="230764" y="3895378"/>
            <a:ext cx="9530327" cy="769441"/>
          </a:xfrm>
          <a:prstGeom prst="rect">
            <a:avLst/>
          </a:prstGeom>
          <a:solidFill>
            <a:schemeClr val="accent4">
              <a:lumMod val="20000"/>
              <a:lumOff val="80000"/>
            </a:schemeClr>
          </a:solidFill>
        </p:spPr>
        <p:txBody>
          <a:bodyPr wrap="square" rtlCol="0">
            <a:spAutoFit/>
          </a:bodyPr>
          <a:lstStyle/>
          <a:p>
            <a:pPr algn="ctr"/>
            <a:r>
              <a:rPr lang="ru-RU" sz="1400" b="1" dirty="0">
                <a:latin typeface="Times New Roman" panose="02020603050405020304" pitchFamily="18" charset="0"/>
                <a:cs typeface="Times New Roman" panose="02020603050405020304" pitchFamily="18" charset="0"/>
              </a:rPr>
              <a:t>и</a:t>
            </a:r>
            <a:r>
              <a:rPr lang="ru-RU" sz="1400" b="1" dirty="0" smtClean="0">
                <a:latin typeface="Times New Roman" panose="02020603050405020304" pitchFamily="18" charset="0"/>
                <a:cs typeface="Times New Roman" panose="02020603050405020304" pitchFamily="18" charset="0"/>
              </a:rPr>
              <a:t>спользуется</a:t>
            </a:r>
            <a:r>
              <a:rPr lang="ru-RU" sz="1400" dirty="0" smtClean="0">
                <a:latin typeface="Times New Roman" panose="02020603050405020304" pitchFamily="18" charset="0"/>
                <a:cs typeface="Times New Roman" panose="02020603050405020304" pitchFamily="18" charset="0"/>
              </a:rPr>
              <a:t> принцип формирования показателя электропотребления в увязке </a:t>
            </a:r>
          </a:p>
          <a:p>
            <a:pPr algn="ctr"/>
            <a:r>
              <a:rPr lang="ru-RU" sz="1400" dirty="0" smtClean="0">
                <a:latin typeface="Times New Roman" panose="02020603050405020304" pitchFamily="18" charset="0"/>
                <a:cs typeface="Times New Roman" panose="02020603050405020304" pitchFamily="18" charset="0"/>
              </a:rPr>
              <a:t>с величиной заявленной мощности потребителей услуг по передаче э/э по сетям ЕНЭС (ЗМ ЕНЭС) в рамках региона: </a:t>
            </a:r>
          </a:p>
          <a:p>
            <a:pPr algn="ctr"/>
            <a:r>
              <a:rPr lang="ru-RU" sz="1600" b="1" dirty="0" smtClean="0">
                <a:latin typeface="Times New Roman" panose="02020603050405020304" pitchFamily="18" charset="0"/>
                <a:cs typeface="Times New Roman" panose="02020603050405020304" pitchFamily="18" charset="0"/>
              </a:rPr>
              <a:t>уменьшение ЗМ ЕНЭС → </a:t>
            </a:r>
            <a:r>
              <a:rPr lang="ru-RU" sz="1600" b="1" dirty="0">
                <a:latin typeface="Times New Roman" panose="02020603050405020304" pitchFamily="18" charset="0"/>
                <a:cs typeface="Times New Roman" panose="02020603050405020304" pitchFamily="18" charset="0"/>
              </a:rPr>
              <a:t>снижение</a:t>
            </a:r>
            <a:r>
              <a:rPr lang="ru-RU" sz="1600" b="1" dirty="0" smtClean="0">
                <a:latin typeface="Times New Roman" panose="02020603050405020304" pitchFamily="18" charset="0"/>
                <a:cs typeface="Times New Roman" panose="02020603050405020304" pitchFamily="18" charset="0"/>
              </a:rPr>
              <a:t> </a:t>
            </a:r>
            <a:r>
              <a:rPr lang="ru-RU" sz="1600" b="1" dirty="0">
                <a:latin typeface="Times New Roman" panose="02020603050405020304" pitchFamily="18" charset="0"/>
                <a:cs typeface="Times New Roman" panose="02020603050405020304" pitchFamily="18" charset="0"/>
              </a:rPr>
              <a:t>электропотребления </a:t>
            </a:r>
            <a:r>
              <a:rPr lang="ru-RU" sz="1600" b="1" dirty="0" smtClean="0">
                <a:latin typeface="Times New Roman" panose="02020603050405020304" pitchFamily="18" charset="0"/>
                <a:cs typeface="Times New Roman" panose="02020603050405020304" pitchFamily="18" charset="0"/>
              </a:rPr>
              <a:t>региона</a:t>
            </a:r>
            <a:r>
              <a:rPr lang="ru-RU" sz="1400" b="1" dirty="0" smtClean="0">
                <a:latin typeface="Times New Roman" panose="02020603050405020304" pitchFamily="18" charset="0"/>
                <a:cs typeface="Times New Roman" panose="02020603050405020304" pitchFamily="18" charset="0"/>
              </a:rPr>
              <a:t>.</a:t>
            </a:r>
            <a:endParaRPr lang="ru-RU" sz="1400" dirty="0" smtClean="0">
              <a:latin typeface="Times New Roman" panose="02020603050405020304" pitchFamily="18" charset="0"/>
              <a:cs typeface="Times New Roman" panose="02020603050405020304" pitchFamily="18" charset="0"/>
            </a:endParaRPr>
          </a:p>
        </p:txBody>
      </p:sp>
      <p:sp>
        <p:nvSpPr>
          <p:cNvPr id="21" name="Стрелка вниз 20"/>
          <p:cNvSpPr/>
          <p:nvPr/>
        </p:nvSpPr>
        <p:spPr>
          <a:xfrm>
            <a:off x="4071792" y="3429794"/>
            <a:ext cx="1789309" cy="397877"/>
          </a:xfrm>
          <a:prstGeom prst="downArrow">
            <a:avLst/>
          </a:prstGeom>
          <a:solidFill>
            <a:schemeClr val="accent3">
              <a:lumMod val="60000"/>
              <a:lumOff val="4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atin typeface="Times New Roman" panose="02020603050405020304" pitchFamily="18" charset="0"/>
              <a:cs typeface="Times New Roman" panose="02020603050405020304" pitchFamily="18" charset="0"/>
            </a:endParaRPr>
          </a:p>
        </p:txBody>
      </p:sp>
      <p:sp>
        <p:nvSpPr>
          <p:cNvPr id="22" name="Прямоугольник 21"/>
          <p:cNvSpPr/>
          <p:nvPr/>
        </p:nvSpPr>
        <p:spPr>
          <a:xfrm>
            <a:off x="230765" y="4797946"/>
            <a:ext cx="9530327" cy="1169551"/>
          </a:xfrm>
          <a:prstGeom prst="rect">
            <a:avLst/>
          </a:prstGeom>
          <a:solidFill>
            <a:schemeClr val="accent1">
              <a:lumMod val="20000"/>
              <a:lumOff val="80000"/>
            </a:schemeClr>
          </a:solidFill>
        </p:spPr>
        <p:txBody>
          <a:bodyPr wrap="square">
            <a:spAutoFit/>
          </a:bodyPr>
          <a:lstStyle/>
          <a:p>
            <a:pPr marL="285750" indent="-285750" algn="just">
              <a:buFont typeface="Wingdings" panose="05000000000000000000" pitchFamily="2" charset="2"/>
              <a:buChar char="Ø"/>
              <a:defRPr/>
            </a:pPr>
            <a:r>
              <a:rPr lang="ru-RU" sz="1400" b="1" u="sng" dirty="0" smtClean="0">
                <a:latin typeface="Times New Roman" panose="02020603050405020304" pitchFamily="18" charset="0"/>
                <a:cs typeface="Times New Roman" panose="02020603050405020304" pitchFamily="18" charset="0"/>
              </a:rPr>
              <a:t>Регионы по которым предлагается снижение электропотребления</a:t>
            </a:r>
            <a:r>
              <a:rPr lang="ru-RU" sz="1400" b="1"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Республика Карелия, Республика Мордовия, Чувашская </a:t>
            </a:r>
            <a:r>
              <a:rPr lang="ru-RU" sz="1400" dirty="0">
                <a:latin typeface="Times New Roman" panose="02020603050405020304" pitchFamily="18" charset="0"/>
                <a:cs typeface="Times New Roman" panose="02020603050405020304" pitchFamily="18" charset="0"/>
              </a:rPr>
              <a:t>Р</a:t>
            </a:r>
            <a:r>
              <a:rPr lang="ru-RU" sz="1400" dirty="0" smtClean="0">
                <a:latin typeface="Times New Roman" panose="02020603050405020304" pitchFamily="18" charset="0"/>
                <a:cs typeface="Times New Roman" panose="02020603050405020304" pitchFamily="18" charset="0"/>
              </a:rPr>
              <a:t>еспублика, Республика Хакасия, Ставропольский край, Красноярский край, Забайкальский край, Брянская область, Воронежская область, Ивановская область, Орловская область, Смоленская область,  Мурманская область, Новгородская область, Волгоградская область, Нижегородская область, Самарская область,  Свердловская область, Омская область, Томская область.</a:t>
            </a:r>
            <a:endParaRPr lang="ru-RU" sz="1400" dirty="0">
              <a:latin typeface="Times New Roman" panose="02020603050405020304" pitchFamily="18" charset="0"/>
              <a:cs typeface="Times New Roman" panose="02020603050405020304" pitchFamily="18" charset="0"/>
            </a:endParaRPr>
          </a:p>
        </p:txBody>
      </p:sp>
      <p:sp>
        <p:nvSpPr>
          <p:cNvPr id="23" name="TextBox 22"/>
          <p:cNvSpPr txBox="1"/>
          <p:nvPr/>
        </p:nvSpPr>
        <p:spPr>
          <a:xfrm>
            <a:off x="9656891" y="6599810"/>
            <a:ext cx="255198" cy="261610"/>
          </a:xfrm>
          <a:prstGeom prst="rect">
            <a:avLst/>
          </a:prstGeom>
          <a:no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2</a:t>
            </a:r>
            <a:endParaRPr lang="ru-RU" sz="11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54163" y="6094090"/>
            <a:ext cx="9530327" cy="307777"/>
          </a:xfrm>
          <a:prstGeom prst="rect">
            <a:avLst/>
          </a:prstGeom>
          <a:solidFill>
            <a:schemeClr val="accent5">
              <a:lumMod val="60000"/>
              <a:lumOff val="40000"/>
            </a:schemeClr>
          </a:solidFill>
          <a:effectLst/>
        </p:spPr>
        <p:txBody>
          <a:bodyPr wrap="square">
            <a:spAutoFit/>
          </a:bodyPr>
          <a:lstStyle/>
          <a:p>
            <a:pPr algn="ctr">
              <a:defRPr/>
            </a:pPr>
            <a:r>
              <a:rPr lang="ru-RU" sz="1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rPr>
              <a:t>Утверждение сводного прогнозного баланса на 2014 год – 30 октября 2013 года</a:t>
            </a:r>
            <a:endParaRPr lang="ru-RU" sz="1400" b="1" u="sng"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2367139751"/>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4"/>
          <p:cNvSpPr txBox="1">
            <a:spLocks/>
          </p:cNvSpPr>
          <p:nvPr/>
        </p:nvSpPr>
        <p:spPr>
          <a:xfrm>
            <a:off x="887233" y="509404"/>
            <a:ext cx="8387834" cy="415498"/>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ru-RU" b="1"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itchFamily="18" charset="0"/>
              </a:rPr>
              <a:t>Особенности принятия балансовых </a:t>
            </a:r>
            <a:r>
              <a:rPr lang="ru-RU" b="1" kern="0" dirty="0" smtClean="0">
                <a:solidFill>
                  <a:prstClr val="black"/>
                </a:solidFill>
                <a:latin typeface="Times New Roman" pitchFamily="18" charset="0"/>
                <a:ea typeface="+mj-ea"/>
                <a:cs typeface="Times New Roman" pitchFamily="18" charset="0"/>
              </a:rPr>
              <a:t>решений </a:t>
            </a:r>
            <a:r>
              <a:rPr kumimoji="0" lang="ru-RU" b="1" i="0" u="none" strike="noStrike" kern="0" cap="none" spc="0" normalizeH="0" noProof="0" dirty="0" smtClean="0">
                <a:ln>
                  <a:noFill/>
                </a:ln>
                <a:solidFill>
                  <a:prstClr val="black"/>
                </a:solidFill>
                <a:effectLst/>
                <a:uLnTx/>
                <a:uFillTx/>
                <a:latin typeface="Times New Roman" pitchFamily="18" charset="0"/>
                <a:ea typeface="+mj-ea"/>
                <a:cs typeface="Times New Roman" pitchFamily="18" charset="0"/>
              </a:rPr>
              <a:t>на 2014 год</a:t>
            </a:r>
            <a:r>
              <a:rPr kumimoji="0" lang="en-US" b="1" i="0" u="none" strike="noStrike" kern="0" cap="none" spc="0" normalizeH="0" noProof="0" dirty="0" smtClean="0">
                <a:ln>
                  <a:noFill/>
                </a:ln>
                <a:solidFill>
                  <a:prstClr val="black"/>
                </a:solidFill>
                <a:effectLst/>
                <a:uLnTx/>
                <a:uFillTx/>
                <a:latin typeface="Times New Roman" pitchFamily="18" charset="0"/>
                <a:ea typeface="+mj-ea"/>
                <a:cs typeface="Times New Roman" pitchFamily="18" charset="0"/>
              </a:rPr>
              <a:t> (I)</a:t>
            </a:r>
            <a:endParaRPr kumimoji="0" lang="ru-RU" b="1" i="0" u="none" strike="noStrike" kern="0" cap="none" spc="0" normalizeH="0" baseline="0" noProof="0" dirty="0">
              <a:ln>
                <a:noFill/>
              </a:ln>
              <a:solidFill>
                <a:prstClr val="black"/>
              </a:solidFill>
              <a:effectLst/>
              <a:uLnTx/>
              <a:uFillTx/>
              <a:latin typeface="Times New Roman" pitchFamily="18" charset="0"/>
              <a:ea typeface="+mj-ea"/>
              <a:cs typeface="Times New Roman" pitchFamily="18" charset="0"/>
            </a:endParaRPr>
          </a:p>
        </p:txBody>
      </p:sp>
      <p:sp>
        <p:nvSpPr>
          <p:cNvPr id="19" name="TextBox 18"/>
          <p:cNvSpPr txBox="1"/>
          <p:nvPr/>
        </p:nvSpPr>
        <p:spPr>
          <a:xfrm>
            <a:off x="481640" y="1053530"/>
            <a:ext cx="9104098" cy="954107"/>
          </a:xfrm>
          <a:prstGeom prst="rect">
            <a:avLst/>
          </a:prstGeom>
          <a:solidFill>
            <a:srgbClr val="D9D9FF"/>
          </a:solidFill>
        </p:spPr>
        <p:txBody>
          <a:bodyPr wrap="square">
            <a:spAutoFit/>
          </a:bodyPr>
          <a:lstStyle/>
          <a:p>
            <a:pPr marL="285750" indent="-285750" algn="just" fontAlgn="auto">
              <a:spcBef>
                <a:spcPts val="0"/>
              </a:spcBef>
              <a:spcAft>
                <a:spcPts val="0"/>
              </a:spcAft>
              <a:buFont typeface="Wingdings" panose="05000000000000000000" pitchFamily="2" charset="2"/>
              <a:buChar char="Ø"/>
              <a:defRPr/>
            </a:pPr>
            <a:r>
              <a:rPr lang="ru-RU" sz="1400" dirty="0">
                <a:latin typeface="Times New Roman" panose="02020603050405020304" pitchFamily="18" charset="0"/>
                <a:cs typeface="Times New Roman" pitchFamily="18" charset="0"/>
              </a:rPr>
              <a:t> ФСТ России </a:t>
            </a:r>
            <a:r>
              <a:rPr lang="ru-RU" sz="1400" dirty="0" smtClean="0">
                <a:latin typeface="Times New Roman" panose="02020603050405020304" pitchFamily="18" charset="0"/>
                <a:cs typeface="Times New Roman" pitchFamily="18" charset="0"/>
              </a:rPr>
              <a:t>в соответствии с постановлением Правительства Российской Федерации от 22.07.2013 № 614 подготовлены изменения в Порядок формирования сводного прогнозного баланса производства и поставок электрической энергии (мощности) в рамках ЕЭС России по субъектам РФ, утвержденный приказом ФСТ России от 12.04.2012 № 53-э/1.</a:t>
            </a:r>
            <a:endParaRPr lang="ru-RU" sz="1400" dirty="0">
              <a:latin typeface="Times New Roman" pitchFamily="18" charset="0"/>
              <a:cs typeface="Times New Roman" pitchFamily="18" charset="0"/>
            </a:endParaRPr>
          </a:p>
        </p:txBody>
      </p:sp>
      <p:sp>
        <p:nvSpPr>
          <p:cNvPr id="20" name="Скругленный прямоугольник 19"/>
          <p:cNvSpPr/>
          <p:nvPr/>
        </p:nvSpPr>
        <p:spPr>
          <a:xfrm>
            <a:off x="481640" y="2133650"/>
            <a:ext cx="2672747" cy="2448272"/>
          </a:xfrm>
          <a:prstGeom prst="roundRect">
            <a:avLst/>
          </a:prstGeom>
          <a:ln>
            <a:solidFill>
              <a:schemeClr val="tx2"/>
            </a:solidFill>
          </a:ln>
        </p:spPr>
        <p:style>
          <a:lnRef idx="2">
            <a:schemeClr val="dk1"/>
          </a:lnRef>
          <a:fillRef idx="1">
            <a:schemeClr val="lt1"/>
          </a:fillRef>
          <a:effectRef idx="0">
            <a:schemeClr val="dk1"/>
          </a:effectRef>
          <a:fontRef idx="minor">
            <a:schemeClr val="dk1"/>
          </a:fontRef>
        </p:style>
        <p:txBody>
          <a:bodyPr anchor="ctr"/>
          <a:lstStyle/>
          <a:p>
            <a:pPr marL="285750" indent="-285750" algn="just" fontAlgn="auto">
              <a:spcBef>
                <a:spcPts val="0"/>
              </a:spcBef>
              <a:spcAft>
                <a:spcPts val="0"/>
              </a:spcAft>
              <a:buFont typeface="Arial" panose="020B0604020202020204" pitchFamily="34" charset="0"/>
              <a:buChar char="•"/>
              <a:defRPr/>
            </a:pPr>
            <a:endParaRPr lang="ru-RU" sz="1400" dirty="0">
              <a:latin typeface="Times New Roman" panose="02020603050405020304" pitchFamily="18" charset="0"/>
              <a:cs typeface="Times New Roman" pitchFamily="18" charset="0"/>
            </a:endParaRPr>
          </a:p>
        </p:txBody>
      </p:sp>
      <p:sp>
        <p:nvSpPr>
          <p:cNvPr id="21" name="Скругленный прямоугольник 20"/>
          <p:cNvSpPr/>
          <p:nvPr/>
        </p:nvSpPr>
        <p:spPr>
          <a:xfrm>
            <a:off x="3642450" y="2133649"/>
            <a:ext cx="5943288" cy="1080121"/>
          </a:xfrm>
          <a:prstGeom prst="roundRect">
            <a:avLst/>
          </a:prstGeom>
          <a:ln>
            <a:solidFill>
              <a:schemeClr val="tx2"/>
            </a:solidFill>
          </a:ln>
        </p:spPr>
        <p:style>
          <a:lnRef idx="2">
            <a:schemeClr val="dk1"/>
          </a:lnRef>
          <a:fillRef idx="1">
            <a:schemeClr val="lt1"/>
          </a:fillRef>
          <a:effectRef idx="0">
            <a:schemeClr val="dk1"/>
          </a:effectRef>
          <a:fontRef idx="minor">
            <a:schemeClr val="dk1"/>
          </a:fontRef>
        </p:style>
        <p:txBody>
          <a:bodyPr anchor="ctr"/>
          <a:lstStyle/>
          <a:p>
            <a:pPr marL="285750" indent="-285750" algn="just" fontAlgn="auto">
              <a:spcBef>
                <a:spcPts val="0"/>
              </a:spcBef>
              <a:spcAft>
                <a:spcPts val="0"/>
              </a:spcAft>
              <a:buFont typeface="Arial" panose="020B0604020202020204" pitchFamily="34" charset="0"/>
              <a:buChar char="•"/>
            </a:pPr>
            <a:endParaRPr lang="ru-RU" sz="1400" dirty="0">
              <a:latin typeface="Times New Roman" panose="02020603050405020304" pitchFamily="18" charset="0"/>
              <a:cs typeface="Times New Roman" pitchFamily="18" charset="0"/>
            </a:endParaRPr>
          </a:p>
        </p:txBody>
      </p:sp>
      <p:sp>
        <p:nvSpPr>
          <p:cNvPr id="22" name="Скругленный прямоугольник 21"/>
          <p:cNvSpPr/>
          <p:nvPr/>
        </p:nvSpPr>
        <p:spPr>
          <a:xfrm>
            <a:off x="3642449" y="3357785"/>
            <a:ext cx="5943289" cy="587539"/>
          </a:xfrm>
          <a:prstGeom prst="roundRect">
            <a:avLst/>
          </a:prstGeom>
          <a:ln>
            <a:solidFill>
              <a:schemeClr val="tx2"/>
            </a:solidFill>
          </a:ln>
        </p:spPr>
        <p:style>
          <a:lnRef idx="2">
            <a:schemeClr val="dk1"/>
          </a:lnRef>
          <a:fillRef idx="1">
            <a:schemeClr val="lt1"/>
          </a:fillRef>
          <a:effectRef idx="0">
            <a:schemeClr val="dk1"/>
          </a:effectRef>
          <a:fontRef idx="minor">
            <a:schemeClr val="dk1"/>
          </a:fontRef>
        </p:style>
        <p:txBody>
          <a:bodyPr anchor="ctr"/>
          <a:lstStyle/>
          <a:p>
            <a:pPr marL="285750" indent="-285750" algn="just" fontAlgn="auto">
              <a:spcBef>
                <a:spcPts val="0"/>
              </a:spcBef>
              <a:spcAft>
                <a:spcPts val="0"/>
              </a:spcAft>
              <a:buFont typeface="Arial" panose="020B0604020202020204" pitchFamily="34" charset="0"/>
              <a:buChar char="•"/>
            </a:pPr>
            <a:endParaRPr lang="ru-RU" sz="1400" dirty="0">
              <a:latin typeface="Times New Roman" panose="02020603050405020304" pitchFamily="18" charset="0"/>
              <a:cs typeface="Times New Roman" pitchFamily="18" charset="0"/>
            </a:endParaRPr>
          </a:p>
        </p:txBody>
      </p:sp>
      <p:sp>
        <p:nvSpPr>
          <p:cNvPr id="23" name="TextBox 22"/>
          <p:cNvSpPr txBox="1"/>
          <p:nvPr/>
        </p:nvSpPr>
        <p:spPr>
          <a:xfrm>
            <a:off x="481640" y="4725938"/>
            <a:ext cx="9104098" cy="954107"/>
          </a:xfrm>
          <a:prstGeom prst="rect">
            <a:avLst/>
          </a:prstGeom>
          <a:solidFill>
            <a:schemeClr val="accent2">
              <a:lumMod val="20000"/>
              <a:lumOff val="80000"/>
            </a:schemeClr>
          </a:solidFill>
        </p:spPr>
        <p:txBody>
          <a:bodyPr wrap="square">
            <a:spAutoFit/>
          </a:bodyPr>
          <a:lstStyle/>
          <a:p>
            <a:pPr marL="171450" indent="-171450">
              <a:buFont typeface="Wingdings" panose="05000000000000000000" pitchFamily="2" charset="2"/>
              <a:buChar char="Ø"/>
            </a:pPr>
            <a:r>
              <a:rPr lang="ru-RU" sz="1400" dirty="0">
                <a:latin typeface="Times New Roman" panose="02020603050405020304" pitchFamily="18" charset="0"/>
                <a:cs typeface="Times New Roman" pitchFamily="18" charset="0"/>
              </a:rPr>
              <a:t> </a:t>
            </a:r>
            <a:r>
              <a:rPr lang="ru-RU" sz="1400" dirty="0" smtClean="0">
                <a:latin typeface="Times New Roman" panose="02020603050405020304" pitchFamily="18" charset="0"/>
                <a:cs typeface="Times New Roman" pitchFamily="18" charset="0"/>
              </a:rPr>
              <a:t>На 2014 год предусмотрено установление балансовых показателей по величине электроэнергии, поставляемой населению с разделением в пределах и сверх социальной нормы для семи пилотных регионов: </a:t>
            </a:r>
            <a:r>
              <a:rPr lang="ru-RU" sz="1400" u="sng" dirty="0" smtClean="0">
                <a:latin typeface="Times New Roman" panose="02020603050405020304" pitchFamily="18" charset="0"/>
                <a:cs typeface="Times New Roman" pitchFamily="18" charset="0"/>
              </a:rPr>
              <a:t>Забайкальский край, Красноярский край, Владимирская область, Нижегородская область, </a:t>
            </a:r>
            <a:r>
              <a:rPr lang="ru-RU" sz="1400" u="sng" dirty="0">
                <a:latin typeface="Times New Roman" panose="02020603050405020304" pitchFamily="18" charset="0"/>
                <a:cs typeface="Times New Roman" panose="02020603050405020304" pitchFamily="18" charset="0"/>
              </a:rPr>
              <a:t>Орловская </a:t>
            </a:r>
            <a:r>
              <a:rPr lang="ru-RU" sz="1400" u="sng" dirty="0" smtClean="0">
                <a:latin typeface="Times New Roman" panose="02020603050405020304" pitchFamily="18" charset="0"/>
                <a:cs typeface="Times New Roman" panose="02020603050405020304" pitchFamily="18" charset="0"/>
              </a:rPr>
              <a:t>область, </a:t>
            </a:r>
            <a:r>
              <a:rPr lang="ru-RU" sz="1400" u="sng" dirty="0">
                <a:latin typeface="Times New Roman" panose="02020603050405020304" pitchFamily="18" charset="0"/>
                <a:cs typeface="Times New Roman" panose="02020603050405020304" pitchFamily="18" charset="0"/>
              </a:rPr>
              <a:t>Ростовская </a:t>
            </a:r>
            <a:r>
              <a:rPr lang="ru-RU" sz="1400" u="sng" dirty="0" smtClean="0">
                <a:latin typeface="Times New Roman" panose="02020603050405020304" pitchFamily="18" charset="0"/>
                <a:cs typeface="Times New Roman" panose="02020603050405020304" pitchFamily="18" charset="0"/>
              </a:rPr>
              <a:t>область, </a:t>
            </a:r>
            <a:r>
              <a:rPr lang="ru-RU" sz="1400" u="sng" dirty="0">
                <a:latin typeface="Times New Roman" panose="02020603050405020304" pitchFamily="18" charset="0"/>
                <a:cs typeface="Times New Roman" panose="02020603050405020304" pitchFamily="18" charset="0"/>
              </a:rPr>
              <a:t>Самарская </a:t>
            </a:r>
            <a:r>
              <a:rPr lang="ru-RU" sz="1400" u="sng" dirty="0" smtClean="0">
                <a:latin typeface="Times New Roman" panose="02020603050405020304" pitchFamily="18" charset="0"/>
                <a:cs typeface="Times New Roman" panose="02020603050405020304" pitchFamily="18" charset="0"/>
              </a:rPr>
              <a:t>область</a:t>
            </a: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itchFamily="18" charset="0"/>
              <a:cs typeface="Times New Roman" pitchFamily="18" charset="0"/>
            </a:endParaRPr>
          </a:p>
        </p:txBody>
      </p:sp>
      <p:sp>
        <p:nvSpPr>
          <p:cNvPr id="24" name="Прямоугольник 23"/>
          <p:cNvSpPr/>
          <p:nvPr/>
        </p:nvSpPr>
        <p:spPr>
          <a:xfrm>
            <a:off x="3634387" y="3358121"/>
            <a:ext cx="5836874" cy="58720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285750" indent="-285750" fontAlgn="auto">
              <a:spcBef>
                <a:spcPts val="0"/>
              </a:spcBef>
              <a:spcAft>
                <a:spcPts val="0"/>
              </a:spcAft>
              <a:buFont typeface="Wingdings" panose="05000000000000000000" pitchFamily="2" charset="2"/>
              <a:buChar char="Ø"/>
              <a:defRPr/>
            </a:pPr>
            <a:endParaRPr lang="ru-RU" sz="1400" dirty="0" smtClean="0">
              <a:latin typeface="Times New Roman" pitchFamily="18" charset="0"/>
              <a:cs typeface="Times New Roman" pitchFamily="18" charset="0"/>
            </a:endParaRPr>
          </a:p>
          <a:p>
            <a:pPr marL="285750" indent="-285750" fontAlgn="auto">
              <a:spcBef>
                <a:spcPts val="0"/>
              </a:spcBef>
              <a:spcAft>
                <a:spcPts val="0"/>
              </a:spcAft>
              <a:buFont typeface="Wingdings" panose="05000000000000000000" pitchFamily="2" charset="2"/>
              <a:buChar char="Ø"/>
              <a:defRPr/>
            </a:pPr>
            <a:r>
              <a:rPr lang="ru-RU" sz="1400" dirty="0" smtClean="0">
                <a:latin typeface="Times New Roman" pitchFamily="18" charset="0"/>
                <a:cs typeface="Times New Roman" pitchFamily="18" charset="0"/>
              </a:rPr>
              <a:t>Срок представления информации в ФСТ России - не позднее 25 апреля периода, предшествующего регулируемому);</a:t>
            </a:r>
          </a:p>
          <a:p>
            <a:pPr marL="285750" indent="-285750" fontAlgn="auto">
              <a:spcBef>
                <a:spcPts val="0"/>
              </a:spcBef>
              <a:spcAft>
                <a:spcPts val="0"/>
              </a:spcAft>
              <a:buFont typeface="Wingdings" panose="05000000000000000000" pitchFamily="2" charset="2"/>
              <a:buChar char="Ø"/>
              <a:defRPr/>
            </a:pPr>
            <a:endParaRPr lang="ru-RU" sz="1400" dirty="0">
              <a:latin typeface="Times New Roman" pitchFamily="18" charset="0"/>
              <a:cs typeface="Times New Roman" pitchFamily="18" charset="0"/>
            </a:endParaRPr>
          </a:p>
        </p:txBody>
      </p:sp>
      <p:sp>
        <p:nvSpPr>
          <p:cNvPr id="25" name="Прямоугольник 24"/>
          <p:cNvSpPr/>
          <p:nvPr/>
        </p:nvSpPr>
        <p:spPr>
          <a:xfrm>
            <a:off x="3642450" y="2133650"/>
            <a:ext cx="5848641" cy="108012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285750" indent="-285750" fontAlgn="auto">
              <a:spcBef>
                <a:spcPts val="0"/>
              </a:spcBef>
              <a:spcAft>
                <a:spcPts val="0"/>
              </a:spcAft>
              <a:buFont typeface="Wingdings" panose="05000000000000000000" pitchFamily="2" charset="2"/>
              <a:buChar char="Ø"/>
              <a:defRPr/>
            </a:pPr>
            <a:r>
              <a:rPr lang="ru-RU" sz="1400" dirty="0" smtClean="0">
                <a:latin typeface="Times New Roman" panose="02020603050405020304" pitchFamily="18" charset="0"/>
                <a:cs typeface="Times New Roman" pitchFamily="18" charset="0"/>
              </a:rPr>
              <a:t>Формирование балансовых показателей в части разделения объемов </a:t>
            </a:r>
            <a:r>
              <a:rPr lang="ru-RU" sz="1400" dirty="0">
                <a:latin typeface="Times New Roman" pitchFamily="18" charset="0"/>
                <a:cs typeface="Times New Roman" pitchFamily="18" charset="0"/>
              </a:rPr>
              <a:t>электроэнергии (мощности), </a:t>
            </a:r>
            <a:r>
              <a:rPr lang="ru-RU" sz="1400" dirty="0" smtClean="0">
                <a:latin typeface="Times New Roman" pitchFamily="18" charset="0"/>
                <a:cs typeface="Times New Roman" pitchFamily="18" charset="0"/>
              </a:rPr>
              <a:t>в пределах и сверх социальной нормы осуществляется ФСТ России в </a:t>
            </a:r>
            <a:r>
              <a:rPr lang="ru-RU" sz="1400" dirty="0">
                <a:latin typeface="Times New Roman" pitchFamily="18" charset="0"/>
                <a:cs typeface="Times New Roman" pitchFamily="18" charset="0"/>
              </a:rPr>
              <a:t>соответствии с информацией субъектов РФ </a:t>
            </a:r>
            <a:r>
              <a:rPr lang="ru-RU" sz="1400" dirty="0" smtClean="0">
                <a:latin typeface="Times New Roman" pitchFamily="18" charset="0"/>
                <a:cs typeface="Times New Roman" pitchFamily="18" charset="0"/>
              </a:rPr>
              <a:t>с учетом анализа </a:t>
            </a:r>
            <a:r>
              <a:rPr lang="ru-RU" sz="1400" dirty="0" err="1" smtClean="0">
                <a:latin typeface="Times New Roman" pitchFamily="18" charset="0"/>
                <a:cs typeface="Times New Roman" pitchFamily="18" charset="0"/>
              </a:rPr>
              <a:t>статотчетности</a:t>
            </a:r>
            <a:r>
              <a:rPr lang="ru-RU" sz="1400" dirty="0" smtClean="0">
                <a:latin typeface="Times New Roman" pitchFamily="18" charset="0"/>
                <a:cs typeface="Times New Roman" pitchFamily="18" charset="0"/>
              </a:rPr>
              <a:t> по форме 46 -ЭЭ.</a:t>
            </a:r>
            <a:endParaRPr lang="ru-RU" sz="1400" dirty="0">
              <a:latin typeface="Times New Roman" pitchFamily="18" charset="0"/>
              <a:cs typeface="Times New Roman" pitchFamily="18" charset="0"/>
            </a:endParaRPr>
          </a:p>
        </p:txBody>
      </p:sp>
      <p:sp>
        <p:nvSpPr>
          <p:cNvPr id="26" name="Прямоугольник 25"/>
          <p:cNvSpPr/>
          <p:nvPr/>
        </p:nvSpPr>
        <p:spPr>
          <a:xfrm>
            <a:off x="481640" y="2349674"/>
            <a:ext cx="2672747" cy="194421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algn="ctr" fontAlgn="auto">
              <a:spcBef>
                <a:spcPts val="0"/>
              </a:spcBef>
              <a:spcAft>
                <a:spcPts val="0"/>
              </a:spcAft>
              <a:defRPr/>
            </a:pPr>
            <a:r>
              <a:rPr lang="ru-RU" sz="1400" dirty="0">
                <a:latin typeface="Times New Roman" panose="02020603050405020304" pitchFamily="18" charset="0"/>
                <a:cs typeface="Times New Roman" pitchFamily="18" charset="0"/>
              </a:rPr>
              <a:t>В </a:t>
            </a:r>
            <a:r>
              <a:rPr lang="ru-RU" sz="1400" dirty="0" smtClean="0">
                <a:latin typeface="Times New Roman" pitchFamily="18" charset="0"/>
                <a:cs typeface="Times New Roman" pitchFamily="18" charset="0"/>
              </a:rPr>
              <a:t>сводном </a:t>
            </a:r>
            <a:r>
              <a:rPr lang="ru-RU" sz="1400" dirty="0">
                <a:latin typeface="Times New Roman" pitchFamily="18" charset="0"/>
                <a:cs typeface="Times New Roman" pitchFamily="18" charset="0"/>
              </a:rPr>
              <a:t>прогнозном балансе </a:t>
            </a:r>
            <a:r>
              <a:rPr lang="ru-RU" sz="1400" dirty="0" smtClean="0">
                <a:latin typeface="Times New Roman" pitchFamily="18" charset="0"/>
                <a:cs typeface="Times New Roman" pitchFamily="18" charset="0"/>
              </a:rPr>
              <a:t>объемы </a:t>
            </a:r>
            <a:r>
              <a:rPr lang="ru-RU" sz="1400" dirty="0">
                <a:latin typeface="Times New Roman" pitchFamily="18" charset="0"/>
                <a:cs typeface="Times New Roman" pitchFamily="18" charset="0"/>
              </a:rPr>
              <a:t>электроэнергии (мощности), поставляемые населению и приравненным к нему категориям </a:t>
            </a:r>
            <a:r>
              <a:rPr lang="ru-RU" sz="1400" dirty="0" smtClean="0">
                <a:latin typeface="Times New Roman" pitchFamily="18" charset="0"/>
                <a:cs typeface="Times New Roman" pitchFamily="18" charset="0"/>
              </a:rPr>
              <a:t>потребителей отражаются с разделением </a:t>
            </a:r>
            <a:r>
              <a:rPr lang="ru-RU" sz="1400" dirty="0">
                <a:latin typeface="Times New Roman" pitchFamily="18" charset="0"/>
                <a:cs typeface="Times New Roman" pitchFamily="18" charset="0"/>
              </a:rPr>
              <a:t>в </a:t>
            </a:r>
            <a:r>
              <a:rPr lang="ru-RU" sz="1400" b="1" dirty="0">
                <a:latin typeface="Times New Roman" pitchFamily="18" charset="0"/>
                <a:cs typeface="Times New Roman" pitchFamily="18" charset="0"/>
              </a:rPr>
              <a:t>пределах</a:t>
            </a:r>
            <a:r>
              <a:rPr lang="ru-RU" sz="1400" dirty="0">
                <a:latin typeface="Times New Roman" pitchFamily="18" charset="0"/>
                <a:cs typeface="Times New Roman" pitchFamily="18" charset="0"/>
              </a:rPr>
              <a:t> и </a:t>
            </a:r>
            <a:r>
              <a:rPr lang="ru-RU" sz="1400" b="1" dirty="0">
                <a:latin typeface="Times New Roman" pitchFamily="18" charset="0"/>
                <a:cs typeface="Times New Roman" pitchFamily="18" charset="0"/>
              </a:rPr>
              <a:t>сверх</a:t>
            </a:r>
            <a:r>
              <a:rPr lang="ru-RU" sz="1400" dirty="0">
                <a:latin typeface="Times New Roman" pitchFamily="18" charset="0"/>
                <a:cs typeface="Times New Roman" pitchFamily="18" charset="0"/>
              </a:rPr>
              <a:t> социальной нормы.</a:t>
            </a:r>
          </a:p>
        </p:txBody>
      </p:sp>
      <p:sp>
        <p:nvSpPr>
          <p:cNvPr id="27" name="TextBox 26"/>
          <p:cNvSpPr txBox="1"/>
          <p:nvPr/>
        </p:nvSpPr>
        <p:spPr>
          <a:xfrm>
            <a:off x="481640" y="5806058"/>
            <a:ext cx="9104098" cy="523220"/>
          </a:xfrm>
          <a:prstGeom prst="rect">
            <a:avLst/>
          </a:prstGeom>
          <a:solidFill>
            <a:schemeClr val="accent4">
              <a:lumMod val="40000"/>
              <a:lumOff val="60000"/>
            </a:schemeClr>
          </a:solidFill>
        </p:spPr>
        <p:txBody>
          <a:bodyPr wrap="square">
            <a:spAutoFit/>
          </a:bodyPr>
          <a:lstStyle/>
          <a:p>
            <a:pPr marL="171450" indent="-171450" algn="just" fontAlgn="auto">
              <a:spcBef>
                <a:spcPts val="0"/>
              </a:spcBef>
              <a:spcAft>
                <a:spcPts val="0"/>
              </a:spcAft>
              <a:buFont typeface="Wingdings" panose="05000000000000000000" pitchFamily="2" charset="2"/>
              <a:buChar char="Ø"/>
              <a:defRPr/>
            </a:pPr>
            <a:r>
              <a:rPr lang="ru-RU" sz="1400" dirty="0" smtClean="0">
                <a:latin typeface="Times New Roman" panose="02020603050405020304" pitchFamily="18" charset="0"/>
                <a:cs typeface="Times New Roman" pitchFamily="18" charset="0"/>
              </a:rPr>
              <a:t>На 2015 год в балансе будет разделено электропотребление населением для всех субъектов Российской Федерации.</a:t>
            </a:r>
            <a:endParaRPr lang="ru-RU" sz="1400" dirty="0">
              <a:latin typeface="Times New Roman" pitchFamily="18" charset="0"/>
              <a:cs typeface="Times New Roman" pitchFamily="18" charset="0"/>
            </a:endParaRPr>
          </a:p>
        </p:txBody>
      </p:sp>
      <p:sp>
        <p:nvSpPr>
          <p:cNvPr id="28" name="Прямоугольник 27"/>
          <p:cNvSpPr/>
          <p:nvPr/>
        </p:nvSpPr>
        <p:spPr>
          <a:xfrm>
            <a:off x="366973" y="5218962"/>
            <a:ext cx="432048" cy="152320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wordArtVert" wrap="square" lIns="68580" tIns="34290" rIns="68580" bIns="34290" numCol="1" spcCol="1270" anchor="ctr" anchorCtr="0">
            <a:noAutofit/>
          </a:bodyPr>
          <a:lstStyle/>
          <a:p>
            <a:pPr algn="just" fontAlgn="auto">
              <a:spcBef>
                <a:spcPts val="0"/>
              </a:spcBef>
              <a:spcAft>
                <a:spcPts val="0"/>
              </a:spcAft>
              <a:defRPr/>
            </a:pPr>
            <a:endParaRPr lang="ru-RU" sz="1800" b="1" dirty="0">
              <a:latin typeface="Times New Roman" panose="02020603050405020304" pitchFamily="18" charset="0"/>
              <a:cs typeface="Times New Roman" pitchFamily="18" charset="0"/>
            </a:endParaRPr>
          </a:p>
        </p:txBody>
      </p:sp>
      <p:sp>
        <p:nvSpPr>
          <p:cNvPr id="29" name="TextBox 28"/>
          <p:cNvSpPr txBox="1"/>
          <p:nvPr/>
        </p:nvSpPr>
        <p:spPr>
          <a:xfrm>
            <a:off x="9656891" y="6599810"/>
            <a:ext cx="255198" cy="261610"/>
          </a:xfrm>
          <a:prstGeom prst="rect">
            <a:avLst/>
          </a:prstGeom>
          <a:noFill/>
        </p:spPr>
        <p:txBody>
          <a:bodyPr wrap="none" rtlCol="0">
            <a:spAutoFit/>
          </a:bodyPr>
          <a:lstStyle/>
          <a:p>
            <a:r>
              <a:rPr lang="ru-RU" sz="1100" dirty="0">
                <a:latin typeface="Times New Roman" panose="02020603050405020304" pitchFamily="18" charset="0"/>
                <a:cs typeface="Times New Roman" panose="02020603050405020304" pitchFamily="18" charset="0"/>
              </a:rPr>
              <a:t>3</a:t>
            </a:r>
          </a:p>
        </p:txBody>
      </p:sp>
      <p:sp>
        <p:nvSpPr>
          <p:cNvPr id="14" name="Скругленный прямоугольник 13"/>
          <p:cNvSpPr/>
          <p:nvPr/>
        </p:nvSpPr>
        <p:spPr>
          <a:xfrm>
            <a:off x="3660491" y="4104217"/>
            <a:ext cx="5925245" cy="333690"/>
          </a:xfrm>
          <a:prstGeom prst="roundRect">
            <a:avLst/>
          </a:prstGeom>
          <a:ln>
            <a:solidFill>
              <a:schemeClr val="tx2"/>
            </a:solidFill>
          </a:ln>
        </p:spPr>
        <p:style>
          <a:lnRef idx="2">
            <a:schemeClr val="dk1"/>
          </a:lnRef>
          <a:fillRef idx="1">
            <a:schemeClr val="lt1"/>
          </a:fillRef>
          <a:effectRef idx="0">
            <a:schemeClr val="dk1"/>
          </a:effectRef>
          <a:fontRef idx="minor">
            <a:schemeClr val="dk1"/>
          </a:fontRef>
        </p:style>
        <p:txBody>
          <a:bodyPr anchor="ctr"/>
          <a:lstStyle/>
          <a:p>
            <a:pPr marL="285750" indent="-285750" algn="just" fontAlgn="auto">
              <a:spcBef>
                <a:spcPts val="0"/>
              </a:spcBef>
              <a:spcAft>
                <a:spcPts val="0"/>
              </a:spcAft>
              <a:buFont typeface="Arial" panose="020B0604020202020204" pitchFamily="34" charset="0"/>
              <a:buChar char="•"/>
            </a:pPr>
            <a:endParaRPr lang="ru-RU" sz="1400" dirty="0">
              <a:latin typeface="Times New Roman" panose="02020603050405020304" pitchFamily="18" charset="0"/>
              <a:cs typeface="Times New Roman" pitchFamily="18" charset="0"/>
            </a:endParaRPr>
          </a:p>
        </p:txBody>
      </p:sp>
      <p:sp>
        <p:nvSpPr>
          <p:cNvPr id="15" name="Прямоугольник 14"/>
          <p:cNvSpPr/>
          <p:nvPr/>
        </p:nvSpPr>
        <p:spPr>
          <a:xfrm>
            <a:off x="3660492" y="4104217"/>
            <a:ext cx="5925245" cy="333690"/>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8580" tIns="34290" rIns="68580" bIns="34290" numCol="1" spcCol="1270" anchor="ctr" anchorCtr="0">
            <a:noAutofit/>
          </a:bodyPr>
          <a:lstStyle/>
          <a:p>
            <a:pPr marL="285750" indent="-285750" fontAlgn="auto">
              <a:spcBef>
                <a:spcPts val="0"/>
              </a:spcBef>
              <a:spcAft>
                <a:spcPts val="0"/>
              </a:spcAft>
              <a:buFont typeface="Wingdings" panose="05000000000000000000" pitchFamily="2" charset="2"/>
              <a:buChar char="Ø"/>
              <a:defRPr/>
            </a:pPr>
            <a:endParaRPr lang="ru-RU" sz="1400" dirty="0" smtClean="0">
              <a:latin typeface="Times New Roman" pitchFamily="18" charset="0"/>
              <a:cs typeface="Times New Roman" pitchFamily="18" charset="0"/>
            </a:endParaRPr>
          </a:p>
          <a:p>
            <a:pPr marL="285750" indent="-285750" fontAlgn="auto">
              <a:spcBef>
                <a:spcPts val="0"/>
              </a:spcBef>
              <a:spcAft>
                <a:spcPts val="0"/>
              </a:spcAft>
              <a:buFont typeface="Wingdings" panose="05000000000000000000" pitchFamily="2" charset="2"/>
              <a:buChar char="Ø"/>
              <a:defRPr/>
            </a:pPr>
            <a:endParaRPr lang="ru-RU" sz="1400" dirty="0" smtClean="0">
              <a:latin typeface="Times New Roman" pitchFamily="18" charset="0"/>
              <a:cs typeface="Times New Roman" pitchFamily="18" charset="0"/>
            </a:endParaRPr>
          </a:p>
          <a:p>
            <a:pPr marL="285750" indent="-285750" fontAlgn="auto">
              <a:spcBef>
                <a:spcPts val="0"/>
              </a:spcBef>
              <a:spcAft>
                <a:spcPts val="0"/>
              </a:spcAft>
              <a:buFont typeface="Wingdings" panose="05000000000000000000" pitchFamily="2" charset="2"/>
              <a:buChar char="Ø"/>
              <a:defRPr/>
            </a:pPr>
            <a:r>
              <a:rPr lang="ru-RU" sz="1400" dirty="0" smtClean="0">
                <a:latin typeface="Times New Roman" pitchFamily="18" charset="0"/>
                <a:cs typeface="Times New Roman" pitchFamily="18" charset="0"/>
              </a:rPr>
              <a:t>Уточнение показателей - до </a:t>
            </a:r>
            <a:r>
              <a:rPr lang="ru-RU" sz="1400" dirty="0">
                <a:latin typeface="Times New Roman" pitchFamily="18" charset="0"/>
                <a:cs typeface="Times New Roman" pitchFamily="18" charset="0"/>
              </a:rPr>
              <a:t>1 </a:t>
            </a:r>
            <a:r>
              <a:rPr lang="ru-RU" sz="1400" dirty="0" smtClean="0">
                <a:latin typeface="Times New Roman" pitchFamily="18" charset="0"/>
                <a:cs typeface="Times New Roman" pitchFamily="18" charset="0"/>
              </a:rPr>
              <a:t>сентября.</a:t>
            </a:r>
            <a:endParaRPr lang="ru-RU" sz="1400" dirty="0">
              <a:latin typeface="Times New Roman" pitchFamily="18" charset="0"/>
              <a:cs typeface="Times New Roman" pitchFamily="18" charset="0"/>
            </a:endParaRPr>
          </a:p>
          <a:p>
            <a:pPr marL="285750" indent="-285750" fontAlgn="auto">
              <a:spcBef>
                <a:spcPts val="0"/>
              </a:spcBef>
              <a:spcAft>
                <a:spcPts val="0"/>
              </a:spcAft>
              <a:buFont typeface="Wingdings" panose="05000000000000000000" pitchFamily="2" charset="2"/>
              <a:buChar char="Ø"/>
              <a:defRPr/>
            </a:pPr>
            <a:endParaRPr lang="ru-RU" sz="1400" dirty="0" smtClean="0">
              <a:latin typeface="Times New Roman" pitchFamily="18" charset="0"/>
              <a:cs typeface="Times New Roman" pitchFamily="18" charset="0"/>
            </a:endParaRPr>
          </a:p>
          <a:p>
            <a:pPr marL="285750" indent="-285750" fontAlgn="auto">
              <a:spcBef>
                <a:spcPts val="0"/>
              </a:spcBef>
              <a:spcAft>
                <a:spcPts val="0"/>
              </a:spcAft>
              <a:buFont typeface="Wingdings" panose="05000000000000000000" pitchFamily="2" charset="2"/>
              <a:buChar char="Ø"/>
              <a:defRPr/>
            </a:pPr>
            <a:endParaRPr lang="ru-RU" sz="1400" dirty="0">
              <a:latin typeface="Times New Roman" pitchFamily="18" charset="0"/>
              <a:cs typeface="Times New Roman" pitchFamily="18" charset="0"/>
            </a:endParaRPr>
          </a:p>
        </p:txBody>
      </p:sp>
      <p:sp>
        <p:nvSpPr>
          <p:cNvPr id="2" name="Стрелка вправо 1"/>
          <p:cNvSpPr/>
          <p:nvPr/>
        </p:nvSpPr>
        <p:spPr>
          <a:xfrm>
            <a:off x="3238923" y="2565698"/>
            <a:ext cx="35799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p>
        </p:txBody>
      </p:sp>
      <p:sp>
        <p:nvSpPr>
          <p:cNvPr id="18" name="Стрелка вправо 17"/>
          <p:cNvSpPr/>
          <p:nvPr/>
        </p:nvSpPr>
        <p:spPr>
          <a:xfrm>
            <a:off x="3238923" y="3530396"/>
            <a:ext cx="35799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p>
        </p:txBody>
      </p:sp>
      <p:sp>
        <p:nvSpPr>
          <p:cNvPr id="30" name="Стрелка вправо 29"/>
          <p:cNvSpPr/>
          <p:nvPr/>
        </p:nvSpPr>
        <p:spPr>
          <a:xfrm>
            <a:off x="3238923" y="4149904"/>
            <a:ext cx="357990" cy="24231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200" dirty="0"/>
          </a:p>
        </p:txBody>
      </p:sp>
    </p:spTree>
    <p:extLst>
      <p:ext uri="{BB962C8B-B14F-4D97-AF65-F5344CB8AC3E}">
        <p14:creationId xmlns="" xmlns:p14="http://schemas.microsoft.com/office/powerpoint/2010/main" val="351631817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Заголовок 4"/>
          <p:cNvSpPr txBox="1">
            <a:spLocks/>
          </p:cNvSpPr>
          <p:nvPr/>
        </p:nvSpPr>
        <p:spPr>
          <a:xfrm>
            <a:off x="887233" y="509404"/>
            <a:ext cx="8387834" cy="415498"/>
          </a:xfrm>
          <a:prstGeom prst="rect">
            <a:avLst/>
          </a:prstGeom>
          <a:noFill/>
        </p:spPr>
        <p:txBody>
          <a:bodyPr wrap="square" rtlCol="0">
            <a:spAutoFit/>
          </a:bodyPr>
          <a:lstStyle/>
          <a:p>
            <a:pPr lvl="0" algn="ctr" defTabSz="914400" eaLnBrk="0" hangingPunct="0">
              <a:defRPr/>
            </a:pPr>
            <a:r>
              <a:rPr kumimoji="0" lang="ru-RU" b="1" i="0" u="none" strike="noStrike" kern="0" cap="none" spc="0" normalizeH="0" baseline="0" noProof="0" dirty="0" smtClean="0">
                <a:ln>
                  <a:noFill/>
                </a:ln>
                <a:solidFill>
                  <a:prstClr val="black"/>
                </a:solidFill>
                <a:effectLst/>
                <a:uLnTx/>
                <a:uFillTx/>
                <a:latin typeface="Times New Roman" panose="02020603050405020304" pitchFamily="18" charset="0"/>
                <a:ea typeface="+mj-ea"/>
                <a:cs typeface="Times New Roman" pitchFamily="18" charset="0"/>
              </a:rPr>
              <a:t>Особенности принятия балансовых </a:t>
            </a:r>
            <a:r>
              <a:rPr lang="ru-RU" b="1" kern="0" dirty="0" smtClean="0">
                <a:solidFill>
                  <a:prstClr val="black"/>
                </a:solidFill>
                <a:latin typeface="Times New Roman" pitchFamily="18" charset="0"/>
                <a:ea typeface="+mj-ea"/>
                <a:cs typeface="Times New Roman" pitchFamily="18" charset="0"/>
              </a:rPr>
              <a:t>решений </a:t>
            </a:r>
            <a:r>
              <a:rPr kumimoji="0" lang="ru-RU" b="1" i="0" u="none" strike="noStrike" kern="0" cap="none" spc="0" normalizeH="0" noProof="0" dirty="0" smtClean="0">
                <a:ln>
                  <a:noFill/>
                </a:ln>
                <a:solidFill>
                  <a:prstClr val="black"/>
                </a:solidFill>
                <a:effectLst/>
                <a:uLnTx/>
                <a:uFillTx/>
                <a:latin typeface="Times New Roman" pitchFamily="18" charset="0"/>
                <a:ea typeface="+mj-ea"/>
                <a:cs typeface="Times New Roman" pitchFamily="18" charset="0"/>
              </a:rPr>
              <a:t>на 2014 год</a:t>
            </a:r>
            <a:r>
              <a:rPr kumimoji="0" lang="en-US" b="1" i="0" u="none" strike="noStrike" kern="0" cap="none" spc="0" normalizeH="0" noProof="0" dirty="0" smtClean="0">
                <a:ln>
                  <a:noFill/>
                </a:ln>
                <a:solidFill>
                  <a:prstClr val="black"/>
                </a:solidFill>
                <a:effectLst/>
                <a:uLnTx/>
                <a:uFillTx/>
                <a:latin typeface="Times New Roman" pitchFamily="18" charset="0"/>
                <a:ea typeface="+mj-ea"/>
                <a:cs typeface="Times New Roman" pitchFamily="18" charset="0"/>
              </a:rPr>
              <a:t> (I</a:t>
            </a:r>
            <a:r>
              <a:rPr lang="en-US" b="1" kern="0" dirty="0" smtClean="0">
                <a:solidFill>
                  <a:prstClr val="black"/>
                </a:solidFill>
                <a:latin typeface="Times New Roman" pitchFamily="18" charset="0"/>
                <a:cs typeface="Times New Roman" pitchFamily="18" charset="0"/>
              </a:rPr>
              <a:t>I</a:t>
            </a:r>
            <a:r>
              <a:rPr kumimoji="0" lang="en-US" b="1" i="0" u="none" strike="noStrike" kern="0" cap="none" spc="0" normalizeH="0" noProof="0" dirty="0" smtClean="0">
                <a:ln>
                  <a:noFill/>
                </a:ln>
                <a:solidFill>
                  <a:prstClr val="black"/>
                </a:solidFill>
                <a:effectLst/>
                <a:uLnTx/>
                <a:uFillTx/>
                <a:latin typeface="Times New Roman" pitchFamily="18" charset="0"/>
                <a:ea typeface="+mj-ea"/>
                <a:cs typeface="Times New Roman" pitchFamily="18" charset="0"/>
              </a:rPr>
              <a:t>)</a:t>
            </a:r>
            <a:endParaRPr kumimoji="0" lang="ru-RU" b="1" i="0" u="none" strike="noStrike" kern="0" cap="none" spc="0" normalizeH="0" baseline="0" noProof="0" dirty="0">
              <a:ln>
                <a:noFill/>
              </a:ln>
              <a:solidFill>
                <a:prstClr val="black"/>
              </a:solidFill>
              <a:effectLst/>
              <a:uLnTx/>
              <a:uFillTx/>
              <a:latin typeface="Times New Roman" pitchFamily="18" charset="0"/>
              <a:ea typeface="+mj-ea"/>
              <a:cs typeface="Times New Roman" pitchFamily="18" charset="0"/>
            </a:endParaRPr>
          </a:p>
        </p:txBody>
      </p:sp>
      <p:sp>
        <p:nvSpPr>
          <p:cNvPr id="19" name="TextBox 18"/>
          <p:cNvSpPr txBox="1"/>
          <p:nvPr/>
        </p:nvSpPr>
        <p:spPr>
          <a:xfrm>
            <a:off x="418083" y="1053530"/>
            <a:ext cx="9167655" cy="400110"/>
          </a:xfrm>
          <a:prstGeom prst="rect">
            <a:avLst/>
          </a:prstGeom>
          <a:solidFill>
            <a:schemeClr val="accent2">
              <a:lumMod val="20000"/>
              <a:lumOff val="80000"/>
            </a:schemeClr>
          </a:solidFill>
        </p:spPr>
        <p:txBody>
          <a:bodyPr wrap="square">
            <a:spAutoFit/>
          </a:bodyPr>
          <a:lstStyle/>
          <a:p>
            <a:pPr marL="285750" indent="-285750" algn="just" fontAlgn="auto">
              <a:spcBef>
                <a:spcPts val="0"/>
              </a:spcBef>
              <a:spcAft>
                <a:spcPts val="0"/>
              </a:spcAft>
              <a:buFont typeface="Wingdings" panose="05000000000000000000" pitchFamily="2" charset="2"/>
              <a:buChar char="Ø"/>
              <a:defRPr/>
            </a:pPr>
            <a:r>
              <a:rPr lang="ru-RU" sz="2000" dirty="0">
                <a:latin typeface="Times New Roman" panose="02020603050405020304" pitchFamily="18" charset="0"/>
                <a:cs typeface="Times New Roman" pitchFamily="18" charset="0"/>
              </a:rPr>
              <a:t> Влияние объемов мощности по населению на цены 1 ЦК</a:t>
            </a:r>
          </a:p>
        </p:txBody>
      </p:sp>
      <p:sp>
        <p:nvSpPr>
          <p:cNvPr id="29" name="TextBox 28"/>
          <p:cNvSpPr txBox="1"/>
          <p:nvPr/>
        </p:nvSpPr>
        <p:spPr>
          <a:xfrm>
            <a:off x="9656891" y="6599810"/>
            <a:ext cx="255198" cy="261610"/>
          </a:xfrm>
          <a:prstGeom prst="rect">
            <a:avLst/>
          </a:prstGeom>
          <a:noFill/>
        </p:spPr>
        <p:txBody>
          <a:bodyPr wrap="none" rtlCol="0">
            <a:spAutoFit/>
          </a:bodyPr>
          <a:lstStyle/>
          <a:p>
            <a:r>
              <a:rPr lang="ru-RU" sz="1100" dirty="0">
                <a:latin typeface="Times New Roman" panose="02020603050405020304" pitchFamily="18" charset="0"/>
                <a:cs typeface="Times New Roman" panose="02020603050405020304" pitchFamily="18" charset="0"/>
              </a:rPr>
              <a:t>4</a:t>
            </a:r>
          </a:p>
        </p:txBody>
      </p:sp>
      <p:sp>
        <p:nvSpPr>
          <p:cNvPr id="31" name="Содержимое 4"/>
          <p:cNvSpPr txBox="1">
            <a:spLocks/>
          </p:cNvSpPr>
          <p:nvPr/>
        </p:nvSpPr>
        <p:spPr>
          <a:xfrm>
            <a:off x="481640" y="1557586"/>
            <a:ext cx="3314529" cy="356259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ru-RU" sz="1600" dirty="0" smtClean="0">
                <a:latin typeface="Times New Roman" panose="02020603050405020304" pitchFamily="18" charset="0"/>
                <a:cs typeface="Times New Roman" panose="02020603050405020304" pitchFamily="18" charset="0"/>
              </a:rPr>
              <a:t>Стоимость мощности для потребителей 1 ЦК определяется остаточным способом от совокупного потребления мощности ГП;</a:t>
            </a:r>
          </a:p>
          <a:p>
            <a:r>
              <a:rPr lang="ru-RU" sz="1600" dirty="0" smtClean="0">
                <a:latin typeface="Times New Roman" panose="02020603050405020304" pitchFamily="18" charset="0"/>
                <a:cs typeface="Times New Roman" panose="02020603050405020304" pitchFamily="18" charset="0"/>
              </a:rPr>
              <a:t>Снижение объемов мощности по населению относительно объемов э/э ведет к росту цены 1 ЦК;</a:t>
            </a:r>
          </a:p>
          <a:p>
            <a:r>
              <a:rPr lang="ru-RU" sz="1600" dirty="0" smtClean="0">
                <a:latin typeface="Times New Roman" panose="02020603050405020304" pitchFamily="18" charset="0"/>
                <a:cs typeface="Times New Roman" panose="02020603050405020304" pitchFamily="18" charset="0"/>
              </a:rPr>
              <a:t>Неравномерное распределение объемов мощности населения по году ведет к существенным колебаниям цены 1 ЦК.</a:t>
            </a:r>
            <a:endParaRPr lang="ru-RU" sz="1600" dirty="0">
              <a:latin typeface="Times New Roman" panose="02020603050405020304" pitchFamily="18" charset="0"/>
              <a:cs typeface="Times New Roman" panose="02020603050405020304" pitchFamily="18" charset="0"/>
            </a:endParaRPr>
          </a:p>
        </p:txBody>
      </p:sp>
      <p:graphicFrame>
        <p:nvGraphicFramePr>
          <p:cNvPr id="32" name="Диаграмма 31"/>
          <p:cNvGraphicFramePr>
            <a:graphicFrameLocks/>
          </p:cNvGraphicFramePr>
          <p:nvPr>
            <p:extLst>
              <p:ext uri="{D42A27DB-BD31-4B8C-83A1-F6EECF244321}">
                <p14:modId xmlns="" xmlns:p14="http://schemas.microsoft.com/office/powerpoint/2010/main" val="3211889696"/>
              </p:ext>
            </p:extLst>
          </p:nvPr>
        </p:nvGraphicFramePr>
        <p:xfrm>
          <a:off x="4090491" y="1629594"/>
          <a:ext cx="5440543" cy="3661376"/>
        </p:xfrm>
        <a:graphic>
          <a:graphicData uri="http://schemas.openxmlformats.org/drawingml/2006/chart">
            <c:chart xmlns:c="http://schemas.openxmlformats.org/drawingml/2006/chart" xmlns:r="http://schemas.openxmlformats.org/officeDocument/2006/relationships" r:id="rId2"/>
          </a:graphicData>
        </a:graphic>
      </p:graphicFrame>
      <p:sp>
        <p:nvSpPr>
          <p:cNvPr id="33" name="Скругленный прямоугольник 32"/>
          <p:cNvSpPr/>
          <p:nvPr/>
        </p:nvSpPr>
        <p:spPr>
          <a:xfrm>
            <a:off x="418083" y="5374010"/>
            <a:ext cx="2088232" cy="1077218"/>
          </a:xfrm>
          <a:prstGeom prst="roundRect">
            <a:avLst/>
          </a:prstGeom>
          <a:ln>
            <a:solidFill>
              <a:srgbClr val="7030A0"/>
            </a:solidFill>
          </a:ln>
          <a:scene3d>
            <a:camera prst="orthographicFront"/>
            <a:lightRig rig="threePt" dir="t"/>
          </a:scene3d>
          <a:sp3d>
            <a:bevelT prst="relaxedInset"/>
          </a:sp3d>
        </p:spPr>
        <p:style>
          <a:lnRef idx="2">
            <a:schemeClr val="dk1"/>
          </a:lnRef>
          <a:fillRef idx="1">
            <a:schemeClr val="lt1"/>
          </a:fillRef>
          <a:effectRef idx="0">
            <a:schemeClr val="dk1"/>
          </a:effectRef>
          <a:fontRef idx="minor">
            <a:schemeClr val="dk1"/>
          </a:fontRef>
        </p:style>
        <p:txBody>
          <a:bodyPr lIns="91431" tIns="45716" rIns="91431" bIns="45716" anchor="ctr"/>
          <a:lstStyle/>
          <a:p>
            <a:pPr algn="just" fontAlgn="auto">
              <a:spcBef>
                <a:spcPts val="0"/>
              </a:spcBef>
              <a:spcAft>
                <a:spcPts val="0"/>
              </a:spcAft>
              <a:defRPr/>
            </a:pPr>
            <a:r>
              <a:rPr lang="ru-RU" sz="2800" b="1" dirty="0">
                <a:effectLst>
                  <a:outerShdw blurRad="38100" dist="38100" dir="2700000" algn="tl">
                    <a:srgbClr val="000000">
                      <a:alpha val="43137"/>
                    </a:srgbClr>
                  </a:outerShdw>
                </a:effectLst>
                <a:latin typeface="Times New Roman" pitchFamily="18" charset="0"/>
                <a:cs typeface="Times New Roman" pitchFamily="18" charset="0"/>
              </a:rPr>
              <a:t>ВАЖНО</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a:t>
            </a:r>
            <a:r>
              <a:rPr lang="ru-RU" sz="2800" b="1" dirty="0">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34" name="TextBox 11"/>
          <p:cNvSpPr txBox="1">
            <a:spLocks noChangeArrowheads="1"/>
          </p:cNvSpPr>
          <p:nvPr/>
        </p:nvSpPr>
        <p:spPr bwMode="auto">
          <a:xfrm>
            <a:off x="2722339" y="5374010"/>
            <a:ext cx="6863399" cy="1077218"/>
          </a:xfrm>
          <a:prstGeom prst="rect">
            <a:avLst/>
          </a:prstGeom>
          <a:solidFill>
            <a:schemeClr val="accent4">
              <a:lumMod val="20000"/>
              <a:lumOff val="80000"/>
            </a:schemeClr>
          </a:solidFill>
          <a:ln w="9525">
            <a:noFill/>
            <a:miter lim="800000"/>
            <a:headEnd/>
            <a:tailEnd/>
          </a:ln>
        </p:spPr>
        <p:txBody>
          <a:bodyPr wrap="square">
            <a:spAutoFit/>
          </a:bodyPr>
          <a:lstStyle/>
          <a:p>
            <a:pPr algn="just"/>
            <a:r>
              <a:rPr lang="ru-RU" sz="1600" b="1" dirty="0">
                <a:latin typeface="Times New Roman" pitchFamily="18" charset="0"/>
                <a:cs typeface="Times New Roman" pitchFamily="18" charset="0"/>
              </a:rPr>
              <a:t>ФСТ России проведет выравнивание ЧЧИ населения по месяцам в целях снижения влияния изменений объема мощности населения на оплачиваемые объемы мощности потребителями 1-ой ценовой категории.</a:t>
            </a:r>
          </a:p>
        </p:txBody>
      </p:sp>
    </p:spTree>
    <p:extLst>
      <p:ext uri="{BB962C8B-B14F-4D97-AF65-F5344CB8AC3E}">
        <p14:creationId xmlns="" xmlns:p14="http://schemas.microsoft.com/office/powerpoint/2010/main" val="202818983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02059" y="982232"/>
            <a:ext cx="9505056" cy="549769"/>
          </a:xfrm>
          <a:prstGeom prst="rect">
            <a:avLst/>
          </a:prstGeom>
          <a:solidFill>
            <a:schemeClr val="accent1">
              <a:lumMod val="20000"/>
              <a:lumOff val="80000"/>
            </a:schemeClr>
          </a:solidFill>
        </p:spPr>
        <p:txBody>
          <a:bodyPr wrap="square" lIns="87252" tIns="43626" rIns="87252" bIns="43626" anchor="ctr">
            <a:spAutoFit/>
          </a:bodyPr>
          <a:lstStyle/>
          <a:p>
            <a:pPr indent="357188" algn="just"/>
            <a:r>
              <a:rPr lang="ru-RU" sz="1500" dirty="0" smtClean="0">
                <a:latin typeface="Times New Roman" panose="02020603050405020304" pitchFamily="18" charset="0"/>
                <a:cs typeface="Times New Roman" pitchFamily="18" charset="0"/>
              </a:rPr>
              <a:t>На заседании Правления ФСТ России 11.10.2013 года </a:t>
            </a:r>
            <a:r>
              <a:rPr lang="ru-RU" sz="1500" b="1" dirty="0" smtClean="0">
                <a:latin typeface="Times New Roman" panose="02020603050405020304" pitchFamily="18" charset="0"/>
                <a:cs typeface="Times New Roman" pitchFamily="18" charset="0"/>
              </a:rPr>
              <a:t>утверждены </a:t>
            </a:r>
            <a:r>
              <a:rPr lang="ru-RU" sz="1500" b="1" dirty="0">
                <a:latin typeface="Times New Roman" panose="02020603050405020304" pitchFamily="18" charset="0"/>
                <a:cs typeface="Times New Roman" pitchFamily="18" charset="0"/>
              </a:rPr>
              <a:t>предельные </a:t>
            </a:r>
            <a:r>
              <a:rPr lang="ru-RU" sz="1500" b="1" dirty="0" smtClean="0">
                <a:latin typeface="Times New Roman" panose="02020603050405020304" pitchFamily="18" charset="0"/>
                <a:cs typeface="Times New Roman" pitchFamily="18" charset="0"/>
              </a:rPr>
              <a:t>уровни </a:t>
            </a:r>
            <a:r>
              <a:rPr lang="ru-RU" sz="1500" b="1" dirty="0">
                <a:latin typeface="Times New Roman" panose="02020603050405020304" pitchFamily="18" charset="0"/>
                <a:cs typeface="Times New Roman" pitchFamily="18" charset="0"/>
              </a:rPr>
              <a:t>тарифов</a:t>
            </a:r>
            <a:r>
              <a:rPr lang="ru-RU" sz="1500" dirty="0">
                <a:latin typeface="Times New Roman" panose="02020603050405020304" pitchFamily="18" charset="0"/>
                <a:cs typeface="Times New Roman" pitchFamily="18" charset="0"/>
              </a:rPr>
              <a:t> </a:t>
            </a:r>
            <a:r>
              <a:rPr lang="ru-RU" sz="1500" dirty="0" smtClean="0">
                <a:latin typeface="Times New Roman" panose="02020603050405020304" pitchFamily="18" charset="0"/>
                <a:cs typeface="Times New Roman" pitchFamily="18" charset="0"/>
              </a:rPr>
              <a:t>на электрическую энергию (мощность) на 2014 год, в том числе:</a:t>
            </a:r>
            <a:endParaRPr lang="ru-RU" sz="1000" dirty="0" smtClean="0">
              <a:latin typeface="Times New Roman" panose="02020603050405020304" pitchFamily="18" charset="0"/>
              <a:cs typeface="Times New Roman" pitchFamily="18" charset="0"/>
            </a:endParaRPr>
          </a:p>
        </p:txBody>
      </p:sp>
      <p:sp>
        <p:nvSpPr>
          <p:cNvPr id="3" name="Заголовок 4"/>
          <p:cNvSpPr txBox="1">
            <a:spLocks/>
          </p:cNvSpPr>
          <p:nvPr/>
        </p:nvSpPr>
        <p:spPr>
          <a:xfrm>
            <a:off x="850932" y="383792"/>
            <a:ext cx="8372401" cy="503938"/>
          </a:xfrm>
          <a:prstGeom prst="rect">
            <a:avLst/>
          </a:prstGeom>
        </p:spPr>
        <p:txBody>
          <a:bodyPr/>
          <a:lstStyle>
            <a:lvl1pPr marL="46038" indent="-46038" algn="ctr" defTabSz="706438" rtl="0" eaLnBrk="0" fontAlgn="base" hangingPunct="0">
              <a:spcBef>
                <a:spcPct val="0"/>
              </a:spcBef>
              <a:spcAft>
                <a:spcPct val="0"/>
              </a:spcAft>
              <a:defRPr sz="4900">
                <a:solidFill>
                  <a:schemeClr val="tx1"/>
                </a:solidFill>
                <a:latin typeface="+mj-lt"/>
                <a:ea typeface="+mj-ea"/>
                <a:cs typeface="+mj-cs"/>
                <a:sym typeface="Arial" pitchFamily="34" charset="0"/>
              </a:defRPr>
            </a:lvl1pPr>
            <a:lvl2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2pPr>
            <a:lvl3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3pPr>
            <a:lvl4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4pPr>
            <a:lvl5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5pPr>
            <a:lvl6pPr marL="500063" indent="-42863" algn="ctr" defTabSz="673100" rtl="0" fontAlgn="base">
              <a:spcBef>
                <a:spcPct val="0"/>
              </a:spcBef>
              <a:spcAft>
                <a:spcPct val="0"/>
              </a:spcAft>
              <a:defRPr sz="4600">
                <a:solidFill>
                  <a:schemeClr val="tx1"/>
                </a:solidFill>
                <a:latin typeface="Arial" charset="0"/>
                <a:sym typeface="Arial" charset="0"/>
              </a:defRPr>
            </a:lvl6pPr>
            <a:lvl7pPr marL="957263" indent="-42863" algn="ctr" defTabSz="673100" rtl="0" fontAlgn="base">
              <a:spcBef>
                <a:spcPct val="0"/>
              </a:spcBef>
              <a:spcAft>
                <a:spcPct val="0"/>
              </a:spcAft>
              <a:defRPr sz="4600">
                <a:solidFill>
                  <a:schemeClr val="tx1"/>
                </a:solidFill>
                <a:latin typeface="Arial" charset="0"/>
                <a:sym typeface="Arial" charset="0"/>
              </a:defRPr>
            </a:lvl7pPr>
            <a:lvl8pPr marL="1414463" indent="-42863" algn="ctr" defTabSz="673100" rtl="0" fontAlgn="base">
              <a:spcBef>
                <a:spcPct val="0"/>
              </a:spcBef>
              <a:spcAft>
                <a:spcPct val="0"/>
              </a:spcAft>
              <a:defRPr sz="4600">
                <a:solidFill>
                  <a:schemeClr val="tx1"/>
                </a:solidFill>
                <a:latin typeface="Arial" charset="0"/>
                <a:sym typeface="Arial" charset="0"/>
              </a:defRPr>
            </a:lvl8pPr>
            <a:lvl9pPr marL="1871663" indent="-42863" algn="ctr" defTabSz="673100" rtl="0" fontAlgn="base">
              <a:spcBef>
                <a:spcPct val="0"/>
              </a:spcBef>
              <a:spcAft>
                <a:spcPct val="0"/>
              </a:spcAft>
              <a:defRPr sz="4600">
                <a:solidFill>
                  <a:schemeClr val="tx1"/>
                </a:solidFill>
                <a:latin typeface="Arial" charset="0"/>
                <a:sym typeface="Arial" charset="0"/>
              </a:defRPr>
            </a:lvl9pPr>
          </a:lstStyle>
          <a:p>
            <a:pPr defTabSz="436260"/>
            <a:r>
              <a:rPr lang="ru-RU" sz="2100" b="1" kern="0" dirty="0" smtClean="0">
                <a:latin typeface="Times New Roman" panose="02020603050405020304" pitchFamily="18" charset="0"/>
                <a:cs typeface="Times New Roman" pitchFamily="18" charset="0"/>
              </a:rPr>
              <a:t>Тарифные решения на 2014 год</a:t>
            </a:r>
            <a:endParaRPr lang="ru-RU" sz="2100" b="1" kern="0" dirty="0">
              <a:latin typeface="Times New Roman" panose="02020603050405020304" pitchFamily="18" charset="0"/>
              <a:cs typeface="Times New Roman" pitchFamily="18" charset="0"/>
            </a:endParaRPr>
          </a:p>
        </p:txBody>
      </p:sp>
      <p:sp>
        <p:nvSpPr>
          <p:cNvPr id="4" name="TextBox 3"/>
          <p:cNvSpPr txBox="1"/>
          <p:nvPr/>
        </p:nvSpPr>
        <p:spPr>
          <a:xfrm>
            <a:off x="2022278" y="2158562"/>
            <a:ext cx="5928739" cy="614477"/>
          </a:xfrm>
          <a:prstGeom prst="rect">
            <a:avLst/>
          </a:prstGeom>
          <a:noFill/>
          <a:ln>
            <a:noFill/>
          </a:ln>
        </p:spPr>
        <p:txBody>
          <a:bodyPr wrap="none" rtlCol="0">
            <a:spAutoFit/>
          </a:bodyPr>
          <a:lstStyle/>
          <a:p>
            <a:r>
              <a:rPr lang="ru-RU" sz="2000" b="1" dirty="0" smtClean="0">
                <a:latin typeface="Times New Roman" panose="02020603050405020304" pitchFamily="18" charset="0"/>
                <a:cs typeface="Times New Roman" panose="02020603050405020304" pitchFamily="18" charset="0"/>
              </a:rPr>
              <a:t>с 01.07.2014 года прирост тарифов составит </a:t>
            </a:r>
            <a:r>
              <a:rPr lang="ru-RU" sz="2400" b="1" u="sng" dirty="0" smtClean="0">
                <a:solidFill>
                  <a:srgbClr val="FF0000"/>
                </a:solidFill>
                <a:latin typeface="Times New Roman" panose="02020603050405020304" pitchFamily="18" charset="0"/>
                <a:cs typeface="Times New Roman" panose="02020603050405020304" pitchFamily="18" charset="0"/>
              </a:rPr>
              <a:t>4,2</a:t>
            </a:r>
            <a:r>
              <a:rPr lang="ru-RU" sz="2000" b="1" dirty="0" smtClean="0">
                <a:solidFill>
                  <a:srgbClr val="FF0000"/>
                </a:solidFill>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
        <p:nvSpPr>
          <p:cNvPr id="7" name="TextBox 6"/>
          <p:cNvSpPr txBox="1"/>
          <p:nvPr/>
        </p:nvSpPr>
        <p:spPr>
          <a:xfrm>
            <a:off x="202059" y="2637706"/>
            <a:ext cx="4608512" cy="784830"/>
          </a:xfrm>
          <a:prstGeom prst="rect">
            <a:avLst/>
          </a:prstGeom>
          <a:noFill/>
        </p:spPr>
        <p:txBody>
          <a:bodyPr wrap="square" rtlCol="0">
            <a:spAutoFit/>
          </a:bodyPr>
          <a:lstStyle/>
          <a:p>
            <a:pPr algn="ctr"/>
            <a:r>
              <a:rPr lang="ru-RU" sz="1500" b="1" dirty="0" smtClean="0">
                <a:latin typeface="Times New Roman" panose="02020603050405020304" pitchFamily="18" charset="0"/>
                <a:cs typeface="Times New Roman" panose="02020603050405020304" pitchFamily="18" charset="0"/>
              </a:rPr>
              <a:t>Предельные уровни тарифов </a:t>
            </a:r>
          </a:p>
          <a:p>
            <a:pPr algn="ctr"/>
            <a:r>
              <a:rPr lang="ru-RU" sz="1500" b="1" dirty="0" smtClean="0">
                <a:latin typeface="Times New Roman" panose="02020603050405020304" pitchFamily="18" charset="0"/>
                <a:cs typeface="Times New Roman" panose="02020603050405020304" pitchFamily="18" charset="0"/>
              </a:rPr>
              <a:t>в рамках и сверх социальной нормы  </a:t>
            </a:r>
          </a:p>
          <a:p>
            <a:pPr algn="ctr"/>
            <a:r>
              <a:rPr lang="ru-RU" sz="1500" b="1" dirty="0" smtClean="0">
                <a:latin typeface="Times New Roman" panose="02020603050405020304" pitchFamily="18" charset="0"/>
                <a:cs typeface="Times New Roman" panose="02020603050405020304" pitchFamily="18" charset="0"/>
              </a:rPr>
              <a:t>установлены для:</a:t>
            </a:r>
            <a:endParaRPr lang="ru-RU" sz="1500" i="1" dirty="0">
              <a:latin typeface="Times New Roman" panose="02020603050405020304" pitchFamily="18" charset="0"/>
              <a:cs typeface="Times New Roman" panose="02020603050405020304" pitchFamily="18" charset="0"/>
            </a:endParaRPr>
          </a:p>
        </p:txBody>
      </p:sp>
      <p:sp>
        <p:nvSpPr>
          <p:cNvPr id="8" name="TextBox 7"/>
          <p:cNvSpPr txBox="1"/>
          <p:nvPr/>
        </p:nvSpPr>
        <p:spPr>
          <a:xfrm>
            <a:off x="4882579" y="2637706"/>
            <a:ext cx="4824535" cy="2030400"/>
          </a:xfrm>
          <a:prstGeom prst="rect">
            <a:avLst/>
          </a:prstGeom>
          <a:noFill/>
        </p:spPr>
        <p:txBody>
          <a:bodyPr wrap="square" rtlCol="0">
            <a:spAutoFit/>
          </a:bodyPr>
          <a:lstStyle/>
          <a:p>
            <a:pPr algn="ctr"/>
            <a:r>
              <a:rPr lang="ru-RU" sz="1500" b="1" dirty="0" smtClean="0">
                <a:latin typeface="Times New Roman" panose="02020603050405020304" pitchFamily="18" charset="0"/>
                <a:cs typeface="Times New Roman" panose="02020603050405020304" pitchFamily="18" charset="0"/>
              </a:rPr>
              <a:t>Для остальных субъектов РФ:</a:t>
            </a:r>
          </a:p>
          <a:p>
            <a:endParaRPr lang="ru-RU" sz="1000" dirty="0">
              <a:latin typeface="Times New Roman" panose="02020603050405020304" pitchFamily="18" charset="0"/>
              <a:cs typeface="Times New Roman" panose="02020603050405020304" pitchFamily="18" charset="0"/>
            </a:endParaRPr>
          </a:p>
          <a:p>
            <a:pPr marL="285750" indent="-285750">
              <a:buFont typeface="Wingdings" panose="05000000000000000000" pitchFamily="2" charset="2"/>
              <a:buChar char="Ø"/>
            </a:pPr>
            <a:r>
              <a:rPr lang="ru-RU" sz="1500" dirty="0">
                <a:latin typeface="Times New Roman" panose="02020603050405020304" pitchFamily="18" charset="0"/>
                <a:cs typeface="Times New Roman" panose="02020603050405020304" pitchFamily="18" charset="0"/>
              </a:rPr>
              <a:t>в случае принятия величины </a:t>
            </a:r>
            <a:r>
              <a:rPr lang="ru-RU" sz="1500" dirty="0" smtClean="0">
                <a:latin typeface="Times New Roman" panose="02020603050405020304" pitchFamily="18" charset="0"/>
                <a:cs typeface="Times New Roman" panose="02020603050405020304" pitchFamily="18" charset="0"/>
              </a:rPr>
              <a:t>социальной</a:t>
            </a:r>
            <a:r>
              <a:rPr lang="en-US" sz="1500" dirty="0" smtClean="0">
                <a:latin typeface="Times New Roman" panose="02020603050405020304" pitchFamily="18" charset="0"/>
                <a:cs typeface="Times New Roman" panose="02020603050405020304" pitchFamily="18" charset="0"/>
              </a:rPr>
              <a:t> </a:t>
            </a:r>
            <a:r>
              <a:rPr lang="ru-RU" sz="1500" dirty="0" smtClean="0">
                <a:latin typeface="Times New Roman" panose="02020603050405020304" pitchFamily="18" charset="0"/>
                <a:cs typeface="Times New Roman" panose="02020603050405020304" pitchFamily="18" charset="0"/>
              </a:rPr>
              <a:t>нормы </a:t>
            </a:r>
            <a:r>
              <a:rPr lang="ru-RU" sz="1500" dirty="0">
                <a:latin typeface="Times New Roman" panose="02020603050405020304" pitchFamily="18" charset="0"/>
                <a:cs typeface="Times New Roman" panose="02020603050405020304" pitchFamily="18" charset="0"/>
              </a:rPr>
              <a:t>потребления электроснабжения – </a:t>
            </a:r>
            <a:r>
              <a:rPr lang="ru-RU" sz="1500" dirty="0" smtClean="0">
                <a:latin typeface="Times New Roman" panose="02020603050405020304" pitchFamily="18" charset="0"/>
                <a:cs typeface="Times New Roman" panose="02020603050405020304" pitchFamily="18" charset="0"/>
              </a:rPr>
              <a:t>предельные </a:t>
            </a:r>
            <a:r>
              <a:rPr lang="ru-RU" sz="1500" dirty="0">
                <a:latin typeface="Times New Roman" panose="02020603050405020304" pitchFamily="18" charset="0"/>
                <a:cs typeface="Times New Roman" panose="02020603050405020304" pitchFamily="18" charset="0"/>
              </a:rPr>
              <a:t>уровни из приказа </a:t>
            </a:r>
            <a:r>
              <a:rPr lang="ru-RU" sz="1500" dirty="0" smtClean="0">
                <a:latin typeface="Times New Roman" panose="02020603050405020304" pitchFamily="18" charset="0"/>
                <a:cs typeface="Times New Roman" panose="02020603050405020304" pitchFamily="18" charset="0"/>
              </a:rPr>
              <a:t>определяют</a:t>
            </a:r>
            <a:r>
              <a:rPr lang="en-US" sz="1500" dirty="0" smtClean="0">
                <a:latin typeface="Times New Roman" panose="02020603050405020304" pitchFamily="18" charset="0"/>
                <a:cs typeface="Times New Roman" panose="02020603050405020304" pitchFamily="18" charset="0"/>
              </a:rPr>
              <a:t> </a:t>
            </a:r>
            <a:r>
              <a:rPr lang="ru-RU" sz="1500" dirty="0" smtClean="0">
                <a:latin typeface="Times New Roman" panose="02020603050405020304" pitchFamily="18" charset="0"/>
                <a:cs typeface="Times New Roman" panose="02020603050405020304" pitchFamily="18" charset="0"/>
              </a:rPr>
              <a:t>тарифы </a:t>
            </a:r>
            <a:r>
              <a:rPr lang="ru-RU" sz="1500" dirty="0">
                <a:latin typeface="Times New Roman" panose="02020603050405020304" pitchFamily="18" charset="0"/>
                <a:cs typeface="Times New Roman" panose="02020603050405020304" pitchFamily="18" charset="0"/>
              </a:rPr>
              <a:t>в рамках социальной нормы;</a:t>
            </a:r>
          </a:p>
          <a:p>
            <a:pPr marL="285750" indent="-285750" algn="just">
              <a:buFont typeface="Wingdings" panose="05000000000000000000" pitchFamily="2" charset="2"/>
              <a:buChar char="Ø"/>
            </a:pPr>
            <a:r>
              <a:rPr lang="ru-RU" sz="1500" dirty="0" smtClean="0">
                <a:latin typeface="Times New Roman" panose="02020603050405020304" pitchFamily="18" charset="0"/>
                <a:cs typeface="Times New Roman" panose="02020603050405020304" pitchFamily="18" charset="0"/>
              </a:rPr>
              <a:t>сверх </a:t>
            </a:r>
            <a:r>
              <a:rPr lang="ru-RU" sz="1500" dirty="0">
                <a:latin typeface="Times New Roman" panose="02020603050405020304" pitchFamily="18" charset="0"/>
                <a:cs typeface="Times New Roman" panose="02020603050405020304" pitchFamily="18" charset="0"/>
              </a:rPr>
              <a:t>социальной нормы не более 30% от уровня в рамках социальной нормы</a:t>
            </a:r>
            <a:r>
              <a:rPr lang="ru-RU" sz="1500" dirty="0" smtClean="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p:txBody>
      </p:sp>
      <p:sp>
        <p:nvSpPr>
          <p:cNvPr id="10" name="TextBox 9"/>
          <p:cNvSpPr txBox="1"/>
          <p:nvPr/>
        </p:nvSpPr>
        <p:spPr>
          <a:xfrm>
            <a:off x="9656891" y="6599810"/>
            <a:ext cx="255198" cy="261610"/>
          </a:xfrm>
          <a:prstGeom prst="rect">
            <a:avLst/>
          </a:prstGeom>
          <a:noFill/>
        </p:spPr>
        <p:txBody>
          <a:bodyPr wrap="none" rtlCol="0">
            <a:spAutoFit/>
          </a:bodyPr>
          <a:lstStyle/>
          <a:p>
            <a:r>
              <a:rPr lang="ru-RU" sz="1100" dirty="0">
                <a:latin typeface="Times New Roman" panose="02020603050405020304" pitchFamily="18" charset="0"/>
                <a:cs typeface="Times New Roman" panose="02020603050405020304" pitchFamily="18" charset="0"/>
              </a:rPr>
              <a:t>5</a:t>
            </a:r>
            <a:endParaRPr lang="ru-RU" sz="1100" dirty="0">
              <a:latin typeface="Times New Roman" panose="02020603050405020304" pitchFamily="18" charset="0"/>
              <a:cs typeface="Times New Roman" panose="02020603050405020304" pitchFamily="18" charset="0"/>
            </a:endParaRPr>
          </a:p>
        </p:txBody>
      </p:sp>
      <p:sp>
        <p:nvSpPr>
          <p:cNvPr id="9" name="Прямоугольник 8"/>
          <p:cNvSpPr/>
          <p:nvPr/>
        </p:nvSpPr>
        <p:spPr>
          <a:xfrm>
            <a:off x="202060" y="4869954"/>
            <a:ext cx="9505054" cy="780601"/>
          </a:xfrm>
          <a:prstGeom prst="rect">
            <a:avLst/>
          </a:prstGeom>
          <a:noFill/>
        </p:spPr>
        <p:txBody>
          <a:bodyPr wrap="square" lIns="87252" tIns="43626" rIns="87252" bIns="43626" anchor="ctr">
            <a:spAutoFit/>
          </a:bodyPr>
          <a:lstStyle/>
          <a:p>
            <a:pPr marL="712788" indent="-285750">
              <a:buFont typeface="Wingdings" panose="05000000000000000000" pitchFamily="2" charset="2"/>
              <a:buChar char="Ø"/>
            </a:pPr>
            <a:r>
              <a:rPr lang="ru-RU" sz="1500" dirty="0" smtClean="0">
                <a:latin typeface="Times New Roman" panose="02020603050405020304" pitchFamily="18" charset="0"/>
                <a:cs typeface="Times New Roman" pitchFamily="18" charset="0"/>
              </a:rPr>
              <a:t>для покупателей на розничных рынках, в том числе населению и приравненным к нему категориям потребителей, на территориях, не объединенных в ценовые зоны оптового рынка в сопоставимых условиях:</a:t>
            </a:r>
          </a:p>
        </p:txBody>
      </p:sp>
      <p:sp>
        <p:nvSpPr>
          <p:cNvPr id="11" name="TextBox 10"/>
          <p:cNvSpPr txBox="1"/>
          <p:nvPr/>
        </p:nvSpPr>
        <p:spPr>
          <a:xfrm>
            <a:off x="1548783" y="5734050"/>
            <a:ext cx="6939849" cy="461665"/>
          </a:xfrm>
          <a:prstGeom prst="rect">
            <a:avLst/>
          </a:prstGeom>
          <a:noFill/>
          <a:ln>
            <a:noFill/>
          </a:ln>
        </p:spPr>
        <p:txBody>
          <a:bodyPr wrap="none" rtlCol="0">
            <a:spAutoFit/>
          </a:bodyPr>
          <a:lstStyle/>
          <a:p>
            <a:r>
              <a:rPr lang="ru-RU" sz="2000" b="1" dirty="0" smtClean="0">
                <a:latin typeface="Times New Roman" panose="02020603050405020304" pitchFamily="18" charset="0"/>
                <a:cs typeface="Times New Roman" panose="02020603050405020304" pitchFamily="18" charset="0"/>
              </a:rPr>
              <a:t>с 01.07.2014 года прирост тарифов составит не более </a:t>
            </a:r>
            <a:r>
              <a:rPr lang="ru-RU" sz="2400" b="1" u="sng" dirty="0" smtClean="0">
                <a:solidFill>
                  <a:srgbClr val="FF0000"/>
                </a:solidFill>
                <a:latin typeface="Times New Roman" panose="02020603050405020304" pitchFamily="18" charset="0"/>
                <a:cs typeface="Times New Roman" panose="02020603050405020304" pitchFamily="18" charset="0"/>
              </a:rPr>
              <a:t>7,3</a:t>
            </a:r>
            <a:r>
              <a:rPr lang="ru-RU" sz="2000" b="1" dirty="0" smtClean="0">
                <a:solidFill>
                  <a:srgbClr val="FF0000"/>
                </a:solidFill>
                <a:latin typeface="Times New Roman" panose="02020603050405020304" pitchFamily="18" charset="0"/>
                <a:cs typeface="Times New Roman" panose="02020603050405020304" pitchFamily="18" charset="0"/>
              </a:rPr>
              <a:t>%</a:t>
            </a:r>
            <a:endParaRPr lang="ru-RU" sz="2000" b="1" dirty="0">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202059" y="3422243"/>
            <a:ext cx="2304256" cy="1015663"/>
          </a:xfrm>
          <a:prstGeom prst="rect">
            <a:avLst/>
          </a:prstGeom>
          <a:noFill/>
        </p:spPr>
        <p:txBody>
          <a:bodyPr wrap="square" rtlCol="0">
            <a:spAutoFit/>
          </a:bodyPr>
          <a:lstStyle/>
          <a:p>
            <a:pPr marL="285750" indent="-285750">
              <a:buFont typeface="Symbol" panose="05050102010706020507" pitchFamily="18" charset="2"/>
              <a:buChar char=""/>
            </a:pPr>
            <a:r>
              <a:rPr lang="ru-RU" sz="1500" dirty="0">
                <a:latin typeface="Times New Roman" panose="02020603050405020304" pitchFamily="18" charset="0"/>
                <a:cs typeface="Times New Roman" panose="02020603050405020304" pitchFamily="18" charset="0"/>
              </a:rPr>
              <a:t>Забайкальский край;</a:t>
            </a:r>
          </a:p>
          <a:p>
            <a:pPr marL="285750" indent="-285750">
              <a:buFont typeface="Symbol" panose="05050102010706020507" pitchFamily="18" charset="2"/>
              <a:buChar char=""/>
            </a:pPr>
            <a:r>
              <a:rPr lang="ru-RU" sz="1500" dirty="0">
                <a:latin typeface="Times New Roman" panose="02020603050405020304" pitchFamily="18" charset="0"/>
                <a:cs typeface="Times New Roman" panose="02020603050405020304" pitchFamily="18" charset="0"/>
              </a:rPr>
              <a:t>Красноярский край;</a:t>
            </a:r>
          </a:p>
          <a:p>
            <a:pPr marL="285750" indent="-285750">
              <a:buFont typeface="Symbol" panose="05050102010706020507" pitchFamily="18" charset="2"/>
              <a:buChar char=""/>
            </a:pPr>
            <a:r>
              <a:rPr lang="ru-RU" sz="1500" dirty="0">
                <a:latin typeface="Times New Roman" panose="02020603050405020304" pitchFamily="18" charset="0"/>
                <a:cs typeface="Times New Roman" panose="02020603050405020304" pitchFamily="18" charset="0"/>
              </a:rPr>
              <a:t>Владимирская </a:t>
            </a:r>
            <a:r>
              <a:rPr lang="ru-RU" sz="1500" dirty="0" smtClean="0">
                <a:latin typeface="Times New Roman" panose="02020603050405020304" pitchFamily="18" charset="0"/>
                <a:cs typeface="Times New Roman" panose="02020603050405020304" pitchFamily="18" charset="0"/>
              </a:rPr>
              <a:t>обл.;</a:t>
            </a:r>
          </a:p>
          <a:p>
            <a:pPr marL="285750" indent="-285750">
              <a:buFont typeface="Symbol" panose="05050102010706020507" pitchFamily="18" charset="2"/>
              <a:buChar char=""/>
            </a:pPr>
            <a:r>
              <a:rPr lang="ru-RU" sz="1500" dirty="0">
                <a:latin typeface="Times New Roman" panose="02020603050405020304" pitchFamily="18" charset="0"/>
                <a:cs typeface="Times New Roman" panose="02020603050405020304" pitchFamily="18" charset="0"/>
              </a:rPr>
              <a:t>Нижегородская обл</a:t>
            </a:r>
            <a:r>
              <a:rPr lang="ru-RU" sz="1500" dirty="0" smtClean="0">
                <a:latin typeface="Times New Roman" panose="02020603050405020304" pitchFamily="18" charset="0"/>
                <a:cs typeface="Times New Roman" panose="02020603050405020304" pitchFamily="18" charset="0"/>
              </a:rPr>
              <a:t>.;</a:t>
            </a:r>
            <a:endParaRPr lang="ru-RU" sz="1500" dirty="0">
              <a:latin typeface="Times New Roman" panose="02020603050405020304" pitchFamily="18" charset="0"/>
              <a:cs typeface="Times New Roman" panose="02020603050405020304" pitchFamily="18" charset="0"/>
            </a:endParaRPr>
          </a:p>
        </p:txBody>
      </p:sp>
      <p:sp>
        <p:nvSpPr>
          <p:cNvPr id="12" name="Прямоугольник 11"/>
          <p:cNvSpPr/>
          <p:nvPr/>
        </p:nvSpPr>
        <p:spPr>
          <a:xfrm>
            <a:off x="2506315" y="3422243"/>
            <a:ext cx="2304256" cy="1015200"/>
          </a:xfrm>
          <a:prstGeom prst="rect">
            <a:avLst/>
          </a:prstGeom>
          <a:noFill/>
        </p:spPr>
        <p:txBody>
          <a:bodyPr wrap="square" rtlCol="0">
            <a:spAutoFit/>
          </a:bodyPr>
          <a:lstStyle/>
          <a:p>
            <a:pPr marL="285750" indent="-285750">
              <a:buFont typeface="Symbol" panose="05050102010706020507" pitchFamily="18" charset="2"/>
              <a:buChar char="-"/>
            </a:pPr>
            <a:r>
              <a:rPr lang="ru-RU" sz="1500" dirty="0" smtClean="0">
                <a:latin typeface="Times New Roman" panose="02020603050405020304" pitchFamily="18" charset="0"/>
                <a:cs typeface="Times New Roman" panose="02020603050405020304" pitchFamily="18" charset="0"/>
              </a:rPr>
              <a:t>Орловская </a:t>
            </a:r>
            <a:r>
              <a:rPr lang="ru-RU" sz="1500" dirty="0">
                <a:latin typeface="Times New Roman" panose="02020603050405020304" pitchFamily="18" charset="0"/>
                <a:cs typeface="Times New Roman" panose="02020603050405020304" pitchFamily="18" charset="0"/>
              </a:rPr>
              <a:t>область;</a:t>
            </a:r>
          </a:p>
          <a:p>
            <a:pPr marL="285750" indent="-285750">
              <a:buFont typeface="Symbol" panose="05050102010706020507" pitchFamily="18" charset="2"/>
              <a:buChar char="-"/>
            </a:pPr>
            <a:r>
              <a:rPr lang="ru-RU" sz="1500" dirty="0">
                <a:latin typeface="Times New Roman" panose="02020603050405020304" pitchFamily="18" charset="0"/>
                <a:cs typeface="Times New Roman" panose="02020603050405020304" pitchFamily="18" charset="0"/>
              </a:rPr>
              <a:t>Ростовская область; </a:t>
            </a:r>
          </a:p>
          <a:p>
            <a:pPr marL="285750" indent="-285750">
              <a:buFont typeface="Symbol" panose="05050102010706020507" pitchFamily="18" charset="2"/>
              <a:buChar char="-"/>
            </a:pPr>
            <a:r>
              <a:rPr lang="ru-RU" sz="1500" dirty="0">
                <a:latin typeface="Times New Roman" panose="02020603050405020304" pitchFamily="18" charset="0"/>
                <a:cs typeface="Times New Roman" panose="02020603050405020304" pitchFamily="18" charset="0"/>
              </a:rPr>
              <a:t>Самарская область.</a:t>
            </a:r>
          </a:p>
        </p:txBody>
      </p:sp>
      <p:sp>
        <p:nvSpPr>
          <p:cNvPr id="15" name="Прямоугольник 14"/>
          <p:cNvSpPr/>
          <p:nvPr/>
        </p:nvSpPr>
        <p:spPr>
          <a:xfrm>
            <a:off x="202059" y="1759434"/>
            <a:ext cx="9505055" cy="2966504"/>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Прямоугольник 15"/>
          <p:cNvSpPr/>
          <p:nvPr/>
        </p:nvSpPr>
        <p:spPr>
          <a:xfrm>
            <a:off x="202059" y="4869954"/>
            <a:ext cx="9505055" cy="1469777"/>
          </a:xfrm>
          <a:prstGeom prst="rect">
            <a:avLst/>
          </a:prstGeom>
          <a:noFill/>
          <a:ln>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202059" y="1819469"/>
            <a:ext cx="9505056" cy="323165"/>
          </a:xfrm>
          <a:prstGeom prst="rect">
            <a:avLst/>
          </a:prstGeom>
          <a:noFill/>
        </p:spPr>
        <p:txBody>
          <a:bodyPr wrap="square" rtlCol="0">
            <a:spAutoFit/>
          </a:bodyPr>
          <a:lstStyle/>
          <a:p>
            <a:pPr marL="712788" lvl="1" indent="-285750">
              <a:buFont typeface="Wingdings" panose="05000000000000000000" pitchFamily="2" charset="2"/>
              <a:buChar char="Ø"/>
            </a:pPr>
            <a:r>
              <a:rPr lang="ru-RU" sz="1500" dirty="0">
                <a:latin typeface="Times New Roman" panose="02020603050405020304" pitchFamily="18" charset="0"/>
                <a:cs typeface="Times New Roman" pitchFamily="18" charset="0"/>
              </a:rPr>
              <a:t>для населения и приравнённых к нему категорий потребителей</a:t>
            </a:r>
            <a:r>
              <a:rPr lang="ru-RU" sz="1500" dirty="0" smtClean="0">
                <a:latin typeface="Times New Roman" panose="02020603050405020304" pitchFamily="18" charset="0"/>
                <a:cs typeface="Times New Roman" pitchFamily="18" charset="0"/>
              </a:rPr>
              <a:t>:</a:t>
            </a:r>
            <a:endParaRPr lang="ru-RU" dirty="0"/>
          </a:p>
        </p:txBody>
      </p:sp>
    </p:spTree>
    <p:extLst>
      <p:ext uri="{BB962C8B-B14F-4D97-AF65-F5344CB8AC3E}">
        <p14:creationId xmlns="" xmlns:p14="http://schemas.microsoft.com/office/powerpoint/2010/main" val="68183907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4"/>
          <p:cNvSpPr txBox="1">
            <a:spLocks/>
          </p:cNvSpPr>
          <p:nvPr/>
        </p:nvSpPr>
        <p:spPr>
          <a:xfrm>
            <a:off x="1400628" y="385241"/>
            <a:ext cx="7107918" cy="734435"/>
          </a:xfrm>
          <a:prstGeom prst="rect">
            <a:avLst/>
          </a:prstGeom>
          <a:noFill/>
        </p:spPr>
        <p:txBody>
          <a:bodyPr wrap="square" lIns="87252" tIns="43626" rIns="87252" bIns="43626" rtlCol="0">
            <a:spAutoFit/>
          </a:bodyPr>
          <a:lstStyle/>
          <a:p>
            <a:pPr algn="ctr" defTabSz="872520" eaLnBrk="0" fontAlgn="base" hangingPunct="0">
              <a:spcBef>
                <a:spcPct val="0"/>
              </a:spcBef>
              <a:spcAft>
                <a:spcPct val="0"/>
              </a:spcAft>
              <a:defRPr/>
            </a:pPr>
            <a:r>
              <a:rPr lang="ru-RU" b="1" kern="0" dirty="0">
                <a:solidFill>
                  <a:prstClr val="black"/>
                </a:solidFill>
                <a:latin typeface="Times New Roman" pitchFamily="18" charset="0"/>
                <a:ea typeface="+mj-ea"/>
                <a:cs typeface="Times New Roman" pitchFamily="18" charset="0"/>
              </a:rPr>
              <a:t>Особенности принятия балансовых </a:t>
            </a:r>
            <a:r>
              <a:rPr lang="ru-RU" b="1" kern="0" dirty="0" smtClean="0">
                <a:solidFill>
                  <a:prstClr val="black"/>
                </a:solidFill>
                <a:latin typeface="Times New Roman" pitchFamily="18" charset="0"/>
                <a:ea typeface="+mj-ea"/>
                <a:cs typeface="Times New Roman" pitchFamily="18" charset="0"/>
              </a:rPr>
              <a:t>решений </a:t>
            </a:r>
            <a:br>
              <a:rPr lang="ru-RU" b="1" kern="0" dirty="0" smtClean="0">
                <a:solidFill>
                  <a:prstClr val="black"/>
                </a:solidFill>
                <a:latin typeface="Times New Roman" pitchFamily="18" charset="0"/>
                <a:ea typeface="+mj-ea"/>
                <a:cs typeface="Times New Roman" pitchFamily="18" charset="0"/>
              </a:rPr>
            </a:br>
            <a:r>
              <a:rPr lang="ru-RU" b="1" kern="0" dirty="0" smtClean="0">
                <a:solidFill>
                  <a:prstClr val="black"/>
                </a:solidFill>
                <a:latin typeface="Times New Roman" pitchFamily="18" charset="0"/>
                <a:ea typeface="+mj-ea"/>
                <a:cs typeface="Times New Roman" pitchFamily="18" charset="0"/>
              </a:rPr>
              <a:t>по производству тепловой энергии на </a:t>
            </a:r>
            <a:r>
              <a:rPr lang="ru-RU" b="1" kern="0" dirty="0">
                <a:solidFill>
                  <a:prstClr val="black"/>
                </a:solidFill>
                <a:latin typeface="Times New Roman" pitchFamily="18" charset="0"/>
                <a:ea typeface="+mj-ea"/>
                <a:cs typeface="Times New Roman" pitchFamily="18" charset="0"/>
              </a:rPr>
              <a:t>2014 </a:t>
            </a:r>
            <a:r>
              <a:rPr lang="ru-RU" b="1" kern="0" dirty="0" smtClean="0">
                <a:solidFill>
                  <a:prstClr val="black"/>
                </a:solidFill>
                <a:latin typeface="Times New Roman" pitchFamily="18" charset="0"/>
                <a:ea typeface="+mj-ea"/>
                <a:cs typeface="Times New Roman" pitchFamily="18" charset="0"/>
              </a:rPr>
              <a:t>год</a:t>
            </a:r>
            <a:endParaRPr lang="ru-RU" b="1" kern="0" dirty="0">
              <a:solidFill>
                <a:prstClr val="black"/>
              </a:solidFill>
              <a:latin typeface="Times New Roman" pitchFamily="18" charset="0"/>
              <a:ea typeface="+mj-ea"/>
              <a:cs typeface="Times New Roman" pitchFamily="18" charset="0"/>
            </a:endParaRPr>
          </a:p>
        </p:txBody>
      </p:sp>
      <p:sp>
        <p:nvSpPr>
          <p:cNvPr id="4" name="TextBox 3"/>
          <p:cNvSpPr txBox="1"/>
          <p:nvPr/>
        </p:nvSpPr>
        <p:spPr>
          <a:xfrm>
            <a:off x="610960" y="5374010"/>
            <a:ext cx="8808122" cy="734435"/>
          </a:xfrm>
          <a:prstGeom prst="rect">
            <a:avLst/>
          </a:prstGeom>
          <a:solidFill>
            <a:schemeClr val="accent3">
              <a:lumMod val="40000"/>
              <a:lumOff val="60000"/>
            </a:schemeClr>
          </a:solidFill>
        </p:spPr>
        <p:txBody>
          <a:bodyPr wrap="square" lIns="87252" tIns="43626" rIns="87252" bIns="43626">
            <a:spAutoFit/>
          </a:bodyPr>
          <a:lstStyle/>
          <a:p>
            <a:pPr marL="285750" indent="-285750" algn="just">
              <a:buFont typeface="Wingdings" panose="05000000000000000000" pitchFamily="2" charset="2"/>
              <a:buChar char="Ø"/>
              <a:defRPr/>
            </a:pPr>
            <a:r>
              <a:rPr lang="ru-RU" sz="1400" dirty="0" smtClean="0">
                <a:latin typeface="Times New Roman" pitchFamily="18" charset="0"/>
                <a:cs typeface="Times New Roman" pitchFamily="18" charset="0"/>
              </a:rPr>
              <a:t>Приказом </a:t>
            </a:r>
            <a:r>
              <a:rPr lang="ru-RU" sz="1400" dirty="0">
                <a:latin typeface="Times New Roman" pitchFamily="18" charset="0"/>
                <a:cs typeface="Times New Roman" pitchFamily="18" charset="0"/>
              </a:rPr>
              <a:t>ФСТ России от 26.09.2013 № 176-э/1 утверждены балансовые показатели на 2014 год по объемам отпуска с коллекторов тепловой энергии, производимой электростанциями установленной мощностью ≥ 25 МВт, осуществляющими производство в режиме комбинированной выработки, в размере 520,8 млн. </a:t>
            </a:r>
            <a:r>
              <a:rPr lang="ru-RU" sz="1400" dirty="0" err="1">
                <a:latin typeface="Times New Roman" panose="02020603050405020304" pitchFamily="18" charset="0"/>
                <a:cs typeface="Times New Roman" panose="02020603050405020304" pitchFamily="18" charset="0"/>
              </a:rPr>
              <a:t>ГКал</a:t>
            </a:r>
            <a:r>
              <a:rPr lang="ru-RU" sz="1400" dirty="0">
                <a:latin typeface="Times New Roman" panose="02020603050405020304" pitchFamily="18" charset="0"/>
                <a:cs typeface="Times New Roman" panose="02020603050405020304" pitchFamily="18" charset="0"/>
              </a:rPr>
              <a:t>.</a:t>
            </a:r>
          </a:p>
        </p:txBody>
      </p:sp>
      <p:sp>
        <p:nvSpPr>
          <p:cNvPr id="5" name="TextBox 4"/>
          <p:cNvSpPr txBox="1"/>
          <p:nvPr/>
        </p:nvSpPr>
        <p:spPr>
          <a:xfrm>
            <a:off x="610959" y="1229358"/>
            <a:ext cx="8808124" cy="688268"/>
          </a:xfrm>
          <a:prstGeom prst="rect">
            <a:avLst/>
          </a:prstGeom>
          <a:solidFill>
            <a:srgbClr val="E7E7FF"/>
          </a:solidFill>
        </p:spPr>
        <p:txBody>
          <a:bodyPr wrap="square" lIns="87252" tIns="43626" rIns="87252" bIns="43626">
            <a:spAutoFit/>
          </a:bodyPr>
          <a:lstStyle/>
          <a:p>
            <a:pPr marL="285750" indent="-285750" algn="just">
              <a:buFont typeface="Wingdings" panose="05000000000000000000" pitchFamily="2" charset="2"/>
              <a:buChar char="Ø"/>
              <a:defRPr/>
            </a:pPr>
            <a:r>
              <a:rPr lang="ru-RU" sz="1300" dirty="0" smtClean="0">
                <a:latin typeface="Times New Roman" pitchFamily="18" charset="0"/>
                <a:cs typeface="Times New Roman" pitchFamily="18" charset="0"/>
              </a:rPr>
              <a:t>Расчет </a:t>
            </a:r>
            <a:r>
              <a:rPr lang="ru-RU" sz="1300" dirty="0">
                <a:latin typeface="Times New Roman" pitchFamily="18" charset="0"/>
                <a:cs typeface="Times New Roman" pitchFamily="18" charset="0"/>
              </a:rPr>
              <a:t>(цен) тарифов на тепловую энергию (мощность), для источников тепловой энергии, </a:t>
            </a:r>
            <a:r>
              <a:rPr lang="ru-RU" sz="1300" dirty="0" smtClean="0">
                <a:latin typeface="Times New Roman" pitchFamily="18" charset="0"/>
                <a:cs typeface="Times New Roman" pitchFamily="18" charset="0"/>
              </a:rPr>
              <a:t>осуществляющих производство </a:t>
            </a:r>
            <a:r>
              <a:rPr lang="ru-RU" sz="1300" dirty="0">
                <a:latin typeface="Times New Roman" pitchFamily="18" charset="0"/>
                <a:cs typeface="Times New Roman" pitchFamily="18" charset="0"/>
              </a:rPr>
              <a:t>в режиме комбинированной выработки электрической и тепловой энергии, установленной </a:t>
            </a:r>
            <a:r>
              <a:rPr lang="ru-RU" sz="1300" dirty="0" smtClean="0">
                <a:latin typeface="Times New Roman" pitchFamily="18" charset="0"/>
                <a:cs typeface="Times New Roman" pitchFamily="18" charset="0"/>
              </a:rPr>
              <a:t>мощностью свыше </a:t>
            </a:r>
            <a:r>
              <a:rPr lang="ru-RU" sz="1300" dirty="0">
                <a:latin typeface="Times New Roman" pitchFamily="18" charset="0"/>
                <a:cs typeface="Times New Roman" pitchFamily="18" charset="0"/>
              </a:rPr>
              <a:t>25 </a:t>
            </a:r>
            <a:r>
              <a:rPr lang="ru-RU" sz="1300" dirty="0" smtClean="0">
                <a:latin typeface="Times New Roman" pitchFamily="18" charset="0"/>
                <a:cs typeface="Times New Roman" pitchFamily="18" charset="0"/>
              </a:rPr>
              <a:t>МВт – только на объемы сводного прогнозного баланса (ПП РФ 1075).</a:t>
            </a:r>
            <a:endParaRPr lang="ru-RU" sz="1300" dirty="0">
              <a:latin typeface="Times New Roman" pitchFamily="18" charset="0"/>
              <a:cs typeface="Times New Roman" pitchFamily="18" charset="0"/>
            </a:endParaRPr>
          </a:p>
        </p:txBody>
      </p:sp>
      <p:sp>
        <p:nvSpPr>
          <p:cNvPr id="6" name="TextBox 5"/>
          <p:cNvSpPr txBox="1"/>
          <p:nvPr/>
        </p:nvSpPr>
        <p:spPr>
          <a:xfrm>
            <a:off x="610959" y="1989174"/>
            <a:ext cx="8808123" cy="334325"/>
          </a:xfrm>
          <a:prstGeom prst="rect">
            <a:avLst/>
          </a:prstGeom>
          <a:solidFill>
            <a:srgbClr val="C9C9FF"/>
          </a:solidFill>
        </p:spPr>
        <p:txBody>
          <a:bodyPr wrap="square" lIns="87252" tIns="43626" rIns="87252" bIns="43626">
            <a:spAutoFit/>
          </a:bodyPr>
          <a:lstStyle/>
          <a:p>
            <a:pPr algn="ctr">
              <a:defRPr/>
            </a:pPr>
            <a:r>
              <a:rPr lang="ru-RU" sz="1600" dirty="0">
                <a:latin typeface="Times New Roman" pitchFamily="18" charset="0"/>
                <a:cs typeface="Times New Roman" pitchFamily="18" charset="0"/>
              </a:rPr>
              <a:t> Порядком формирования сводного прогнозного баланса определены:</a:t>
            </a:r>
          </a:p>
        </p:txBody>
      </p:sp>
      <p:sp>
        <p:nvSpPr>
          <p:cNvPr id="7" name="Скругленный прямоугольник 6"/>
          <p:cNvSpPr/>
          <p:nvPr/>
        </p:nvSpPr>
        <p:spPr>
          <a:xfrm>
            <a:off x="583737" y="3069754"/>
            <a:ext cx="3119490" cy="2067844"/>
          </a:xfrm>
          <a:prstGeom prst="roundRect">
            <a:avLst/>
          </a:prstGeom>
          <a:ln>
            <a:solidFill>
              <a:srgbClr val="0070C0"/>
            </a:solidFill>
          </a:ln>
        </p:spPr>
        <p:style>
          <a:lnRef idx="2">
            <a:schemeClr val="dk1"/>
          </a:lnRef>
          <a:fillRef idx="1">
            <a:schemeClr val="lt1"/>
          </a:fillRef>
          <a:effectRef idx="0">
            <a:schemeClr val="dk1"/>
          </a:effectRef>
          <a:fontRef idx="minor">
            <a:schemeClr val="dk1"/>
          </a:fontRef>
        </p:style>
        <p:txBody>
          <a:bodyPr lIns="87252" tIns="43626" rIns="87252" bIns="43626" anchor="ctr"/>
          <a:lstStyle/>
          <a:p>
            <a:pPr marL="272663" indent="-272663" algn="just">
              <a:buFont typeface="Arial" panose="020B0604020202020204" pitchFamily="34" charset="0"/>
              <a:buChar char="•"/>
              <a:defRPr/>
            </a:pPr>
            <a:endParaRPr lang="ru-RU" sz="1100" dirty="0">
              <a:latin typeface="Times New Roman" pitchFamily="18" charset="0"/>
              <a:cs typeface="Times New Roman" pitchFamily="18" charset="0"/>
            </a:endParaRPr>
          </a:p>
        </p:txBody>
      </p:sp>
      <p:sp>
        <p:nvSpPr>
          <p:cNvPr id="8" name="Прямоугольник 7"/>
          <p:cNvSpPr/>
          <p:nvPr/>
        </p:nvSpPr>
        <p:spPr>
          <a:xfrm>
            <a:off x="610961" y="3069754"/>
            <a:ext cx="3092266" cy="2066618"/>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439" tIns="32720" rIns="65439" bIns="32720" numCol="1" spcCol="1212" anchor="ctr" anchorCtr="0">
            <a:noAutofit/>
          </a:bodyPr>
          <a:lstStyle/>
          <a:p>
            <a:pPr marL="285750" indent="-285750">
              <a:spcBef>
                <a:spcPts val="573"/>
              </a:spcBef>
              <a:buFont typeface="Wingdings" panose="05000000000000000000" pitchFamily="2" charset="2"/>
              <a:buChar char="Ø"/>
              <a:defRPr/>
            </a:pPr>
            <a:r>
              <a:rPr lang="ru-RU" sz="1300" dirty="0">
                <a:latin typeface="Times New Roman" pitchFamily="18" charset="0"/>
                <a:cs typeface="Times New Roman" pitchFamily="18" charset="0"/>
              </a:rPr>
              <a:t>формы шаблонов ЕИАС;</a:t>
            </a:r>
          </a:p>
          <a:p>
            <a:pPr marL="285750" indent="-285750">
              <a:spcBef>
                <a:spcPts val="573"/>
              </a:spcBef>
              <a:buFont typeface="Wingdings" panose="05000000000000000000" pitchFamily="2" charset="2"/>
              <a:buChar char="Ø"/>
              <a:defRPr/>
            </a:pPr>
            <a:r>
              <a:rPr lang="ru-RU" sz="1300" dirty="0">
                <a:latin typeface="Times New Roman" pitchFamily="18" charset="0"/>
                <a:cs typeface="Times New Roman" pitchFamily="18" charset="0"/>
              </a:rPr>
              <a:t>участники </a:t>
            </a:r>
            <a:r>
              <a:rPr lang="ru-RU" sz="1300" dirty="0" smtClean="0">
                <a:latin typeface="Times New Roman" pitchFamily="18" charset="0"/>
                <a:cs typeface="Times New Roman" pitchFamily="18" charset="0"/>
              </a:rPr>
              <a:t>– не </a:t>
            </a:r>
            <a:r>
              <a:rPr lang="ru-RU" sz="1300" dirty="0">
                <a:latin typeface="Times New Roman" pitchFamily="18" charset="0"/>
                <a:cs typeface="Times New Roman" pitchFamily="18" charset="0"/>
              </a:rPr>
              <a:t>позднее 15 августа;</a:t>
            </a:r>
          </a:p>
          <a:p>
            <a:pPr marL="285750" indent="-285750">
              <a:spcBef>
                <a:spcPts val="573"/>
              </a:spcBef>
              <a:buFont typeface="Wingdings" panose="05000000000000000000" pitchFamily="2" charset="2"/>
              <a:buChar char="Ø"/>
              <a:defRPr/>
            </a:pPr>
            <a:r>
              <a:rPr lang="ru-RU" sz="1300" dirty="0" err="1">
                <a:latin typeface="Times New Roman" pitchFamily="18" charset="0"/>
                <a:cs typeface="Times New Roman" pitchFamily="18" charset="0"/>
              </a:rPr>
              <a:t>РЭКи</a:t>
            </a:r>
            <a:r>
              <a:rPr lang="ru-RU" sz="1300" dirty="0">
                <a:latin typeface="Times New Roman" pitchFamily="18" charset="0"/>
                <a:cs typeface="Times New Roman" pitchFamily="18" charset="0"/>
              </a:rPr>
              <a:t> </a:t>
            </a:r>
            <a:r>
              <a:rPr lang="ru-RU" sz="1300" dirty="0" smtClean="0">
                <a:latin typeface="Times New Roman" pitchFamily="18" charset="0"/>
                <a:cs typeface="Times New Roman" pitchFamily="18" charset="0"/>
              </a:rPr>
              <a:t>– не </a:t>
            </a:r>
            <a:r>
              <a:rPr lang="ru-RU" sz="1300" dirty="0">
                <a:latin typeface="Times New Roman" pitchFamily="18" charset="0"/>
                <a:cs typeface="Times New Roman" pitchFamily="18" charset="0"/>
              </a:rPr>
              <a:t>позднее 1 сентября;</a:t>
            </a:r>
          </a:p>
          <a:p>
            <a:pPr marL="285750" indent="-285750">
              <a:spcBef>
                <a:spcPts val="573"/>
              </a:spcBef>
              <a:buFont typeface="Wingdings" panose="05000000000000000000" pitchFamily="2" charset="2"/>
              <a:buChar char="Ø"/>
              <a:defRPr/>
            </a:pPr>
            <a:r>
              <a:rPr lang="ru-RU" sz="1300" dirty="0">
                <a:latin typeface="Times New Roman" pitchFamily="18" charset="0"/>
                <a:cs typeface="Times New Roman" pitchFamily="18" charset="0"/>
              </a:rPr>
              <a:t>принятие балансового решения </a:t>
            </a:r>
            <a:r>
              <a:rPr lang="ru-RU" sz="1300" dirty="0" smtClean="0">
                <a:latin typeface="Times New Roman" pitchFamily="18" charset="0"/>
                <a:cs typeface="Times New Roman" pitchFamily="18" charset="0"/>
              </a:rPr>
              <a:t/>
            </a:r>
            <a:br>
              <a:rPr lang="ru-RU" sz="1300" dirty="0" smtClean="0">
                <a:latin typeface="Times New Roman" pitchFamily="18" charset="0"/>
                <a:cs typeface="Times New Roman" pitchFamily="18" charset="0"/>
              </a:rPr>
            </a:br>
            <a:r>
              <a:rPr lang="ru-RU" sz="1300" dirty="0" smtClean="0">
                <a:latin typeface="Times New Roman" pitchFamily="18" charset="0"/>
                <a:cs typeface="Times New Roman" pitchFamily="18" charset="0"/>
              </a:rPr>
              <a:t>– </a:t>
            </a:r>
            <a:r>
              <a:rPr lang="ru-RU" sz="1300" dirty="0">
                <a:latin typeface="Times New Roman" pitchFamily="18" charset="0"/>
                <a:cs typeface="Times New Roman" pitchFamily="18" charset="0"/>
              </a:rPr>
              <a:t>до 1 октября. </a:t>
            </a:r>
          </a:p>
        </p:txBody>
      </p:sp>
      <p:sp>
        <p:nvSpPr>
          <p:cNvPr id="9" name="Прямоугольник 8"/>
          <p:cNvSpPr/>
          <p:nvPr/>
        </p:nvSpPr>
        <p:spPr>
          <a:xfrm>
            <a:off x="610961" y="2549169"/>
            <a:ext cx="3119490" cy="5205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439" tIns="32720" rIns="65439" bIns="32720" numCol="1" spcCol="1212" anchor="ctr" anchorCtr="0">
            <a:noAutofit/>
          </a:bodyPr>
          <a:lstStyle/>
          <a:p>
            <a:pPr marL="0" lvl="1" algn="ctr" defTabSz="763455">
              <a:spcBef>
                <a:spcPts val="573"/>
              </a:spcBef>
            </a:pPr>
            <a:r>
              <a:rPr lang="ru-RU" sz="1300" b="1" dirty="0">
                <a:latin typeface="Times New Roman" pitchFamily="18" charset="0"/>
                <a:cs typeface="Times New Roman" pitchFamily="18" charset="0"/>
              </a:rPr>
              <a:t>формат и сроки                                         представления информации</a:t>
            </a:r>
          </a:p>
        </p:txBody>
      </p:sp>
      <p:sp>
        <p:nvSpPr>
          <p:cNvPr id="10" name="Прямоугольник 9"/>
          <p:cNvSpPr/>
          <p:nvPr/>
        </p:nvSpPr>
        <p:spPr>
          <a:xfrm>
            <a:off x="3954463" y="2549169"/>
            <a:ext cx="5093953" cy="52058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439" tIns="32720" rIns="65439" bIns="32720" numCol="1" spcCol="1212" anchor="ctr" anchorCtr="0">
            <a:noAutofit/>
          </a:bodyPr>
          <a:lstStyle/>
          <a:p>
            <a:pPr marL="0" lvl="1" algn="ctr" defTabSz="763455">
              <a:spcBef>
                <a:spcPts val="573"/>
              </a:spcBef>
            </a:pPr>
            <a:r>
              <a:rPr lang="ru-RU" sz="1300" b="1" dirty="0">
                <a:latin typeface="Times New Roman" pitchFamily="18" charset="0"/>
                <a:cs typeface="Times New Roman" pitchFamily="18" charset="0"/>
              </a:rPr>
              <a:t>критерии принятия балансовых решений</a:t>
            </a:r>
          </a:p>
        </p:txBody>
      </p:sp>
      <p:sp>
        <p:nvSpPr>
          <p:cNvPr id="11" name="Скругленный прямоугольник 10"/>
          <p:cNvSpPr/>
          <p:nvPr/>
        </p:nvSpPr>
        <p:spPr>
          <a:xfrm>
            <a:off x="3943965" y="3069754"/>
            <a:ext cx="5475117" cy="2059672"/>
          </a:xfrm>
          <a:prstGeom prst="roundRect">
            <a:avLst/>
          </a:prstGeom>
          <a:ln>
            <a:solidFill>
              <a:srgbClr val="0070C0"/>
            </a:solidFill>
          </a:ln>
        </p:spPr>
        <p:style>
          <a:lnRef idx="2">
            <a:schemeClr val="dk1"/>
          </a:lnRef>
          <a:fillRef idx="1">
            <a:schemeClr val="lt1"/>
          </a:fillRef>
          <a:effectRef idx="0">
            <a:schemeClr val="dk1"/>
          </a:effectRef>
          <a:fontRef idx="minor">
            <a:schemeClr val="dk1"/>
          </a:fontRef>
        </p:style>
        <p:txBody>
          <a:bodyPr lIns="87252" tIns="43626" rIns="87252" bIns="43626" anchor="ctr"/>
          <a:lstStyle/>
          <a:p>
            <a:pPr algn="just">
              <a:defRPr/>
            </a:pPr>
            <a:endParaRPr lang="ru-RU" sz="1300" b="1" dirty="0">
              <a:latin typeface="Times New Roman" pitchFamily="18" charset="0"/>
              <a:cs typeface="Times New Roman" pitchFamily="18" charset="0"/>
            </a:endParaRPr>
          </a:p>
        </p:txBody>
      </p:sp>
      <p:sp>
        <p:nvSpPr>
          <p:cNvPr id="12" name="Прямоугольник 11"/>
          <p:cNvSpPr/>
          <p:nvPr/>
        </p:nvSpPr>
        <p:spPr>
          <a:xfrm>
            <a:off x="3954462" y="3121541"/>
            <a:ext cx="5464620" cy="7199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439" tIns="32720" rIns="65439" bIns="32720" numCol="1" spcCol="1212" anchor="ctr" anchorCtr="0">
            <a:noAutofit/>
          </a:bodyPr>
          <a:lstStyle/>
          <a:p>
            <a:pPr marL="285750" lvl="1" indent="-285750" algn="just" defTabSz="763455">
              <a:buFont typeface="Wingdings" panose="05000000000000000000" pitchFamily="2" charset="2"/>
              <a:buChar char="Ø"/>
            </a:pPr>
            <a:r>
              <a:rPr lang="ru-RU" sz="1300" dirty="0">
                <a:latin typeface="Times New Roman" pitchFamily="18" charset="0"/>
                <a:cs typeface="Times New Roman" pitchFamily="18" charset="0"/>
              </a:rPr>
              <a:t>На основании утвержденной схемы теплоснабжения, а в ее отсутствие на основании программы комплексного развития систем коммунальной инфраструктуры;</a:t>
            </a:r>
          </a:p>
        </p:txBody>
      </p:sp>
      <p:sp>
        <p:nvSpPr>
          <p:cNvPr id="13" name="Прямоугольник 12"/>
          <p:cNvSpPr/>
          <p:nvPr/>
        </p:nvSpPr>
        <p:spPr>
          <a:xfrm>
            <a:off x="3954462" y="4539137"/>
            <a:ext cx="5464620" cy="598461"/>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5439" tIns="32720" rIns="65439" bIns="32720" numCol="1" spcCol="1212" anchor="ctr" anchorCtr="0">
            <a:noAutofit/>
          </a:bodyPr>
          <a:lstStyle/>
          <a:p>
            <a:pPr marL="285750" lvl="1" indent="-285750" defTabSz="763455">
              <a:buFont typeface="Wingdings" panose="05000000000000000000" pitchFamily="2" charset="2"/>
              <a:buChar char="Ø"/>
            </a:pPr>
            <a:r>
              <a:rPr lang="ru-RU" sz="1300" dirty="0">
                <a:latin typeface="Times New Roman" pitchFamily="18" charset="0"/>
                <a:cs typeface="Times New Roman" pitchFamily="18" charset="0"/>
              </a:rPr>
              <a:t>Не выше факта за три периода регулирования, </a:t>
            </a:r>
            <a:r>
              <a:rPr lang="ru-RU" sz="1300" dirty="0" smtClean="0">
                <a:latin typeface="Times New Roman" pitchFamily="18" charset="0"/>
                <a:cs typeface="Times New Roman" pitchFamily="18" charset="0"/>
              </a:rPr>
              <a:t>предшествующих расчетному </a:t>
            </a:r>
            <a:r>
              <a:rPr lang="ru-RU" sz="1300" dirty="0">
                <a:latin typeface="Times New Roman" pitchFamily="18" charset="0"/>
                <a:cs typeface="Times New Roman" pitchFamily="18" charset="0"/>
              </a:rPr>
              <a:t>(кроме ДПМ).</a:t>
            </a:r>
          </a:p>
        </p:txBody>
      </p:sp>
      <p:sp>
        <p:nvSpPr>
          <p:cNvPr id="14" name="Стрелка вниз 13"/>
          <p:cNvSpPr/>
          <p:nvPr/>
        </p:nvSpPr>
        <p:spPr>
          <a:xfrm>
            <a:off x="5585137" y="3841638"/>
            <a:ext cx="2192772" cy="791904"/>
          </a:xfrm>
          <a:prstGeom prst="downArrow">
            <a:avLst>
              <a:gd name="adj1" fmla="val 50000"/>
              <a:gd name="adj2" fmla="val 40447"/>
            </a:avLst>
          </a:prstGeom>
          <a:solidFill>
            <a:srgbClr val="C7FDEC"/>
          </a:solidFill>
          <a:ln w="9525">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87252" tIns="43626" rIns="87252" bIns="43626" rtlCol="0" anchor="ctr"/>
          <a:lstStyle/>
          <a:p>
            <a:pPr algn="ctr"/>
            <a:r>
              <a:rPr lang="ru-RU" sz="1300" b="1" dirty="0">
                <a:solidFill>
                  <a:schemeClr val="tx1"/>
                </a:solidFill>
                <a:latin typeface="Times New Roman" panose="02020603050405020304" pitchFamily="18" charset="0"/>
                <a:cs typeface="Times New Roman" panose="02020603050405020304" pitchFamily="18" charset="0"/>
              </a:rPr>
              <a:t>при               отсутствии </a:t>
            </a:r>
          </a:p>
        </p:txBody>
      </p:sp>
      <p:sp>
        <p:nvSpPr>
          <p:cNvPr id="16" name="Стрелка вниз 15"/>
          <p:cNvSpPr/>
          <p:nvPr/>
        </p:nvSpPr>
        <p:spPr>
          <a:xfrm>
            <a:off x="2026690" y="2374786"/>
            <a:ext cx="288032" cy="288032"/>
          </a:xfrm>
          <a:prstGeom prst="downArrow">
            <a:avLst/>
          </a:prstGeom>
          <a:solidFill>
            <a:srgbClr val="C9C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Стрелка вниз 16"/>
          <p:cNvSpPr/>
          <p:nvPr/>
        </p:nvSpPr>
        <p:spPr>
          <a:xfrm>
            <a:off x="6357423" y="2374786"/>
            <a:ext cx="288032" cy="288032"/>
          </a:xfrm>
          <a:prstGeom prst="downArrow">
            <a:avLst/>
          </a:prstGeom>
          <a:solidFill>
            <a:srgbClr val="C9C9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8" name="TextBox 17"/>
          <p:cNvSpPr txBox="1"/>
          <p:nvPr/>
        </p:nvSpPr>
        <p:spPr>
          <a:xfrm>
            <a:off x="9650167" y="6599810"/>
            <a:ext cx="255198" cy="261610"/>
          </a:xfrm>
          <a:prstGeom prst="rect">
            <a:avLst/>
          </a:prstGeom>
          <a:no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6</a:t>
            </a:r>
            <a:endParaRPr lang="ru-RU" sz="11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748869137"/>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1"/>
          <p:cNvSpPr txBox="1">
            <a:spLocks/>
          </p:cNvSpPr>
          <p:nvPr/>
        </p:nvSpPr>
        <p:spPr>
          <a:xfrm>
            <a:off x="941577" y="-1649"/>
            <a:ext cx="8026020" cy="821569"/>
          </a:xfrm>
          <a:prstGeom prst="rect">
            <a:avLst/>
          </a:prstGeom>
        </p:spPr>
        <p:txBody>
          <a:bodyPr lIns="87252" tIns="43626" rIns="87252" bIns="43626"/>
          <a:lstStyle>
            <a:lvl1pPr marL="46038" indent="-46038" algn="ctr" defTabSz="706438" rtl="0" eaLnBrk="0" fontAlgn="base" hangingPunct="0">
              <a:spcBef>
                <a:spcPct val="0"/>
              </a:spcBef>
              <a:spcAft>
                <a:spcPct val="0"/>
              </a:spcAft>
              <a:defRPr sz="4900">
                <a:solidFill>
                  <a:schemeClr val="tx1"/>
                </a:solidFill>
                <a:latin typeface="+mj-lt"/>
                <a:ea typeface="+mj-ea"/>
                <a:cs typeface="+mj-cs"/>
                <a:sym typeface="Arial" pitchFamily="34" charset="0"/>
              </a:defRPr>
            </a:lvl1pPr>
            <a:lvl2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2pPr>
            <a:lvl3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3pPr>
            <a:lvl4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4pPr>
            <a:lvl5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5pPr>
            <a:lvl6pPr marL="500063" indent="-42863" algn="ctr" defTabSz="673100" rtl="0" fontAlgn="base">
              <a:spcBef>
                <a:spcPct val="0"/>
              </a:spcBef>
              <a:spcAft>
                <a:spcPct val="0"/>
              </a:spcAft>
              <a:defRPr sz="4600">
                <a:solidFill>
                  <a:schemeClr val="tx1"/>
                </a:solidFill>
                <a:latin typeface="Arial" charset="0"/>
                <a:sym typeface="Arial" charset="0"/>
              </a:defRPr>
            </a:lvl6pPr>
            <a:lvl7pPr marL="957263" indent="-42863" algn="ctr" defTabSz="673100" rtl="0" fontAlgn="base">
              <a:spcBef>
                <a:spcPct val="0"/>
              </a:spcBef>
              <a:spcAft>
                <a:spcPct val="0"/>
              </a:spcAft>
              <a:defRPr sz="4600">
                <a:solidFill>
                  <a:schemeClr val="tx1"/>
                </a:solidFill>
                <a:latin typeface="Arial" charset="0"/>
                <a:sym typeface="Arial" charset="0"/>
              </a:defRPr>
            </a:lvl7pPr>
            <a:lvl8pPr marL="1414463" indent="-42863" algn="ctr" defTabSz="673100" rtl="0" fontAlgn="base">
              <a:spcBef>
                <a:spcPct val="0"/>
              </a:spcBef>
              <a:spcAft>
                <a:spcPct val="0"/>
              </a:spcAft>
              <a:defRPr sz="4600">
                <a:solidFill>
                  <a:schemeClr val="tx1"/>
                </a:solidFill>
                <a:latin typeface="Arial" charset="0"/>
                <a:sym typeface="Arial" charset="0"/>
              </a:defRPr>
            </a:lvl8pPr>
            <a:lvl9pPr marL="1871663" indent="-42863" algn="ctr" defTabSz="673100" rtl="0" fontAlgn="base">
              <a:spcBef>
                <a:spcPct val="0"/>
              </a:spcBef>
              <a:spcAft>
                <a:spcPct val="0"/>
              </a:spcAft>
              <a:defRPr sz="4600">
                <a:solidFill>
                  <a:schemeClr val="tx1"/>
                </a:solidFill>
                <a:latin typeface="Arial" charset="0"/>
                <a:sym typeface="Arial" charset="0"/>
              </a:defRPr>
            </a:lvl9pPr>
          </a:lstStyle>
          <a:p>
            <a:pPr defTabSz="436260"/>
            <a:r>
              <a:rPr lang="ru-RU" sz="2100" b="1" dirty="0" smtClean="0">
                <a:latin typeface="Times New Roman" panose="02020603050405020304" pitchFamily="18" charset="0"/>
                <a:cs typeface="Times New Roman" pitchFamily="18" charset="0"/>
              </a:rPr>
              <a:t>Принятые тарифные решения 2013г., как основа </a:t>
            </a:r>
          </a:p>
          <a:p>
            <a:pPr defTabSz="436260"/>
            <a:r>
              <a:rPr lang="ru-RU" sz="2100" b="1" dirty="0" smtClean="0">
                <a:latin typeface="Times New Roman" panose="02020603050405020304" pitchFamily="18" charset="0"/>
                <a:cs typeface="Times New Roman" pitchFamily="18" charset="0"/>
              </a:rPr>
              <a:t>принятия решений на 2014г.</a:t>
            </a:r>
            <a:r>
              <a:rPr lang="ru-RU" sz="2100" b="1" dirty="0">
                <a:latin typeface="Times New Roman" panose="02020603050405020304" pitchFamily="18" charset="0"/>
                <a:cs typeface="Times New Roman" pitchFamily="18" charset="0"/>
              </a:rPr>
              <a:t/>
            </a:r>
            <a:br>
              <a:rPr lang="ru-RU" sz="2100" b="1" dirty="0">
                <a:latin typeface="Times New Roman" panose="02020603050405020304" pitchFamily="18" charset="0"/>
                <a:cs typeface="Times New Roman" pitchFamily="18" charset="0"/>
              </a:rPr>
            </a:br>
            <a:endParaRPr lang="ru-RU" sz="2100" b="1" dirty="0">
              <a:latin typeface="Times New Roman" panose="02020603050405020304" pitchFamily="18" charset="0"/>
              <a:cs typeface="Times New Roman" pitchFamily="18" charset="0"/>
            </a:endParaRPr>
          </a:p>
        </p:txBody>
      </p:sp>
      <p:pic>
        <p:nvPicPr>
          <p:cNvPr id="4"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25685" y="994835"/>
            <a:ext cx="4505552" cy="2682639"/>
          </a:xfrm>
          <a:prstGeom prst="rect">
            <a:avLst/>
          </a:prstGeom>
          <a:noFill/>
          <a:ln w="0">
            <a:solidFill>
              <a:schemeClr val="bg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graphicFrame>
        <p:nvGraphicFramePr>
          <p:cNvPr id="5" name="Таблица 4"/>
          <p:cNvGraphicFramePr>
            <a:graphicFrameLocks noGrp="1"/>
          </p:cNvGraphicFramePr>
          <p:nvPr>
            <p:extLst>
              <p:ext uri="{D42A27DB-BD31-4B8C-83A1-F6EECF244321}">
                <p14:modId xmlns="" xmlns:p14="http://schemas.microsoft.com/office/powerpoint/2010/main" val="3012110902"/>
              </p:ext>
            </p:extLst>
          </p:nvPr>
        </p:nvGraphicFramePr>
        <p:xfrm>
          <a:off x="4810571" y="1035869"/>
          <a:ext cx="4786838" cy="2611796"/>
        </p:xfrm>
        <a:graphic>
          <a:graphicData uri="http://schemas.openxmlformats.org/drawingml/2006/table">
            <a:tbl>
              <a:tblPr firstRow="1" firstCol="1" bandRow="1">
                <a:tableStyleId>{69CF1AB2-1976-4502-BF36-3FF5EA218861}</a:tableStyleId>
              </a:tblPr>
              <a:tblGrid>
                <a:gridCol w="2664296"/>
                <a:gridCol w="720080"/>
                <a:gridCol w="720080"/>
                <a:gridCol w="682382"/>
              </a:tblGrid>
              <a:tr h="517747">
                <a:tc>
                  <a:txBody>
                    <a:bodyPr/>
                    <a:lstStyle/>
                    <a:p>
                      <a:pPr algn="ctr">
                        <a:spcAft>
                          <a:spcPts val="0"/>
                        </a:spcAft>
                      </a:pPr>
                      <a:r>
                        <a:rPr lang="ru-RU" sz="900" dirty="0">
                          <a:effectLst/>
                          <a:latin typeface="Times New Roman" panose="02020603050405020304" pitchFamily="18" charset="0"/>
                          <a:cs typeface="Times New Roman" panose="02020603050405020304" pitchFamily="18" charset="0"/>
                        </a:rPr>
                        <a:t>Наименование статьи</a:t>
                      </a:r>
                      <a:endParaRPr lang="ru-RU" sz="9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900" dirty="0">
                          <a:effectLst/>
                          <a:latin typeface="Times New Roman" panose="02020603050405020304" pitchFamily="18" charset="0"/>
                          <a:cs typeface="Times New Roman" panose="02020603050405020304" pitchFamily="18" charset="0"/>
                        </a:rPr>
                        <a:t>1 полугодие 2013 </a:t>
                      </a:r>
                      <a:r>
                        <a:rPr lang="ru-RU" sz="900" dirty="0" smtClean="0">
                          <a:effectLst/>
                          <a:latin typeface="Times New Roman" panose="02020603050405020304" pitchFamily="18" charset="0"/>
                          <a:cs typeface="Times New Roman" panose="02020603050405020304" pitchFamily="18" charset="0"/>
                        </a:rPr>
                        <a:t>г.</a:t>
                      </a:r>
                      <a:endParaRPr lang="ru-RU" sz="9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900" dirty="0">
                          <a:effectLst/>
                          <a:latin typeface="Times New Roman" panose="02020603050405020304" pitchFamily="18" charset="0"/>
                          <a:cs typeface="Times New Roman" panose="02020603050405020304" pitchFamily="18" charset="0"/>
                        </a:rPr>
                        <a:t>2 полугодие 2013 </a:t>
                      </a:r>
                      <a:r>
                        <a:rPr lang="ru-RU" sz="900" dirty="0" smtClean="0">
                          <a:effectLst/>
                          <a:latin typeface="Times New Roman" panose="02020603050405020304" pitchFamily="18" charset="0"/>
                          <a:cs typeface="Times New Roman" panose="02020603050405020304" pitchFamily="18" charset="0"/>
                        </a:rPr>
                        <a:t>г.</a:t>
                      </a:r>
                      <a:endParaRPr lang="ru-RU" sz="9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900" dirty="0">
                          <a:effectLst/>
                          <a:latin typeface="Times New Roman" panose="02020603050405020304" pitchFamily="18" charset="0"/>
                          <a:cs typeface="Times New Roman" panose="02020603050405020304" pitchFamily="18" charset="0"/>
                        </a:rPr>
                        <a:t>Итого </a:t>
                      </a:r>
                      <a:endParaRPr lang="ru-RU" sz="900" dirty="0" smtClean="0">
                        <a:effectLst/>
                        <a:latin typeface="Times New Roman" panose="02020603050405020304" pitchFamily="18" charset="0"/>
                        <a:cs typeface="Times New Roman" panose="02020603050405020304" pitchFamily="18" charset="0"/>
                      </a:endParaRPr>
                    </a:p>
                    <a:p>
                      <a:pPr algn="ctr">
                        <a:spcAft>
                          <a:spcPts val="0"/>
                        </a:spcAft>
                      </a:pPr>
                      <a:r>
                        <a:rPr lang="ru-RU" sz="900" dirty="0" smtClean="0">
                          <a:effectLst/>
                          <a:latin typeface="Times New Roman" panose="02020603050405020304" pitchFamily="18" charset="0"/>
                          <a:cs typeface="Times New Roman" panose="02020603050405020304" pitchFamily="18" charset="0"/>
                        </a:rPr>
                        <a:t>по </a:t>
                      </a:r>
                      <a:r>
                        <a:rPr lang="ru-RU" sz="900" dirty="0">
                          <a:effectLst/>
                          <a:latin typeface="Times New Roman" panose="02020603050405020304" pitchFamily="18" charset="0"/>
                          <a:cs typeface="Times New Roman" panose="02020603050405020304" pitchFamily="18" charset="0"/>
                        </a:rPr>
                        <a:t>2013 </a:t>
                      </a:r>
                      <a:r>
                        <a:rPr lang="ru-RU" sz="900" dirty="0" smtClean="0">
                          <a:effectLst/>
                          <a:latin typeface="Times New Roman" panose="02020603050405020304" pitchFamily="18" charset="0"/>
                          <a:cs typeface="Times New Roman" panose="02020603050405020304" pitchFamily="18" charset="0"/>
                        </a:rPr>
                        <a:t>г.</a:t>
                      </a:r>
                      <a:endParaRPr lang="ru-RU" sz="9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r>
              <a:tr h="224733">
                <a:tc>
                  <a:txBody>
                    <a:bodyPr/>
                    <a:lstStyle/>
                    <a:p>
                      <a:pPr algn="l">
                        <a:spcAft>
                          <a:spcPts val="0"/>
                        </a:spcAft>
                      </a:pPr>
                      <a:r>
                        <a:rPr lang="ru-RU" sz="900" dirty="0">
                          <a:effectLst/>
                          <a:latin typeface="Times New Roman" panose="02020603050405020304" pitchFamily="18" charset="0"/>
                          <a:cs typeface="Times New Roman" panose="02020603050405020304" pitchFamily="18" charset="0"/>
                        </a:rPr>
                        <a:t>Работы и услуги </a:t>
                      </a:r>
                      <a:r>
                        <a:rPr lang="ru-RU" sz="900" dirty="0" smtClean="0">
                          <a:effectLst/>
                          <a:latin typeface="Times New Roman" panose="02020603050405020304" pitchFamily="18" charset="0"/>
                          <a:cs typeface="Times New Roman" panose="02020603050405020304" pitchFamily="18" charset="0"/>
                        </a:rPr>
                        <a:t>производственного </a:t>
                      </a:r>
                      <a:r>
                        <a:rPr lang="ru-RU" sz="900" dirty="0">
                          <a:effectLst/>
                          <a:latin typeface="Times New Roman" panose="02020603050405020304" pitchFamily="18" charset="0"/>
                          <a:cs typeface="Times New Roman" panose="02020603050405020304" pitchFamily="18" charset="0"/>
                        </a:rPr>
                        <a:t>характера</a:t>
                      </a:r>
                      <a:endParaRPr lang="ru-RU" sz="9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dirty="0">
                          <a:effectLst/>
                          <a:latin typeface="Times New Roman" panose="02020603050405020304" pitchFamily="18" charset="0"/>
                          <a:cs typeface="Times New Roman" panose="02020603050405020304" pitchFamily="18" charset="0"/>
                        </a:rPr>
                        <a:t>4,11%</a:t>
                      </a:r>
                      <a:endParaRPr lang="ru-RU" sz="11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dirty="0">
                          <a:effectLst/>
                          <a:latin typeface="Times New Roman" panose="02020603050405020304" pitchFamily="18" charset="0"/>
                          <a:cs typeface="Times New Roman" panose="02020603050405020304" pitchFamily="18" charset="0"/>
                        </a:rPr>
                        <a:t>4,22%</a:t>
                      </a:r>
                      <a:endParaRPr lang="ru-RU" sz="11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a:effectLst/>
                          <a:latin typeface="Times New Roman" panose="02020603050405020304" pitchFamily="18" charset="0"/>
                          <a:cs typeface="Times New Roman" panose="02020603050405020304" pitchFamily="18" charset="0"/>
                        </a:rPr>
                        <a:t>4,16%</a:t>
                      </a:r>
                      <a:endParaRPr lang="ru-RU" sz="1100">
                        <a:effectLst/>
                        <a:latin typeface="Times New Roman" panose="02020603050405020304" pitchFamily="18" charset="0"/>
                        <a:ea typeface="Times New Roman"/>
                        <a:cs typeface="Times New Roman" panose="02020603050405020304" pitchFamily="18" charset="0"/>
                      </a:endParaRPr>
                    </a:p>
                  </a:txBody>
                  <a:tcPr marL="63284" marR="63284" marT="0" marB="0" anchor="ctr"/>
                </a:tc>
              </a:tr>
              <a:tr h="207099">
                <a:tc>
                  <a:txBody>
                    <a:bodyPr/>
                    <a:lstStyle/>
                    <a:p>
                      <a:pPr algn="l">
                        <a:spcAft>
                          <a:spcPts val="0"/>
                        </a:spcAft>
                      </a:pPr>
                      <a:r>
                        <a:rPr lang="ru-RU" sz="900" dirty="0">
                          <a:effectLst/>
                          <a:latin typeface="Times New Roman" panose="02020603050405020304" pitchFamily="18" charset="0"/>
                          <a:cs typeface="Times New Roman" panose="02020603050405020304" pitchFamily="18" charset="0"/>
                        </a:rPr>
                        <a:t>Топливо на технологические цели</a:t>
                      </a:r>
                      <a:endParaRPr lang="ru-RU" sz="9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dirty="0">
                          <a:effectLst/>
                          <a:latin typeface="Times New Roman" panose="02020603050405020304" pitchFamily="18" charset="0"/>
                          <a:cs typeface="Times New Roman" panose="02020603050405020304" pitchFamily="18" charset="0"/>
                        </a:rPr>
                        <a:t>74,37%</a:t>
                      </a:r>
                      <a:endParaRPr lang="ru-RU" sz="11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dirty="0">
                          <a:effectLst/>
                          <a:latin typeface="Times New Roman" panose="02020603050405020304" pitchFamily="18" charset="0"/>
                          <a:cs typeface="Times New Roman" panose="02020603050405020304" pitchFamily="18" charset="0"/>
                        </a:rPr>
                        <a:t>73,66%</a:t>
                      </a:r>
                      <a:endParaRPr lang="ru-RU" sz="11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a:effectLst/>
                          <a:latin typeface="Times New Roman" panose="02020603050405020304" pitchFamily="18" charset="0"/>
                          <a:cs typeface="Times New Roman" panose="02020603050405020304" pitchFamily="18" charset="0"/>
                        </a:rPr>
                        <a:t>74,04%</a:t>
                      </a:r>
                      <a:endParaRPr lang="ru-RU" sz="1100">
                        <a:effectLst/>
                        <a:latin typeface="Times New Roman" panose="02020603050405020304" pitchFamily="18" charset="0"/>
                        <a:ea typeface="Times New Roman"/>
                        <a:cs typeface="Times New Roman" panose="02020603050405020304" pitchFamily="18" charset="0"/>
                      </a:endParaRPr>
                    </a:p>
                  </a:txBody>
                  <a:tcPr marL="63284" marR="63284" marT="0" marB="0" anchor="ctr"/>
                </a:tc>
              </a:tr>
              <a:tr h="207099">
                <a:tc>
                  <a:txBody>
                    <a:bodyPr/>
                    <a:lstStyle/>
                    <a:p>
                      <a:pPr algn="l">
                        <a:spcAft>
                          <a:spcPts val="0"/>
                        </a:spcAft>
                      </a:pPr>
                      <a:r>
                        <a:rPr lang="ru-RU" sz="900" dirty="0">
                          <a:effectLst/>
                          <a:latin typeface="Times New Roman" panose="02020603050405020304" pitchFamily="18" charset="0"/>
                          <a:cs typeface="Times New Roman" panose="02020603050405020304" pitchFamily="18" charset="0"/>
                        </a:rPr>
                        <a:t>Энергия</a:t>
                      </a:r>
                      <a:endParaRPr lang="ru-RU" sz="9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dirty="0">
                          <a:effectLst/>
                          <a:latin typeface="Times New Roman" panose="02020603050405020304" pitchFamily="18" charset="0"/>
                          <a:cs typeface="Times New Roman" panose="02020603050405020304" pitchFamily="18" charset="0"/>
                        </a:rPr>
                        <a:t>0,71%</a:t>
                      </a:r>
                      <a:endParaRPr lang="ru-RU" sz="11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dirty="0">
                          <a:effectLst/>
                          <a:latin typeface="Times New Roman" panose="02020603050405020304" pitchFamily="18" charset="0"/>
                          <a:cs typeface="Times New Roman" panose="02020603050405020304" pitchFamily="18" charset="0"/>
                        </a:rPr>
                        <a:t>0,75%</a:t>
                      </a:r>
                      <a:endParaRPr lang="ru-RU" sz="11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a:effectLst/>
                          <a:latin typeface="Times New Roman" panose="02020603050405020304" pitchFamily="18" charset="0"/>
                          <a:cs typeface="Times New Roman" panose="02020603050405020304" pitchFamily="18" charset="0"/>
                        </a:rPr>
                        <a:t>0,73%</a:t>
                      </a:r>
                      <a:endParaRPr lang="ru-RU" sz="1100">
                        <a:effectLst/>
                        <a:latin typeface="Times New Roman" panose="02020603050405020304" pitchFamily="18" charset="0"/>
                        <a:ea typeface="Times New Roman"/>
                        <a:cs typeface="Times New Roman" panose="02020603050405020304" pitchFamily="18" charset="0"/>
                      </a:endParaRPr>
                    </a:p>
                  </a:txBody>
                  <a:tcPr marL="63284" marR="63284" marT="0" marB="0" anchor="ctr"/>
                </a:tc>
              </a:tr>
              <a:tr h="207099">
                <a:tc>
                  <a:txBody>
                    <a:bodyPr/>
                    <a:lstStyle/>
                    <a:p>
                      <a:pPr algn="l">
                        <a:spcAft>
                          <a:spcPts val="0"/>
                        </a:spcAft>
                      </a:pPr>
                      <a:r>
                        <a:rPr lang="ru-RU" sz="900" dirty="0">
                          <a:effectLst/>
                          <a:latin typeface="Times New Roman" panose="02020603050405020304" pitchFamily="18" charset="0"/>
                          <a:cs typeface="Times New Roman" panose="02020603050405020304" pitchFamily="18" charset="0"/>
                        </a:rPr>
                        <a:t>Затраты на оплату труда</a:t>
                      </a:r>
                      <a:endParaRPr lang="ru-RU" sz="9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a:effectLst/>
                          <a:latin typeface="Times New Roman" panose="02020603050405020304" pitchFamily="18" charset="0"/>
                          <a:cs typeface="Times New Roman" panose="02020603050405020304" pitchFamily="18" charset="0"/>
                        </a:rPr>
                        <a:t>6,10%</a:t>
                      </a:r>
                      <a:endParaRPr lang="ru-RU" sz="110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dirty="0">
                          <a:effectLst/>
                          <a:latin typeface="Times New Roman" panose="02020603050405020304" pitchFamily="18" charset="0"/>
                          <a:cs typeface="Times New Roman" panose="02020603050405020304" pitchFamily="18" charset="0"/>
                        </a:rPr>
                        <a:t>6,23%</a:t>
                      </a:r>
                      <a:endParaRPr lang="ru-RU" sz="11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a:effectLst/>
                          <a:latin typeface="Times New Roman" panose="02020603050405020304" pitchFamily="18" charset="0"/>
                          <a:cs typeface="Times New Roman" panose="02020603050405020304" pitchFamily="18" charset="0"/>
                        </a:rPr>
                        <a:t>6,16%</a:t>
                      </a:r>
                      <a:endParaRPr lang="ru-RU" sz="1100">
                        <a:effectLst/>
                        <a:latin typeface="Times New Roman" panose="02020603050405020304" pitchFamily="18" charset="0"/>
                        <a:ea typeface="Times New Roman"/>
                        <a:cs typeface="Times New Roman" panose="02020603050405020304" pitchFamily="18" charset="0"/>
                      </a:endParaRPr>
                    </a:p>
                  </a:txBody>
                  <a:tcPr marL="63284" marR="63284" marT="0" marB="0" anchor="ctr"/>
                </a:tc>
              </a:tr>
              <a:tr h="207099">
                <a:tc>
                  <a:txBody>
                    <a:bodyPr/>
                    <a:lstStyle/>
                    <a:p>
                      <a:pPr algn="l">
                        <a:spcAft>
                          <a:spcPts val="0"/>
                        </a:spcAft>
                      </a:pPr>
                      <a:r>
                        <a:rPr lang="ru-RU" sz="900" dirty="0">
                          <a:effectLst/>
                          <a:latin typeface="Times New Roman" panose="02020603050405020304" pitchFamily="18" charset="0"/>
                          <a:cs typeface="Times New Roman" panose="02020603050405020304" pitchFamily="18" charset="0"/>
                        </a:rPr>
                        <a:t>Амортизация основных фондов</a:t>
                      </a:r>
                      <a:endParaRPr lang="ru-RU" sz="9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dirty="0">
                          <a:effectLst/>
                          <a:latin typeface="Times New Roman" panose="02020603050405020304" pitchFamily="18" charset="0"/>
                          <a:cs typeface="Times New Roman" panose="02020603050405020304" pitchFamily="18" charset="0"/>
                        </a:rPr>
                        <a:t>4,36%</a:t>
                      </a:r>
                      <a:endParaRPr lang="ru-RU" sz="11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dirty="0">
                          <a:effectLst/>
                          <a:latin typeface="Times New Roman" panose="02020603050405020304" pitchFamily="18" charset="0"/>
                          <a:cs typeface="Times New Roman" panose="02020603050405020304" pitchFamily="18" charset="0"/>
                        </a:rPr>
                        <a:t>4,71%</a:t>
                      </a:r>
                      <a:endParaRPr lang="ru-RU" sz="11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dirty="0">
                          <a:effectLst/>
                          <a:latin typeface="Times New Roman" panose="02020603050405020304" pitchFamily="18" charset="0"/>
                          <a:cs typeface="Times New Roman" panose="02020603050405020304" pitchFamily="18" charset="0"/>
                        </a:rPr>
                        <a:t>4,53%</a:t>
                      </a:r>
                      <a:endParaRPr lang="ru-RU" sz="11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r>
              <a:tr h="331358">
                <a:tc>
                  <a:txBody>
                    <a:bodyPr/>
                    <a:lstStyle/>
                    <a:p>
                      <a:pPr algn="l">
                        <a:spcAft>
                          <a:spcPts val="0"/>
                        </a:spcAft>
                      </a:pPr>
                      <a:r>
                        <a:rPr lang="ru-RU" sz="900" dirty="0">
                          <a:effectLst/>
                          <a:latin typeface="Times New Roman" panose="02020603050405020304" pitchFamily="18" charset="0"/>
                          <a:cs typeface="Times New Roman" panose="02020603050405020304" pitchFamily="18" charset="0"/>
                        </a:rPr>
                        <a:t>Расходы из прибыли организаций </a:t>
                      </a:r>
                      <a:r>
                        <a:rPr lang="ru-RU" sz="900" dirty="0" smtClean="0">
                          <a:effectLst/>
                          <a:latin typeface="Times New Roman" panose="02020603050405020304" pitchFamily="18" charset="0"/>
                          <a:cs typeface="Times New Roman" panose="02020603050405020304" pitchFamily="18" charset="0"/>
                        </a:rPr>
                        <a:t>на производство </a:t>
                      </a:r>
                      <a:r>
                        <a:rPr lang="ru-RU" sz="900" dirty="0">
                          <a:effectLst/>
                          <a:latin typeface="Times New Roman" panose="02020603050405020304" pitchFamily="18" charset="0"/>
                          <a:cs typeface="Times New Roman" panose="02020603050405020304" pitchFamily="18" charset="0"/>
                        </a:rPr>
                        <a:t>тепловой энергии (ОТС, налоги и пр.)</a:t>
                      </a:r>
                      <a:endParaRPr lang="ru-RU" sz="9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a:effectLst/>
                          <a:latin typeface="Times New Roman" panose="02020603050405020304" pitchFamily="18" charset="0"/>
                          <a:cs typeface="Times New Roman" panose="02020603050405020304" pitchFamily="18" charset="0"/>
                        </a:rPr>
                        <a:t>2,04%</a:t>
                      </a:r>
                      <a:endParaRPr lang="ru-RU" sz="110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dirty="0">
                          <a:effectLst/>
                          <a:latin typeface="Times New Roman" panose="02020603050405020304" pitchFamily="18" charset="0"/>
                          <a:cs typeface="Times New Roman" panose="02020603050405020304" pitchFamily="18" charset="0"/>
                        </a:rPr>
                        <a:t>2,20%</a:t>
                      </a:r>
                      <a:endParaRPr lang="ru-RU" sz="11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dirty="0">
                          <a:effectLst/>
                          <a:latin typeface="Times New Roman" panose="02020603050405020304" pitchFamily="18" charset="0"/>
                          <a:cs typeface="Times New Roman" panose="02020603050405020304" pitchFamily="18" charset="0"/>
                        </a:rPr>
                        <a:t>2,11%</a:t>
                      </a:r>
                      <a:endParaRPr lang="ru-RU" sz="11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r>
              <a:tr h="331358">
                <a:tc>
                  <a:txBody>
                    <a:bodyPr/>
                    <a:lstStyle/>
                    <a:p>
                      <a:pPr algn="l">
                        <a:spcAft>
                          <a:spcPts val="0"/>
                        </a:spcAft>
                      </a:pPr>
                      <a:r>
                        <a:rPr lang="ru-RU" sz="900" dirty="0">
                          <a:effectLst/>
                          <a:latin typeface="Times New Roman" panose="02020603050405020304" pitchFamily="18" charset="0"/>
                          <a:cs typeface="Times New Roman" panose="02020603050405020304" pitchFamily="18" charset="0"/>
                        </a:rPr>
                        <a:t>Перекрестное субсидирование между производством электрической и тепловой энергии</a:t>
                      </a:r>
                      <a:endParaRPr lang="ru-RU" sz="9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dirty="0">
                          <a:effectLst/>
                          <a:latin typeface="Times New Roman" panose="02020603050405020304" pitchFamily="18" charset="0"/>
                          <a:cs typeface="Times New Roman" panose="02020603050405020304" pitchFamily="18" charset="0"/>
                        </a:rPr>
                        <a:t>1,79%</a:t>
                      </a:r>
                      <a:endParaRPr lang="ru-RU" sz="11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a:effectLst/>
                          <a:latin typeface="Times New Roman" panose="02020603050405020304" pitchFamily="18" charset="0"/>
                          <a:cs typeface="Times New Roman" panose="02020603050405020304" pitchFamily="18" charset="0"/>
                        </a:rPr>
                        <a:t>1,30%</a:t>
                      </a:r>
                      <a:endParaRPr lang="ru-RU" sz="110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dirty="0">
                          <a:effectLst/>
                          <a:latin typeface="Times New Roman" panose="02020603050405020304" pitchFamily="18" charset="0"/>
                          <a:cs typeface="Times New Roman" panose="02020603050405020304" pitchFamily="18" charset="0"/>
                        </a:rPr>
                        <a:t>1,56%</a:t>
                      </a:r>
                      <a:endParaRPr lang="ru-RU" sz="11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r>
              <a:tr h="217960">
                <a:tc>
                  <a:txBody>
                    <a:bodyPr/>
                    <a:lstStyle/>
                    <a:p>
                      <a:pPr algn="l">
                        <a:spcAft>
                          <a:spcPts val="0"/>
                        </a:spcAft>
                      </a:pPr>
                      <a:r>
                        <a:rPr lang="ru-RU" sz="900" dirty="0">
                          <a:effectLst/>
                          <a:latin typeface="Times New Roman" panose="02020603050405020304" pitchFamily="18" charset="0"/>
                          <a:cs typeface="Times New Roman" panose="02020603050405020304" pitchFamily="18" charset="0"/>
                        </a:rPr>
                        <a:t>Прочие затраты</a:t>
                      </a:r>
                      <a:endParaRPr lang="ru-RU" sz="9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a:effectLst/>
                          <a:latin typeface="Times New Roman" panose="02020603050405020304" pitchFamily="18" charset="0"/>
                          <a:cs typeface="Times New Roman" panose="02020603050405020304" pitchFamily="18" charset="0"/>
                        </a:rPr>
                        <a:t>6,52%</a:t>
                      </a:r>
                      <a:endParaRPr lang="ru-RU" sz="110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a:effectLst/>
                          <a:latin typeface="Times New Roman" panose="02020603050405020304" pitchFamily="18" charset="0"/>
                          <a:cs typeface="Times New Roman" panose="02020603050405020304" pitchFamily="18" charset="0"/>
                        </a:rPr>
                        <a:t>6,93%</a:t>
                      </a:r>
                      <a:endParaRPr lang="ru-RU" sz="1100">
                        <a:effectLst/>
                        <a:latin typeface="Times New Roman" panose="02020603050405020304" pitchFamily="18" charset="0"/>
                        <a:ea typeface="Times New Roman"/>
                        <a:cs typeface="Times New Roman" panose="02020603050405020304" pitchFamily="18" charset="0"/>
                      </a:endParaRPr>
                    </a:p>
                  </a:txBody>
                  <a:tcPr marL="63284" marR="63284" marT="0" marB="0" anchor="ctr"/>
                </a:tc>
                <a:tc>
                  <a:txBody>
                    <a:bodyPr/>
                    <a:lstStyle/>
                    <a:p>
                      <a:pPr algn="ctr">
                        <a:spcAft>
                          <a:spcPts val="0"/>
                        </a:spcAft>
                      </a:pPr>
                      <a:r>
                        <a:rPr lang="ru-RU" sz="1100" dirty="0">
                          <a:effectLst/>
                          <a:latin typeface="Times New Roman" panose="02020603050405020304" pitchFamily="18" charset="0"/>
                          <a:cs typeface="Times New Roman" panose="02020603050405020304" pitchFamily="18" charset="0"/>
                        </a:rPr>
                        <a:t>6,71%</a:t>
                      </a:r>
                      <a:endParaRPr lang="ru-RU" sz="1100" dirty="0">
                        <a:effectLst/>
                        <a:latin typeface="Times New Roman" panose="02020603050405020304" pitchFamily="18" charset="0"/>
                        <a:ea typeface="Times New Roman"/>
                        <a:cs typeface="Times New Roman" panose="02020603050405020304" pitchFamily="18" charset="0"/>
                      </a:endParaRPr>
                    </a:p>
                  </a:txBody>
                  <a:tcPr marL="63284" marR="63284" marT="0" marB="0" anchor="ctr"/>
                </a:tc>
              </a:tr>
            </a:tbl>
          </a:graphicData>
        </a:graphic>
      </p:graphicFrame>
      <p:sp>
        <p:nvSpPr>
          <p:cNvPr id="6" name="Rectangle 4"/>
          <p:cNvSpPr>
            <a:spLocks noChangeArrowheads="1"/>
          </p:cNvSpPr>
          <p:nvPr/>
        </p:nvSpPr>
        <p:spPr bwMode="auto">
          <a:xfrm>
            <a:off x="0" y="-182551"/>
            <a:ext cx="176273" cy="3651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87252" tIns="43626" rIns="87252" bIns="43626" numCol="1" anchor="ctr" anchorCtr="0" compatLnSpc="1">
            <a:prstTxWarp prst="textNoShape">
              <a:avLst/>
            </a:prstTxWarp>
            <a:spAutoFit/>
          </a:bodyPr>
          <a:lstStyle/>
          <a:p>
            <a:endParaRPr lang="ru-RU"/>
          </a:p>
        </p:txBody>
      </p:sp>
      <p:graphicFrame>
        <p:nvGraphicFramePr>
          <p:cNvPr id="7" name="Объект 6"/>
          <p:cNvGraphicFramePr>
            <a:graphicFrameLocks/>
          </p:cNvGraphicFramePr>
          <p:nvPr>
            <p:extLst>
              <p:ext uri="{D42A27DB-BD31-4B8C-83A1-F6EECF244321}">
                <p14:modId xmlns="" xmlns:p14="http://schemas.microsoft.com/office/powerpoint/2010/main" val="1998975285"/>
              </p:ext>
            </p:extLst>
          </p:nvPr>
        </p:nvGraphicFramePr>
        <p:xfrm>
          <a:off x="5022799" y="3748801"/>
          <a:ext cx="4574610" cy="2862000"/>
        </p:xfrm>
        <a:graphic>
          <a:graphicData uri="http://schemas.openxmlformats.org/presentationml/2006/ole">
            <p:oleObj spid="_x0000_s2102" name="Диаграмма" r:id="rId4" imgW="6153088" imgH="3200400" progId="Excel.Sheet.8">
              <p:embed/>
            </p:oleObj>
          </a:graphicData>
        </a:graphic>
      </p:graphicFrame>
      <p:graphicFrame>
        <p:nvGraphicFramePr>
          <p:cNvPr id="8" name="Таблица 7"/>
          <p:cNvGraphicFramePr>
            <a:graphicFrameLocks noGrp="1"/>
          </p:cNvGraphicFramePr>
          <p:nvPr>
            <p:extLst>
              <p:ext uri="{D42A27DB-BD31-4B8C-83A1-F6EECF244321}">
                <p14:modId xmlns="" xmlns:p14="http://schemas.microsoft.com/office/powerpoint/2010/main" val="3611887026"/>
              </p:ext>
            </p:extLst>
          </p:nvPr>
        </p:nvGraphicFramePr>
        <p:xfrm>
          <a:off x="225685" y="3790237"/>
          <a:ext cx="4584886" cy="2861196"/>
        </p:xfrm>
        <a:graphic>
          <a:graphicData uri="http://schemas.openxmlformats.org/drawingml/2006/table">
            <a:tbl>
              <a:tblPr firstRow="1" bandRow="1">
                <a:tableStyleId>{69CF1AB2-1976-4502-BF36-3FF5EA218861}</a:tableStyleId>
              </a:tblPr>
              <a:tblGrid>
                <a:gridCol w="3466426"/>
                <a:gridCol w="1118460"/>
              </a:tblGrid>
              <a:tr h="433776">
                <a:tc>
                  <a:txBody>
                    <a:bodyPr/>
                    <a:lstStyle/>
                    <a:p>
                      <a:pPr algn="ctr"/>
                      <a:r>
                        <a:rPr lang="ru-RU" sz="1400" dirty="0" smtClean="0">
                          <a:latin typeface="Times New Roman" panose="02020603050405020304" pitchFamily="18" charset="0"/>
                          <a:cs typeface="Times New Roman" panose="02020603050405020304" pitchFamily="18" charset="0"/>
                        </a:rPr>
                        <a:t>Затраты на топливо</a:t>
                      </a:r>
                      <a:endParaRPr lang="ru-RU" sz="1400" dirty="0">
                        <a:latin typeface="Times New Roman" panose="02020603050405020304" pitchFamily="18" charset="0"/>
                        <a:cs typeface="Times New Roman" panose="02020603050405020304" pitchFamily="18" charset="0"/>
                      </a:endParaRPr>
                    </a:p>
                  </a:txBody>
                  <a:tcPr marL="84379" marR="84379" marT="45709" marB="45709" anchor="ctr"/>
                </a:tc>
                <a:tc>
                  <a:txBody>
                    <a:bodyPr/>
                    <a:lstStyle/>
                    <a:p>
                      <a:pPr algn="ctr"/>
                      <a:r>
                        <a:rPr lang="ru-RU" sz="1400" dirty="0" smtClean="0">
                          <a:latin typeface="Times New Roman" panose="02020603050405020304" pitchFamily="18" charset="0"/>
                          <a:cs typeface="Times New Roman" panose="02020603050405020304" pitchFamily="18" charset="0"/>
                        </a:rPr>
                        <a:t>%</a:t>
                      </a:r>
                      <a:endParaRPr lang="ru-RU" sz="1400" dirty="0">
                        <a:latin typeface="Times New Roman" panose="02020603050405020304" pitchFamily="18" charset="0"/>
                        <a:cs typeface="Times New Roman" panose="02020603050405020304" pitchFamily="18" charset="0"/>
                      </a:endParaRPr>
                    </a:p>
                  </a:txBody>
                  <a:tcPr marL="84379" marR="84379" marT="45709" marB="45709" anchor="ctr"/>
                </a:tc>
              </a:tr>
              <a:tr h="394056">
                <a:tc>
                  <a:txBody>
                    <a:bodyPr/>
                    <a:lstStyle/>
                    <a:p>
                      <a:r>
                        <a:rPr lang="ru-RU" sz="1400" dirty="0" smtClean="0">
                          <a:latin typeface="Times New Roman" panose="02020603050405020304" pitchFamily="18" charset="0"/>
                          <a:cs typeface="Times New Roman" panose="02020603050405020304" pitchFamily="18" charset="0"/>
                        </a:rPr>
                        <a:t>газ природный </a:t>
                      </a:r>
                      <a:endParaRPr lang="ru-RU" sz="1400" dirty="0">
                        <a:latin typeface="Times New Roman" panose="02020603050405020304" pitchFamily="18" charset="0"/>
                        <a:cs typeface="Times New Roman" panose="02020603050405020304" pitchFamily="18" charset="0"/>
                      </a:endParaRPr>
                    </a:p>
                  </a:txBody>
                  <a:tcPr marL="84379" marR="84379" marT="45709" marB="45709" anchor="ctr"/>
                </a:tc>
                <a:tc>
                  <a:txBody>
                    <a:bodyPr/>
                    <a:lstStyle/>
                    <a:p>
                      <a:pPr algn="ctr"/>
                      <a:r>
                        <a:rPr lang="ru-RU" sz="1400" dirty="0" smtClean="0">
                          <a:latin typeface="Times New Roman" panose="02020603050405020304" pitchFamily="18" charset="0"/>
                          <a:cs typeface="Times New Roman" panose="02020603050405020304" pitchFamily="18" charset="0"/>
                        </a:rPr>
                        <a:t>76%</a:t>
                      </a:r>
                      <a:endParaRPr lang="ru-RU" sz="1400" dirty="0">
                        <a:latin typeface="Times New Roman" panose="02020603050405020304" pitchFamily="18" charset="0"/>
                        <a:cs typeface="Times New Roman" panose="02020603050405020304" pitchFamily="18" charset="0"/>
                      </a:endParaRPr>
                    </a:p>
                  </a:txBody>
                  <a:tcPr marL="84379" marR="84379" marT="45709" marB="45709" anchor="ctr"/>
                </a:tc>
              </a:tr>
              <a:tr h="394056">
                <a:tc>
                  <a:txBody>
                    <a:bodyPr/>
                    <a:lstStyle/>
                    <a:p>
                      <a:r>
                        <a:rPr lang="ru-RU" sz="1400" dirty="0" smtClean="0">
                          <a:latin typeface="Times New Roman" panose="02020603050405020304" pitchFamily="18" charset="0"/>
                          <a:cs typeface="Times New Roman" panose="02020603050405020304" pitchFamily="18" charset="0"/>
                        </a:rPr>
                        <a:t>уголь</a:t>
                      </a:r>
                      <a:endParaRPr lang="ru-RU" sz="1400" dirty="0">
                        <a:latin typeface="Times New Roman" panose="02020603050405020304" pitchFamily="18" charset="0"/>
                        <a:cs typeface="Times New Roman" panose="02020603050405020304" pitchFamily="18" charset="0"/>
                      </a:endParaRPr>
                    </a:p>
                  </a:txBody>
                  <a:tcPr marL="84379" marR="84379" marT="45709" marB="45709" anchor="ctr"/>
                </a:tc>
                <a:tc>
                  <a:txBody>
                    <a:bodyPr/>
                    <a:lstStyle/>
                    <a:p>
                      <a:pPr algn="ctr"/>
                      <a:r>
                        <a:rPr lang="ru-RU" sz="1400" dirty="0" smtClean="0">
                          <a:latin typeface="Times New Roman" panose="02020603050405020304" pitchFamily="18" charset="0"/>
                          <a:cs typeface="Times New Roman" panose="02020603050405020304" pitchFamily="18" charset="0"/>
                        </a:rPr>
                        <a:t>10%</a:t>
                      </a:r>
                      <a:endParaRPr lang="ru-RU" sz="1400" dirty="0">
                        <a:latin typeface="Times New Roman" panose="02020603050405020304" pitchFamily="18" charset="0"/>
                        <a:cs typeface="Times New Roman" panose="02020603050405020304" pitchFamily="18" charset="0"/>
                      </a:endParaRPr>
                    </a:p>
                  </a:txBody>
                  <a:tcPr marL="84379" marR="84379" marT="45709" marB="45709" anchor="ctr"/>
                </a:tc>
              </a:tr>
              <a:tr h="394056">
                <a:tc>
                  <a:txBody>
                    <a:bodyPr/>
                    <a:lstStyle/>
                    <a:p>
                      <a:r>
                        <a:rPr lang="ru-RU" sz="1400" dirty="0" smtClean="0">
                          <a:latin typeface="Times New Roman" panose="02020603050405020304" pitchFamily="18" charset="0"/>
                          <a:cs typeface="Times New Roman" panose="02020603050405020304" pitchFamily="18" charset="0"/>
                        </a:rPr>
                        <a:t>мазут </a:t>
                      </a:r>
                      <a:endParaRPr lang="ru-RU" sz="1400" dirty="0">
                        <a:latin typeface="Times New Roman" panose="02020603050405020304" pitchFamily="18" charset="0"/>
                        <a:cs typeface="Times New Roman" panose="02020603050405020304" pitchFamily="18" charset="0"/>
                      </a:endParaRPr>
                    </a:p>
                  </a:txBody>
                  <a:tcPr marL="84379" marR="84379" marT="45709" marB="45709" anchor="ctr"/>
                </a:tc>
                <a:tc>
                  <a:txBody>
                    <a:bodyPr/>
                    <a:lstStyle/>
                    <a:p>
                      <a:pPr algn="ctr"/>
                      <a:r>
                        <a:rPr lang="ru-RU" sz="14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a:txBody>
                  <a:tcPr marL="84379" marR="84379" marT="45709" marB="45709" anchor="ctr"/>
                </a:tc>
              </a:tr>
              <a:tr h="394056">
                <a:tc>
                  <a:txBody>
                    <a:bodyPr/>
                    <a:lstStyle/>
                    <a:p>
                      <a:r>
                        <a:rPr lang="ru-RU" sz="1400" dirty="0" smtClean="0">
                          <a:latin typeface="Times New Roman" panose="02020603050405020304" pitchFamily="18" charset="0"/>
                          <a:cs typeface="Times New Roman" panose="02020603050405020304" pitchFamily="18" charset="0"/>
                        </a:rPr>
                        <a:t>другие виды топлива </a:t>
                      </a:r>
                      <a:endParaRPr lang="ru-RU" sz="1400" dirty="0">
                        <a:latin typeface="Times New Roman" panose="02020603050405020304" pitchFamily="18" charset="0"/>
                        <a:cs typeface="Times New Roman" panose="02020603050405020304" pitchFamily="18" charset="0"/>
                      </a:endParaRPr>
                    </a:p>
                  </a:txBody>
                  <a:tcPr marL="84379" marR="84379" marT="45709" marB="45709" anchor="ctr"/>
                </a:tc>
                <a:tc>
                  <a:txBody>
                    <a:bodyPr/>
                    <a:lstStyle/>
                    <a:p>
                      <a:pPr algn="ctr"/>
                      <a:r>
                        <a:rPr lang="ru-RU" sz="1400" dirty="0" smtClean="0">
                          <a:latin typeface="Times New Roman" panose="02020603050405020304" pitchFamily="18" charset="0"/>
                          <a:cs typeface="Times New Roman" panose="02020603050405020304" pitchFamily="18" charset="0"/>
                        </a:rPr>
                        <a:t>2%</a:t>
                      </a:r>
                      <a:endParaRPr lang="ru-RU" sz="1400" dirty="0">
                        <a:latin typeface="Times New Roman" panose="02020603050405020304" pitchFamily="18" charset="0"/>
                        <a:cs typeface="Times New Roman" panose="02020603050405020304" pitchFamily="18" charset="0"/>
                      </a:endParaRPr>
                    </a:p>
                  </a:txBody>
                  <a:tcPr marL="84379" marR="84379" marT="45709" marB="45709" anchor="ctr"/>
                </a:tc>
              </a:tr>
              <a:tr h="432774">
                <a:tc>
                  <a:txBody>
                    <a:bodyPr/>
                    <a:lstStyle/>
                    <a:p>
                      <a:r>
                        <a:rPr lang="ru-RU" sz="1400" dirty="0" smtClean="0">
                          <a:latin typeface="Times New Roman" panose="02020603050405020304" pitchFamily="18" charset="0"/>
                          <a:cs typeface="Times New Roman" panose="02020603050405020304" pitchFamily="18" charset="0"/>
                        </a:rPr>
                        <a:t>стоимость ж/д перевозки</a:t>
                      </a:r>
                      <a:endParaRPr lang="ru-RU" sz="1400" dirty="0">
                        <a:latin typeface="Times New Roman" panose="02020603050405020304" pitchFamily="18" charset="0"/>
                        <a:cs typeface="Times New Roman" panose="02020603050405020304" pitchFamily="18" charset="0"/>
                      </a:endParaRPr>
                    </a:p>
                  </a:txBody>
                  <a:tcPr marL="84379" marR="84379" marT="45709" marB="45709" anchor="ctr"/>
                </a:tc>
                <a:tc>
                  <a:txBody>
                    <a:bodyPr/>
                    <a:lstStyle/>
                    <a:p>
                      <a:pPr algn="ctr"/>
                      <a:r>
                        <a:rPr lang="ru-RU" sz="1400" dirty="0" smtClean="0">
                          <a:latin typeface="Times New Roman" panose="02020603050405020304" pitchFamily="18" charset="0"/>
                          <a:cs typeface="Times New Roman" panose="02020603050405020304" pitchFamily="18" charset="0"/>
                        </a:rPr>
                        <a:t>4%</a:t>
                      </a:r>
                      <a:endParaRPr lang="ru-RU" sz="1400" dirty="0">
                        <a:latin typeface="Times New Roman" panose="02020603050405020304" pitchFamily="18" charset="0"/>
                        <a:cs typeface="Times New Roman" panose="02020603050405020304" pitchFamily="18" charset="0"/>
                      </a:endParaRPr>
                    </a:p>
                  </a:txBody>
                  <a:tcPr marL="84379" marR="84379" marT="45709" marB="45709" anchor="ctr"/>
                </a:tc>
              </a:tr>
              <a:tr h="418422">
                <a:tc>
                  <a:txBody>
                    <a:bodyPr/>
                    <a:lstStyle/>
                    <a:p>
                      <a:r>
                        <a:rPr lang="ru-RU" sz="1400" dirty="0" smtClean="0">
                          <a:latin typeface="Times New Roman" panose="02020603050405020304" pitchFamily="18" charset="0"/>
                          <a:cs typeface="Times New Roman" panose="02020603050405020304" pitchFamily="18" charset="0"/>
                        </a:rPr>
                        <a:t>стоимость транспортировки газа </a:t>
                      </a:r>
                      <a:endParaRPr lang="ru-RU" sz="1400" dirty="0">
                        <a:latin typeface="Times New Roman" panose="02020603050405020304" pitchFamily="18" charset="0"/>
                        <a:cs typeface="Times New Roman" panose="02020603050405020304" pitchFamily="18" charset="0"/>
                      </a:endParaRPr>
                    </a:p>
                  </a:txBody>
                  <a:tcPr marL="84379" marR="84379" marT="45709" marB="45709" anchor="ctr"/>
                </a:tc>
                <a:tc>
                  <a:txBody>
                    <a:bodyPr/>
                    <a:lstStyle/>
                    <a:p>
                      <a:pPr algn="ctr"/>
                      <a:r>
                        <a:rPr lang="ru-RU" sz="1400" dirty="0" smtClean="0">
                          <a:latin typeface="Times New Roman" panose="02020603050405020304" pitchFamily="18" charset="0"/>
                          <a:cs typeface="Times New Roman" panose="02020603050405020304" pitchFamily="18" charset="0"/>
                        </a:rPr>
                        <a:t>6%</a:t>
                      </a:r>
                      <a:endParaRPr lang="ru-RU" sz="1400" dirty="0">
                        <a:latin typeface="Times New Roman" panose="02020603050405020304" pitchFamily="18" charset="0"/>
                        <a:cs typeface="Times New Roman" panose="02020603050405020304" pitchFamily="18" charset="0"/>
                      </a:endParaRPr>
                    </a:p>
                  </a:txBody>
                  <a:tcPr marL="84379" marR="84379" marT="45709" marB="45709" anchor="ctr"/>
                </a:tc>
              </a:tr>
            </a:tbl>
          </a:graphicData>
        </a:graphic>
      </p:graphicFrame>
      <p:sp>
        <p:nvSpPr>
          <p:cNvPr id="10" name="TextBox 9"/>
          <p:cNvSpPr txBox="1"/>
          <p:nvPr/>
        </p:nvSpPr>
        <p:spPr>
          <a:xfrm>
            <a:off x="9656029" y="6599810"/>
            <a:ext cx="255198" cy="261610"/>
          </a:xfrm>
          <a:prstGeom prst="rect">
            <a:avLst/>
          </a:prstGeom>
          <a:no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7</a:t>
            </a:r>
            <a:endParaRPr lang="ru-RU" sz="11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1648607261"/>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4"/>
          <p:cNvSpPr txBox="1">
            <a:spLocks/>
          </p:cNvSpPr>
          <p:nvPr/>
        </p:nvSpPr>
        <p:spPr>
          <a:xfrm>
            <a:off x="1047925" y="-26590"/>
            <a:ext cx="8587182" cy="360033"/>
          </a:xfrm>
          <a:prstGeom prst="rect">
            <a:avLst/>
          </a:prstGeom>
        </p:spPr>
        <p:txBody>
          <a:bodyPr lIns="87252" tIns="43626" rIns="87252" bIns="43626"/>
          <a:lstStyle>
            <a:lvl1pPr marL="46038" indent="-46038" algn="ctr" defTabSz="706438" rtl="0" eaLnBrk="0" fontAlgn="base" hangingPunct="0">
              <a:spcBef>
                <a:spcPct val="0"/>
              </a:spcBef>
              <a:spcAft>
                <a:spcPct val="0"/>
              </a:spcAft>
              <a:defRPr sz="4900">
                <a:solidFill>
                  <a:schemeClr val="tx1"/>
                </a:solidFill>
                <a:latin typeface="+mj-lt"/>
                <a:ea typeface="+mj-ea"/>
                <a:cs typeface="+mj-cs"/>
                <a:sym typeface="Arial" pitchFamily="34" charset="0"/>
              </a:defRPr>
            </a:lvl1pPr>
            <a:lvl2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2pPr>
            <a:lvl3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3pPr>
            <a:lvl4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4pPr>
            <a:lvl5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5pPr>
            <a:lvl6pPr marL="500063" indent="-42863" algn="ctr" defTabSz="673100" rtl="0" fontAlgn="base">
              <a:spcBef>
                <a:spcPct val="0"/>
              </a:spcBef>
              <a:spcAft>
                <a:spcPct val="0"/>
              </a:spcAft>
              <a:defRPr sz="4600">
                <a:solidFill>
                  <a:schemeClr val="tx1"/>
                </a:solidFill>
                <a:latin typeface="Arial" charset="0"/>
                <a:sym typeface="Arial" charset="0"/>
              </a:defRPr>
            </a:lvl6pPr>
            <a:lvl7pPr marL="957263" indent="-42863" algn="ctr" defTabSz="673100" rtl="0" fontAlgn="base">
              <a:spcBef>
                <a:spcPct val="0"/>
              </a:spcBef>
              <a:spcAft>
                <a:spcPct val="0"/>
              </a:spcAft>
              <a:defRPr sz="4600">
                <a:solidFill>
                  <a:schemeClr val="tx1"/>
                </a:solidFill>
                <a:latin typeface="Arial" charset="0"/>
                <a:sym typeface="Arial" charset="0"/>
              </a:defRPr>
            </a:lvl7pPr>
            <a:lvl8pPr marL="1414463" indent="-42863" algn="ctr" defTabSz="673100" rtl="0" fontAlgn="base">
              <a:spcBef>
                <a:spcPct val="0"/>
              </a:spcBef>
              <a:spcAft>
                <a:spcPct val="0"/>
              </a:spcAft>
              <a:defRPr sz="4600">
                <a:solidFill>
                  <a:schemeClr val="tx1"/>
                </a:solidFill>
                <a:latin typeface="Arial" charset="0"/>
                <a:sym typeface="Arial" charset="0"/>
              </a:defRPr>
            </a:lvl8pPr>
            <a:lvl9pPr marL="1871663" indent="-42863" algn="ctr" defTabSz="673100" rtl="0" fontAlgn="base">
              <a:spcBef>
                <a:spcPct val="0"/>
              </a:spcBef>
              <a:spcAft>
                <a:spcPct val="0"/>
              </a:spcAft>
              <a:defRPr sz="4600">
                <a:solidFill>
                  <a:schemeClr val="tx1"/>
                </a:solidFill>
                <a:latin typeface="Arial" charset="0"/>
                <a:sym typeface="Arial" charset="0"/>
              </a:defRPr>
            </a:lvl9pPr>
          </a:lstStyle>
          <a:p>
            <a:pPr defTabSz="436260"/>
            <a:r>
              <a:rPr lang="ru-RU" sz="2100" b="1" dirty="0" smtClean="0">
                <a:latin typeface="Times New Roman" panose="02020603050405020304" pitchFamily="18" charset="0"/>
                <a:cs typeface="Times New Roman" pitchFamily="18" charset="0"/>
              </a:rPr>
              <a:t>Нормативы удельного расхода условного топлива на 2014 год</a:t>
            </a:r>
            <a:endParaRPr lang="ru-RU" sz="2100" b="1" dirty="0">
              <a:latin typeface="Times New Roman" panose="02020603050405020304" pitchFamily="18" charset="0"/>
              <a:cs typeface="Times New Roman" pitchFamily="18" charset="0"/>
            </a:endParaRPr>
          </a:p>
        </p:txBody>
      </p:sp>
      <p:sp>
        <p:nvSpPr>
          <p:cNvPr id="11" name="Прямоугольник 10"/>
          <p:cNvSpPr/>
          <p:nvPr/>
        </p:nvSpPr>
        <p:spPr>
          <a:xfrm>
            <a:off x="346074" y="610106"/>
            <a:ext cx="9414199" cy="94748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87252" tIns="43626" rIns="87252" bIns="43626" rtlCol="0" anchor="ctr"/>
          <a:lstStyle/>
          <a:p>
            <a:pPr algn="just">
              <a:tabLst>
                <a:tab pos="809625" algn="l"/>
              </a:tabLst>
            </a:pPr>
            <a:r>
              <a:rPr lang="ru-RU" sz="1500" dirty="0" smtClean="0">
                <a:solidFill>
                  <a:schemeClr val="tx1"/>
                </a:solidFill>
                <a:latin typeface="Times New Roman" panose="02020603050405020304" pitchFamily="18" charset="0"/>
                <a:cs typeface="Times New Roman" panose="02020603050405020304" pitchFamily="18" charset="0"/>
              </a:rPr>
              <a:t>		Приказом от 27.08.2013 № 501 Минэнерго России </a:t>
            </a:r>
            <a:r>
              <a:rPr lang="ru-RU" sz="1500" dirty="0">
                <a:solidFill>
                  <a:schemeClr val="tx1"/>
                </a:solidFill>
                <a:latin typeface="Times New Roman" panose="02020603050405020304" pitchFamily="18" charset="0"/>
                <a:cs typeface="Times New Roman" panose="02020603050405020304" pitchFamily="18" charset="0"/>
              </a:rPr>
              <a:t>утвердило </a:t>
            </a:r>
            <a:r>
              <a:rPr lang="ru-RU" sz="1500" dirty="0" smtClean="0">
                <a:solidFill>
                  <a:schemeClr val="tx1"/>
                </a:solidFill>
                <a:latin typeface="Times New Roman" panose="02020603050405020304" pitchFamily="18" charset="0"/>
                <a:cs typeface="Times New Roman" panose="02020603050405020304" pitchFamily="18" charset="0"/>
              </a:rPr>
              <a:t>нормативы </a:t>
            </a:r>
            <a:r>
              <a:rPr lang="ru-RU" sz="1500" dirty="0">
                <a:solidFill>
                  <a:schemeClr val="tx1"/>
                </a:solidFill>
                <a:latin typeface="Times New Roman" panose="02020603050405020304" pitchFamily="18" charset="0"/>
                <a:cs typeface="Times New Roman" panose="02020603050405020304" pitchFamily="18" charset="0"/>
              </a:rPr>
              <a:t>удельного расхода условного топлива </a:t>
            </a:r>
            <a:r>
              <a:rPr lang="ru-RU" sz="1500" dirty="0" smtClean="0">
                <a:solidFill>
                  <a:schemeClr val="tx1"/>
                </a:solidFill>
                <a:latin typeface="Times New Roman" panose="02020603050405020304" pitchFamily="18" charset="0"/>
                <a:cs typeface="Times New Roman" panose="02020603050405020304" pitchFamily="18" charset="0"/>
              </a:rPr>
              <a:t>для </a:t>
            </a:r>
            <a:r>
              <a:rPr lang="ru-RU" sz="1500" b="1" u="sng" dirty="0" smtClean="0">
                <a:solidFill>
                  <a:schemeClr val="tx1"/>
                </a:solidFill>
                <a:latin typeface="Times New Roman" panose="02020603050405020304" pitchFamily="18" charset="0"/>
                <a:cs typeface="Times New Roman" panose="02020603050405020304" pitchFamily="18" charset="0"/>
              </a:rPr>
              <a:t>165</a:t>
            </a:r>
            <a:r>
              <a:rPr lang="ru-RU" sz="1500" dirty="0" smtClean="0">
                <a:solidFill>
                  <a:schemeClr val="tx1"/>
                </a:solidFill>
                <a:latin typeface="Times New Roman" panose="02020603050405020304" pitchFamily="18" charset="0"/>
                <a:cs typeface="Times New Roman" panose="02020603050405020304" pitchFamily="18" charset="0"/>
              </a:rPr>
              <a:t> </a:t>
            </a:r>
            <a:r>
              <a:rPr lang="ru-RU" sz="1500" dirty="0">
                <a:solidFill>
                  <a:schemeClr val="tx1"/>
                </a:solidFill>
                <a:latin typeface="Times New Roman" panose="02020603050405020304" pitchFamily="18" charset="0"/>
                <a:cs typeface="Times New Roman" panose="02020603050405020304" pitchFamily="18" charset="0"/>
              </a:rPr>
              <a:t>источников тепловой энергии, функционирующих в режиме комбинированной выработки электрической и тепловой энергии с установленной мощностью производства электрической энергии 25 МВт и </a:t>
            </a:r>
            <a:r>
              <a:rPr lang="ru-RU" sz="1500" dirty="0" smtClean="0">
                <a:solidFill>
                  <a:schemeClr val="tx1"/>
                </a:solidFill>
                <a:latin typeface="Times New Roman" panose="02020603050405020304" pitchFamily="18" charset="0"/>
                <a:cs typeface="Times New Roman" panose="02020603050405020304" pitchFamily="18" charset="0"/>
              </a:rPr>
              <a:t>более.</a:t>
            </a:r>
            <a:endParaRPr lang="ru-RU" sz="1500" dirty="0">
              <a:solidFill>
                <a:schemeClr val="tx1"/>
              </a:solidFill>
              <a:latin typeface="Times New Roman" panose="02020603050405020304" pitchFamily="18" charset="0"/>
              <a:cs typeface="Times New Roman" panose="02020603050405020304" pitchFamily="18" charset="0"/>
            </a:endParaRPr>
          </a:p>
        </p:txBody>
      </p:sp>
      <p:sp>
        <p:nvSpPr>
          <p:cNvPr id="13" name="Прямоугольник 12"/>
          <p:cNvSpPr/>
          <p:nvPr/>
        </p:nvSpPr>
        <p:spPr>
          <a:xfrm>
            <a:off x="346075" y="1602718"/>
            <a:ext cx="4896544" cy="2286000"/>
          </a:xfrm>
          <a:prstGeom prst="rect">
            <a:avLst/>
          </a:prstGeom>
          <a:solidFill>
            <a:srgbClr val="E7E7FF"/>
          </a:solidFill>
          <a:ln>
            <a:noFill/>
          </a:ln>
        </p:spPr>
        <p:style>
          <a:lnRef idx="2">
            <a:schemeClr val="accent1">
              <a:shade val="50000"/>
            </a:schemeClr>
          </a:lnRef>
          <a:fillRef idx="1">
            <a:schemeClr val="accent1"/>
          </a:fillRef>
          <a:effectRef idx="0">
            <a:schemeClr val="accent1"/>
          </a:effectRef>
          <a:fontRef idx="minor">
            <a:schemeClr val="lt1"/>
          </a:fontRef>
        </p:style>
        <p:txBody>
          <a:bodyPr lIns="87252" tIns="43626" rIns="87252" bIns="43626" rtlCol="0" anchor="ctr"/>
          <a:lstStyle/>
          <a:p>
            <a:pPr algn="just">
              <a:tabLst>
                <a:tab pos="339314" algn="l"/>
                <a:tab pos="8042034" algn="l"/>
              </a:tabLst>
            </a:pPr>
            <a:r>
              <a:rPr lang="ru-RU" sz="1600" dirty="0">
                <a:solidFill>
                  <a:schemeClr val="tx1"/>
                </a:solidFill>
                <a:latin typeface="Times New Roman" panose="02020603050405020304" pitchFamily="18" charset="0"/>
                <a:cs typeface="Times New Roman" panose="02020603050405020304" pitchFamily="18" charset="0"/>
              </a:rPr>
              <a:t>ФСТ России </a:t>
            </a:r>
            <a:r>
              <a:rPr lang="ru-RU" sz="1600" dirty="0" smtClean="0">
                <a:solidFill>
                  <a:schemeClr val="tx1"/>
                </a:solidFill>
                <a:latin typeface="Times New Roman" panose="02020603050405020304" pitchFamily="18" charset="0"/>
                <a:cs typeface="Times New Roman" panose="02020603050405020304" pitchFamily="18" charset="0"/>
              </a:rPr>
              <a:t>сделан </a:t>
            </a:r>
            <a:r>
              <a:rPr lang="ru-RU" sz="1600" dirty="0">
                <a:solidFill>
                  <a:schemeClr val="tx1"/>
                </a:solidFill>
                <a:latin typeface="Times New Roman" panose="02020603050405020304" pitchFamily="18" charset="0"/>
                <a:cs typeface="Times New Roman" panose="02020603050405020304" pitchFamily="18" charset="0"/>
              </a:rPr>
              <a:t>запрос о представлении решений </a:t>
            </a:r>
            <a:r>
              <a:rPr lang="ru-RU" sz="1600" dirty="0" smtClean="0">
                <a:solidFill>
                  <a:schemeClr val="tx1"/>
                </a:solidFill>
                <a:latin typeface="Times New Roman" panose="02020603050405020304" pitchFamily="18" charset="0"/>
                <a:cs typeface="Times New Roman" panose="02020603050405020304" pitchFamily="18" charset="0"/>
              </a:rPr>
              <a:t>по изменению </a:t>
            </a:r>
            <a:r>
              <a:rPr lang="ru-RU" sz="1600" dirty="0">
                <a:solidFill>
                  <a:schemeClr val="tx1"/>
                </a:solidFill>
                <a:latin typeface="Times New Roman" panose="02020603050405020304" pitchFamily="18" charset="0"/>
                <a:cs typeface="Times New Roman" panose="02020603050405020304" pitchFamily="18" charset="0"/>
              </a:rPr>
              <a:t>метода распределения расхода </a:t>
            </a:r>
            <a:r>
              <a:rPr lang="ru-RU" sz="1600" dirty="0" smtClean="0">
                <a:solidFill>
                  <a:schemeClr val="tx1"/>
                </a:solidFill>
                <a:latin typeface="Times New Roman" panose="02020603050405020304" pitchFamily="18" charset="0"/>
                <a:cs typeface="Times New Roman" panose="02020603050405020304" pitchFamily="18" charset="0"/>
              </a:rPr>
              <a:t>топлива с указанием:</a:t>
            </a:r>
          </a:p>
          <a:p>
            <a:pPr marL="285750" indent="-285750" algn="just">
              <a:lnSpc>
                <a:spcPct val="150000"/>
              </a:lnSpc>
              <a:buFont typeface="Wingdings" panose="05000000000000000000" pitchFamily="2" charset="2"/>
              <a:buChar char="Ø"/>
              <a:tabLst>
                <a:tab pos="339314" algn="l"/>
                <a:tab pos="8042034" algn="l"/>
              </a:tabLst>
            </a:pPr>
            <a:r>
              <a:rPr lang="ru-RU" sz="1600" dirty="0" smtClean="0">
                <a:solidFill>
                  <a:schemeClr val="tx1"/>
                </a:solidFill>
                <a:latin typeface="Times New Roman" panose="02020603050405020304" pitchFamily="18" charset="0"/>
                <a:cs typeface="Times New Roman" panose="02020603050405020304" pitchFamily="18" charset="0"/>
              </a:rPr>
              <a:t>продолжительности переходного периода;</a:t>
            </a:r>
            <a:endParaRPr lang="ru-RU" sz="16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tabLst>
                <a:tab pos="339314" algn="l"/>
                <a:tab pos="8042034" algn="l"/>
              </a:tabLst>
            </a:pPr>
            <a:r>
              <a:rPr lang="ru-RU" sz="1600" dirty="0">
                <a:solidFill>
                  <a:schemeClr val="tx1"/>
                </a:solidFill>
                <a:latin typeface="Times New Roman" panose="02020603050405020304" pitchFamily="18" charset="0"/>
                <a:cs typeface="Times New Roman" panose="02020603050405020304" pitchFamily="18" charset="0"/>
              </a:rPr>
              <a:t>значений понижающих коэффициентов </a:t>
            </a:r>
            <a:r>
              <a:rPr lang="ru-RU" sz="1600" dirty="0" smtClean="0">
                <a:solidFill>
                  <a:schemeClr val="tx1"/>
                </a:solidFill>
                <a:latin typeface="Times New Roman" panose="02020603050405020304" pitchFamily="18" charset="0"/>
                <a:cs typeface="Times New Roman" panose="02020603050405020304" pitchFamily="18" charset="0"/>
              </a:rPr>
              <a:t>(к НУРТ);</a:t>
            </a:r>
            <a:endParaRPr lang="ru-RU" sz="1600" dirty="0">
              <a:solidFill>
                <a:schemeClr val="tx1"/>
              </a:solidFill>
              <a:latin typeface="Times New Roman" panose="02020603050405020304" pitchFamily="18" charset="0"/>
              <a:cs typeface="Times New Roman" panose="02020603050405020304" pitchFamily="18" charset="0"/>
            </a:endParaRPr>
          </a:p>
          <a:p>
            <a:pPr marL="285750" indent="-285750" algn="just">
              <a:lnSpc>
                <a:spcPct val="150000"/>
              </a:lnSpc>
              <a:buFont typeface="Wingdings" panose="05000000000000000000" pitchFamily="2" charset="2"/>
              <a:buChar char="Ø"/>
              <a:tabLst>
                <a:tab pos="339314" algn="l"/>
                <a:tab pos="8042034" algn="l"/>
              </a:tabLst>
            </a:pPr>
            <a:r>
              <a:rPr lang="ru-RU" sz="1600" dirty="0">
                <a:solidFill>
                  <a:schemeClr val="tx1"/>
                </a:solidFill>
                <a:latin typeface="Times New Roman" panose="02020603050405020304" pitchFamily="18" charset="0"/>
                <a:cs typeface="Times New Roman" panose="02020603050405020304" pitchFamily="18" charset="0"/>
              </a:rPr>
              <a:t>оценку тарифных </a:t>
            </a:r>
            <a:r>
              <a:rPr lang="ru-RU" sz="1600" dirty="0" smtClean="0">
                <a:solidFill>
                  <a:schemeClr val="tx1"/>
                </a:solidFill>
                <a:latin typeface="Times New Roman" panose="02020603050405020304" pitchFamily="18" charset="0"/>
                <a:cs typeface="Times New Roman" panose="02020603050405020304" pitchFamily="18" charset="0"/>
              </a:rPr>
              <a:t>последствий.</a:t>
            </a:r>
            <a:endParaRPr lang="ru-RU" sz="1600" dirty="0">
              <a:solidFill>
                <a:schemeClr val="tx1"/>
              </a:solidFill>
              <a:latin typeface="Times New Roman" panose="02020603050405020304" pitchFamily="18" charset="0"/>
              <a:cs typeface="Times New Roman" panose="02020603050405020304" pitchFamily="18" charset="0"/>
            </a:endParaRPr>
          </a:p>
        </p:txBody>
      </p:sp>
      <p:graphicFrame>
        <p:nvGraphicFramePr>
          <p:cNvPr id="14" name="Таблица 13"/>
          <p:cNvGraphicFramePr>
            <a:graphicFrameLocks noGrp="1"/>
          </p:cNvGraphicFramePr>
          <p:nvPr>
            <p:extLst>
              <p:ext uri="{D42A27DB-BD31-4B8C-83A1-F6EECF244321}">
                <p14:modId xmlns="" xmlns:p14="http://schemas.microsoft.com/office/powerpoint/2010/main" val="2094843259"/>
              </p:ext>
            </p:extLst>
          </p:nvPr>
        </p:nvGraphicFramePr>
        <p:xfrm>
          <a:off x="5492951" y="1602718"/>
          <a:ext cx="4104458" cy="2286000"/>
        </p:xfrm>
        <a:graphic>
          <a:graphicData uri="http://schemas.openxmlformats.org/drawingml/2006/table">
            <a:tbl>
              <a:tblPr firstRow="1" bandRow="1">
                <a:tableStyleId>{69CF1AB2-1976-4502-BF36-3FF5EA218861}</a:tableStyleId>
              </a:tblPr>
              <a:tblGrid>
                <a:gridCol w="2052229"/>
                <a:gridCol w="2052229"/>
              </a:tblGrid>
              <a:tr h="357368">
                <a:tc gridSpan="2">
                  <a:txBody>
                    <a:bodyPr/>
                    <a:lstStyle/>
                    <a:p>
                      <a:pPr algn="ctr"/>
                      <a:r>
                        <a:rPr lang="ru-RU" sz="1800" dirty="0" smtClean="0">
                          <a:latin typeface="Times New Roman" panose="02020603050405020304" pitchFamily="18" charset="0"/>
                          <a:cs typeface="Times New Roman" panose="02020603050405020304" pitchFamily="18" charset="0"/>
                        </a:rPr>
                        <a:t>Запрос о представлении решений</a:t>
                      </a:r>
                      <a:endParaRPr lang="ru-RU" dirty="0">
                        <a:solidFill>
                          <a:schemeClr val="bg1"/>
                        </a:solidFill>
                        <a:latin typeface="Times New Roman" panose="02020603050405020304" pitchFamily="18" charset="0"/>
                        <a:cs typeface="Times New Roman" panose="02020603050405020304" pitchFamily="18" charset="0"/>
                      </a:endParaRPr>
                    </a:p>
                  </a:txBody>
                  <a:tcPr anchor="ctr"/>
                </a:tc>
                <a:tc hMerge="1">
                  <a:txBody>
                    <a:bodyPr/>
                    <a:lstStyle/>
                    <a:p>
                      <a:endParaRPr lang="ru-RU" dirty="0"/>
                    </a:p>
                  </a:txBody>
                  <a:tcPr/>
                </a:tc>
              </a:tr>
              <a:tr h="268026">
                <a:tc>
                  <a:txBody>
                    <a:bodyPr/>
                    <a:lstStyle/>
                    <a:p>
                      <a:r>
                        <a:rPr lang="ru-RU" sz="1200" kern="1200" dirty="0" smtClean="0">
                          <a:effectLst/>
                          <a:latin typeface="Times New Roman" panose="02020603050405020304" pitchFamily="18" charset="0"/>
                          <a:cs typeface="Times New Roman" panose="02020603050405020304" pitchFamily="18" charset="0"/>
                        </a:rPr>
                        <a:t>Республика Мордовия</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200" kern="1200" dirty="0" smtClean="0">
                          <a:effectLst/>
                          <a:latin typeface="Times New Roman" panose="02020603050405020304" pitchFamily="18" charset="0"/>
                          <a:cs typeface="Times New Roman" panose="02020603050405020304" pitchFamily="18" charset="0"/>
                        </a:rPr>
                        <a:t>Нижегородская область</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r>
              <a:tr h="268026">
                <a:tc>
                  <a:txBody>
                    <a:bodyPr/>
                    <a:lstStyle/>
                    <a:p>
                      <a:r>
                        <a:rPr lang="ru-RU" sz="1200" kern="1200" dirty="0" smtClean="0">
                          <a:effectLst/>
                          <a:latin typeface="Times New Roman" panose="02020603050405020304" pitchFamily="18" charset="0"/>
                          <a:cs typeface="Times New Roman" panose="02020603050405020304" pitchFamily="18" charset="0"/>
                        </a:rPr>
                        <a:t>Удмуртская Республика</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200" kern="1200" dirty="0" smtClean="0">
                          <a:effectLst/>
                          <a:latin typeface="Times New Roman" panose="02020603050405020304" pitchFamily="18" charset="0"/>
                          <a:cs typeface="Times New Roman" panose="02020603050405020304" pitchFamily="18" charset="0"/>
                        </a:rPr>
                        <a:t>Оренбургская область</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r>
              <a:tr h="268026">
                <a:tc>
                  <a:txBody>
                    <a:bodyPr/>
                    <a:lstStyle/>
                    <a:p>
                      <a:r>
                        <a:rPr lang="ru-RU" sz="1200" kern="1200" dirty="0" smtClean="0">
                          <a:effectLst/>
                          <a:latin typeface="Times New Roman" panose="02020603050405020304" pitchFamily="18" charset="0"/>
                          <a:cs typeface="Times New Roman" panose="02020603050405020304" pitchFamily="18" charset="0"/>
                        </a:rPr>
                        <a:t>Чувашская Республика</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200" kern="1200" dirty="0" smtClean="0">
                          <a:effectLst/>
                          <a:latin typeface="Times New Roman" panose="02020603050405020304" pitchFamily="18" charset="0"/>
                          <a:cs typeface="Times New Roman" panose="02020603050405020304" pitchFamily="18" charset="0"/>
                        </a:rPr>
                        <a:t>Пензенская область</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r>
              <a:tr h="268026">
                <a:tc>
                  <a:txBody>
                    <a:bodyPr/>
                    <a:lstStyle/>
                    <a:p>
                      <a:r>
                        <a:rPr lang="ru-RU" sz="1200" kern="1200" dirty="0" smtClean="0">
                          <a:effectLst/>
                          <a:latin typeface="Times New Roman" panose="02020603050405020304" pitchFamily="18" charset="0"/>
                          <a:cs typeface="Times New Roman" panose="02020603050405020304" pitchFamily="18" charset="0"/>
                        </a:rPr>
                        <a:t>Пермский край</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200" kern="1200" dirty="0" smtClean="0">
                          <a:effectLst/>
                          <a:latin typeface="Times New Roman" panose="02020603050405020304" pitchFamily="18" charset="0"/>
                          <a:cs typeface="Times New Roman" panose="02020603050405020304" pitchFamily="18" charset="0"/>
                        </a:rPr>
                        <a:t>Самарская область</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r>
              <a:tr h="268026">
                <a:tc>
                  <a:txBody>
                    <a:bodyPr/>
                    <a:lstStyle/>
                    <a:p>
                      <a:r>
                        <a:rPr lang="ru-RU" sz="1200" kern="1200" dirty="0" smtClean="0">
                          <a:effectLst/>
                          <a:latin typeface="Times New Roman" panose="02020603050405020304" pitchFamily="18" charset="0"/>
                          <a:cs typeface="Times New Roman" panose="02020603050405020304" pitchFamily="18" charset="0"/>
                        </a:rPr>
                        <a:t>Владимирская область</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200" kern="1200" dirty="0" smtClean="0">
                          <a:effectLst/>
                          <a:latin typeface="Times New Roman" panose="02020603050405020304" pitchFamily="18" charset="0"/>
                          <a:cs typeface="Times New Roman" panose="02020603050405020304" pitchFamily="18" charset="0"/>
                        </a:rPr>
                        <a:t>Саратовская область</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r>
              <a:tr h="268026">
                <a:tc>
                  <a:txBody>
                    <a:bodyPr/>
                    <a:lstStyle/>
                    <a:p>
                      <a:r>
                        <a:rPr lang="ru-RU" sz="1200" kern="1200" dirty="0" smtClean="0">
                          <a:effectLst/>
                          <a:latin typeface="Times New Roman" panose="02020603050405020304" pitchFamily="18" charset="0"/>
                          <a:cs typeface="Times New Roman" panose="02020603050405020304" pitchFamily="18" charset="0"/>
                        </a:rPr>
                        <a:t>Ивановская область</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200" kern="1200" dirty="0" smtClean="0">
                          <a:effectLst/>
                          <a:latin typeface="Times New Roman" panose="02020603050405020304" pitchFamily="18" charset="0"/>
                          <a:cs typeface="Times New Roman" panose="02020603050405020304" pitchFamily="18" charset="0"/>
                        </a:rPr>
                        <a:t>Свердловская область</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r>
              <a:tr h="268026">
                <a:tc>
                  <a:txBody>
                    <a:bodyPr/>
                    <a:lstStyle/>
                    <a:p>
                      <a:r>
                        <a:rPr lang="ru-RU" sz="1200" kern="1200" dirty="0" smtClean="0">
                          <a:effectLst/>
                          <a:latin typeface="Times New Roman" panose="02020603050405020304" pitchFamily="18" charset="0"/>
                          <a:cs typeface="Times New Roman" panose="02020603050405020304" pitchFamily="18" charset="0"/>
                        </a:rPr>
                        <a:t>Кировская область</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c>
                  <a:txBody>
                    <a:bodyPr/>
                    <a:lstStyle/>
                    <a:p>
                      <a:r>
                        <a:rPr lang="ru-RU" sz="1200" kern="1200" dirty="0" smtClean="0">
                          <a:effectLst/>
                          <a:latin typeface="Times New Roman" panose="02020603050405020304" pitchFamily="18" charset="0"/>
                          <a:cs typeface="Times New Roman" panose="02020603050405020304" pitchFamily="18" charset="0"/>
                        </a:rPr>
                        <a:t>Ульяновская область</a:t>
                      </a:r>
                      <a:endParaRPr lang="ru-RU" sz="1200" b="0" dirty="0">
                        <a:solidFill>
                          <a:schemeClr val="tx1"/>
                        </a:solidFill>
                        <a:latin typeface="Times New Roman" panose="02020603050405020304" pitchFamily="18" charset="0"/>
                        <a:cs typeface="Times New Roman" panose="02020603050405020304" pitchFamily="18" charset="0"/>
                      </a:endParaRPr>
                    </a:p>
                  </a:txBody>
                  <a:tcPr anchor="ctr"/>
                </a:tc>
              </a:tr>
            </a:tbl>
          </a:graphicData>
        </a:graphic>
      </p:graphicFrame>
      <p:sp>
        <p:nvSpPr>
          <p:cNvPr id="15" name="Прямоугольник 14"/>
          <p:cNvSpPr/>
          <p:nvPr/>
        </p:nvSpPr>
        <p:spPr>
          <a:xfrm>
            <a:off x="527075" y="4149532"/>
            <a:ext cx="2856358" cy="646331"/>
          </a:xfrm>
          <a:prstGeom prst="rect">
            <a:avLst/>
          </a:prstGeom>
          <a:ln>
            <a:noFill/>
          </a:ln>
        </p:spPr>
        <p:txBody>
          <a:bodyPr wrap="square">
            <a:spAutoFit/>
          </a:bodyPr>
          <a:lstStyle/>
          <a:p>
            <a:pPr algn="ctr"/>
            <a:r>
              <a:rPr lang="ru-RU" sz="1800" b="1" dirty="0">
                <a:latin typeface="Times New Roman" panose="02020603050405020304" pitchFamily="18" charset="0"/>
                <a:cs typeface="Times New Roman" panose="02020603050405020304" pitchFamily="18" charset="0"/>
              </a:rPr>
              <a:t>Решения по изменению </a:t>
            </a:r>
            <a:r>
              <a:rPr lang="ru-RU" sz="1800" b="1" dirty="0" smtClean="0">
                <a:latin typeface="Times New Roman" panose="02020603050405020304" pitchFamily="18" charset="0"/>
                <a:cs typeface="Times New Roman" panose="02020603050405020304" pitchFamily="18" charset="0"/>
              </a:rPr>
              <a:t>представили:</a:t>
            </a:r>
            <a:endParaRPr lang="ru-RU" sz="1800" b="1" dirty="0">
              <a:latin typeface="Times New Roman" panose="02020603050405020304" pitchFamily="18" charset="0"/>
              <a:cs typeface="Times New Roman" panose="02020603050405020304" pitchFamily="18" charset="0"/>
            </a:endParaRPr>
          </a:p>
        </p:txBody>
      </p:sp>
      <p:graphicFrame>
        <p:nvGraphicFramePr>
          <p:cNvPr id="16" name="Таблица 15"/>
          <p:cNvGraphicFramePr>
            <a:graphicFrameLocks noGrp="1"/>
          </p:cNvGraphicFramePr>
          <p:nvPr>
            <p:extLst>
              <p:ext uri="{D42A27DB-BD31-4B8C-83A1-F6EECF244321}">
                <p14:modId xmlns="" xmlns:p14="http://schemas.microsoft.com/office/powerpoint/2010/main" val="1280093499"/>
              </p:ext>
            </p:extLst>
          </p:nvPr>
        </p:nvGraphicFramePr>
        <p:xfrm>
          <a:off x="527076" y="4880940"/>
          <a:ext cx="2856358" cy="1112520"/>
        </p:xfrm>
        <a:graphic>
          <a:graphicData uri="http://schemas.openxmlformats.org/drawingml/2006/table">
            <a:tbl>
              <a:tblPr bandRow="1">
                <a:tableStyleId>{5C22544A-7EE6-4342-B048-85BDC9FD1C3A}</a:tableStyleId>
              </a:tblPr>
              <a:tblGrid>
                <a:gridCol w="285635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800" b="0" kern="1200" dirty="0" smtClean="0">
                          <a:solidFill>
                            <a:schemeClr val="tx1"/>
                          </a:solidFill>
                          <a:effectLst/>
                          <a:latin typeface="Times New Roman" panose="02020603050405020304" pitchFamily="18" charset="0"/>
                          <a:ea typeface="+mn-ea"/>
                          <a:cs typeface="Times New Roman" panose="02020603050405020304" pitchFamily="18" charset="0"/>
                        </a:rPr>
                        <a:t>Удмуртская Республика</a:t>
                      </a:r>
                      <a:endParaRPr lang="ru-RU" sz="1800" b="0" dirty="0" smtClean="0">
                        <a:solidFill>
                          <a:schemeClr val="tx1"/>
                        </a:solidFill>
                        <a:latin typeface="Times New Roman" panose="02020603050405020304" pitchFamily="18" charset="0"/>
                        <a:cs typeface="Times New Roman" panose="02020603050405020304" pitchFamily="18" charset="0"/>
                      </a:endParaRPr>
                    </a:p>
                  </a:txBody>
                  <a:tcPr/>
                </a:tc>
              </a:tr>
              <a:tr h="370840">
                <a:tc>
                  <a:txBody>
                    <a:bodyPr/>
                    <a:lstStyle/>
                    <a:p>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Кировская область</a:t>
                      </a:r>
                      <a:endParaRPr lang="ru-RU" dirty="0">
                        <a:latin typeface="Times New Roman" panose="02020603050405020304" pitchFamily="18" charset="0"/>
                        <a:cs typeface="Times New Roman" panose="02020603050405020304" pitchFamily="18" charset="0"/>
                      </a:endParaRPr>
                    </a:p>
                  </a:txBody>
                  <a:tcPr/>
                </a:tc>
              </a:tr>
              <a:tr h="370840">
                <a:tc>
                  <a:txBody>
                    <a:bodyPr/>
                    <a:lstStyle/>
                    <a:p>
                      <a:r>
                        <a:rPr lang="ru-RU" sz="1800" kern="1200" dirty="0" smtClean="0">
                          <a:solidFill>
                            <a:schemeClr val="dk1"/>
                          </a:solidFill>
                          <a:effectLst/>
                          <a:latin typeface="Times New Roman" panose="02020603050405020304" pitchFamily="18" charset="0"/>
                          <a:ea typeface="+mn-ea"/>
                          <a:cs typeface="Times New Roman" panose="02020603050405020304" pitchFamily="18" charset="0"/>
                        </a:rPr>
                        <a:t>Оренбургская область</a:t>
                      </a:r>
                      <a:endParaRPr lang="ru-RU" dirty="0">
                        <a:latin typeface="Times New Roman" panose="02020603050405020304" pitchFamily="18" charset="0"/>
                        <a:cs typeface="Times New Roman" panose="02020603050405020304" pitchFamily="18" charset="0"/>
                      </a:endParaRPr>
                    </a:p>
                  </a:txBody>
                  <a:tcPr/>
                </a:tc>
              </a:tr>
            </a:tbl>
          </a:graphicData>
        </a:graphic>
      </p:graphicFrame>
      <p:sp>
        <p:nvSpPr>
          <p:cNvPr id="17" name="Прямоугольник 16"/>
          <p:cNvSpPr/>
          <p:nvPr/>
        </p:nvSpPr>
        <p:spPr>
          <a:xfrm>
            <a:off x="4666555" y="4149532"/>
            <a:ext cx="4896544" cy="646331"/>
          </a:xfrm>
          <a:prstGeom prst="rect">
            <a:avLst/>
          </a:prstGeom>
          <a:ln>
            <a:noFill/>
          </a:ln>
        </p:spPr>
        <p:txBody>
          <a:bodyPr wrap="square">
            <a:spAutoFit/>
          </a:bodyPr>
          <a:lstStyle/>
          <a:p>
            <a:pPr algn="ctr"/>
            <a:r>
              <a:rPr lang="ru-RU" sz="1800" b="1" dirty="0" smtClean="0">
                <a:latin typeface="Times New Roman" panose="02020603050405020304" pitchFamily="18" charset="0"/>
                <a:cs typeface="Times New Roman" panose="02020603050405020304" pitchFamily="18" charset="0"/>
              </a:rPr>
              <a:t>Информация об отказе изменения метода распределения расхода топлива:</a:t>
            </a:r>
            <a:endParaRPr lang="ru-RU" sz="1800" b="1" dirty="0">
              <a:latin typeface="Times New Roman" panose="02020603050405020304" pitchFamily="18" charset="0"/>
              <a:cs typeface="Times New Roman" panose="02020603050405020304" pitchFamily="18" charset="0"/>
            </a:endParaRPr>
          </a:p>
        </p:txBody>
      </p:sp>
      <p:graphicFrame>
        <p:nvGraphicFramePr>
          <p:cNvPr id="18" name="Таблица 17"/>
          <p:cNvGraphicFramePr>
            <a:graphicFrameLocks noGrp="1"/>
          </p:cNvGraphicFramePr>
          <p:nvPr>
            <p:extLst>
              <p:ext uri="{D42A27DB-BD31-4B8C-83A1-F6EECF244321}">
                <p14:modId xmlns="" xmlns:p14="http://schemas.microsoft.com/office/powerpoint/2010/main" val="219066384"/>
              </p:ext>
            </p:extLst>
          </p:nvPr>
        </p:nvGraphicFramePr>
        <p:xfrm>
          <a:off x="4666555" y="4869955"/>
          <a:ext cx="4896544" cy="1224135"/>
        </p:xfrm>
        <a:graphic>
          <a:graphicData uri="http://schemas.openxmlformats.org/drawingml/2006/table">
            <a:tbl>
              <a:tblPr bandRow="1">
                <a:tableStyleId>{5C22544A-7EE6-4342-B048-85BDC9FD1C3A}</a:tableStyleId>
              </a:tblPr>
              <a:tblGrid>
                <a:gridCol w="2448272"/>
                <a:gridCol w="2448272"/>
              </a:tblGrid>
              <a:tr h="4080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Владимирская область</a:t>
                      </a:r>
                      <a:endParaRPr lang="ru-RU" sz="1600" b="0" dirty="0" smtClean="0">
                        <a:solidFill>
                          <a:schemeClr val="tx1"/>
                        </a:solidFill>
                        <a:latin typeface="Times New Roman" panose="02020603050405020304" pitchFamily="18" charset="0"/>
                        <a:cs typeface="Times New Roman" panose="02020603050405020304" pitchFamily="18" charset="0"/>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Саратовская область</a:t>
                      </a:r>
                      <a:endParaRPr lang="ru-RU" sz="1600" b="0" dirty="0" smtClean="0">
                        <a:solidFill>
                          <a:schemeClr val="tx1"/>
                        </a:solidFill>
                        <a:latin typeface="Times New Roman" panose="02020603050405020304" pitchFamily="18" charset="0"/>
                        <a:cs typeface="Times New Roman" panose="02020603050405020304" pitchFamily="18" charset="0"/>
                      </a:endParaRPr>
                    </a:p>
                  </a:txBody>
                  <a:tcPr/>
                </a:tc>
              </a:tr>
              <a:tr h="408045">
                <a:tc>
                  <a:txBody>
                    <a:bodyPr/>
                    <a:lstStyle/>
                    <a:p>
                      <a:pPr marL="0" algn="l" defTabSz="914400" rtl="0" eaLnBrk="1" latinLnBrk="0" hangingPunct="1"/>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Ивановская область</a:t>
                      </a:r>
                      <a:endParaRPr lang="ru-RU" sz="1600" kern="1200" dirty="0">
                        <a:solidFill>
                          <a:schemeClr val="dk1"/>
                        </a:solidFill>
                        <a:effectLst/>
                        <a:latin typeface="Times New Roman" panose="02020603050405020304" pitchFamily="18" charset="0"/>
                        <a:ea typeface="+mn-ea"/>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Ульяновская область</a:t>
                      </a:r>
                      <a:endParaRPr lang="ru-RU" sz="1600" dirty="0">
                        <a:latin typeface="Times New Roman" panose="02020603050405020304" pitchFamily="18" charset="0"/>
                        <a:cs typeface="Times New Roman" panose="02020603050405020304" pitchFamily="18" charset="0"/>
                      </a:endParaRPr>
                    </a:p>
                  </a:txBody>
                  <a:tcPr/>
                </a:tc>
              </a:tr>
              <a:tr h="408045">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Нижегородская область</a:t>
                      </a:r>
                      <a:endParaRPr lang="ru-RU" sz="1600" dirty="0">
                        <a:latin typeface="Times New Roman" panose="02020603050405020304" pitchFamily="18" charset="0"/>
                        <a:cs typeface="Times New Roman" panose="02020603050405020304" pitchFamily="18" charset="0"/>
                      </a:endParaRPr>
                    </a:p>
                  </a:txBody>
                  <a:tcPr/>
                </a:tc>
                <a:tc>
                  <a:txBody>
                    <a:bodyPr/>
                    <a:lstStyle/>
                    <a:p>
                      <a:r>
                        <a:rPr lang="ru-RU" sz="1600" kern="1200" dirty="0" smtClean="0">
                          <a:solidFill>
                            <a:schemeClr val="dk1"/>
                          </a:solidFill>
                          <a:effectLst/>
                          <a:latin typeface="Times New Roman" panose="02020603050405020304" pitchFamily="18" charset="0"/>
                          <a:ea typeface="+mn-ea"/>
                          <a:cs typeface="Times New Roman" panose="02020603050405020304" pitchFamily="18" charset="0"/>
                        </a:rPr>
                        <a:t>Чувашская Республика</a:t>
                      </a:r>
                      <a:endParaRPr lang="ru-RU" sz="1600" dirty="0">
                        <a:latin typeface="Times New Roman" panose="02020603050405020304" pitchFamily="18" charset="0"/>
                        <a:cs typeface="Times New Roman" panose="02020603050405020304" pitchFamily="18" charset="0"/>
                      </a:endParaRPr>
                    </a:p>
                  </a:txBody>
                  <a:tcPr/>
                </a:tc>
              </a:tr>
            </a:tbl>
          </a:graphicData>
        </a:graphic>
      </p:graphicFrame>
      <p:sp>
        <p:nvSpPr>
          <p:cNvPr id="19" name="TextBox 18"/>
          <p:cNvSpPr txBox="1"/>
          <p:nvPr/>
        </p:nvSpPr>
        <p:spPr>
          <a:xfrm>
            <a:off x="9650167" y="6599810"/>
            <a:ext cx="255198" cy="261610"/>
          </a:xfrm>
          <a:prstGeom prst="rect">
            <a:avLst/>
          </a:prstGeom>
          <a:noFill/>
        </p:spPr>
        <p:txBody>
          <a:bodyPr wrap="none" rtlCol="0">
            <a:spAutoFit/>
          </a:bodyPr>
          <a:lstStyle/>
          <a:p>
            <a:r>
              <a:rPr lang="ru-RU" sz="1100" dirty="0" smtClean="0">
                <a:latin typeface="Times New Roman" panose="02020603050405020304" pitchFamily="18" charset="0"/>
                <a:cs typeface="Times New Roman" panose="02020603050405020304" pitchFamily="18" charset="0"/>
              </a:rPr>
              <a:t>8</a:t>
            </a:r>
            <a:endParaRPr lang="ru-RU" sz="1100" dirty="0">
              <a:latin typeface="Times New Roman" panose="02020603050405020304" pitchFamily="18" charset="0"/>
              <a:cs typeface="Times New Roman" panose="02020603050405020304" pitchFamily="18" charset="0"/>
            </a:endParaRPr>
          </a:p>
        </p:txBody>
      </p:sp>
    </p:spTree>
    <p:extLst>
      <p:ext uri="{BB962C8B-B14F-4D97-AF65-F5344CB8AC3E}">
        <p14:creationId xmlns="" xmlns:p14="http://schemas.microsoft.com/office/powerpoint/2010/main" val="71808057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46075" y="1200448"/>
            <a:ext cx="9361040" cy="1077218"/>
          </a:xfrm>
          <a:prstGeom prst="rect">
            <a:avLst/>
          </a:prstGeom>
          <a:solidFill>
            <a:srgbClr val="E7E7FF"/>
          </a:solidFill>
        </p:spPr>
        <p:txBody>
          <a:bodyPr wrap="square" anchor="ctr">
            <a:spAutoFit/>
          </a:bodyPr>
          <a:lstStyle/>
          <a:p>
            <a:pPr algn="just"/>
            <a:r>
              <a:rPr lang="en-US" sz="1600" dirty="0" smtClean="0">
                <a:latin typeface="Times New Roman" panose="02020603050405020304" pitchFamily="18" charset="0"/>
                <a:cs typeface="Times New Roman" panose="02020603050405020304" pitchFamily="18" charset="0"/>
              </a:rPr>
              <a:t>	</a:t>
            </a:r>
            <a:r>
              <a:rPr lang="ru-RU" sz="1600" dirty="0" smtClean="0">
                <a:latin typeface="Times New Roman" panose="02020603050405020304" pitchFamily="18" charset="0"/>
                <a:cs typeface="Times New Roman" panose="02020603050405020304" pitchFamily="18" charset="0"/>
              </a:rPr>
              <a:t>На заседании Правления ФСТ России 15.10.2013 года </a:t>
            </a:r>
            <a:r>
              <a:rPr lang="ru-RU" sz="1600" b="1" dirty="0" smtClean="0">
                <a:latin typeface="Times New Roman" panose="02020603050405020304" pitchFamily="18" charset="0"/>
                <a:cs typeface="Times New Roman" panose="02020603050405020304" pitchFamily="18" charset="0"/>
              </a:rPr>
              <a:t>утверждены </a:t>
            </a:r>
            <a:r>
              <a:rPr lang="ru-RU" sz="1600" b="1" dirty="0">
                <a:latin typeface="Times New Roman" panose="02020603050405020304" pitchFamily="18" charset="0"/>
                <a:cs typeface="Times New Roman" panose="02020603050405020304" pitchFamily="18" charset="0"/>
              </a:rPr>
              <a:t>предельные минимальные и максимальные уровни тарифов</a:t>
            </a:r>
            <a:r>
              <a:rPr lang="ru-RU" sz="1600" dirty="0">
                <a:latin typeface="Times New Roman" panose="02020603050405020304" pitchFamily="18" charset="0"/>
                <a:cs typeface="Times New Roman" panose="02020603050405020304" pitchFamily="18" charset="0"/>
              </a:rPr>
              <a:t> на тепловую энергию производимую в режиме комбинированной выработки станциями установленной электрической мощностью 25 МВт и более на 2014 год с учетом следующих </a:t>
            </a:r>
            <a:r>
              <a:rPr lang="ru-RU" sz="1600" dirty="0" smtClean="0">
                <a:latin typeface="Times New Roman" panose="02020603050405020304" pitchFamily="18" charset="0"/>
                <a:cs typeface="Times New Roman" panose="02020603050405020304" pitchFamily="18" charset="0"/>
              </a:rPr>
              <a:t>особенностей</a:t>
            </a:r>
            <a:r>
              <a:rPr lang="ru-RU" sz="1600" dirty="0">
                <a:latin typeface="Times New Roman" panose="02020603050405020304" pitchFamily="18" charset="0"/>
                <a:cs typeface="Times New Roman" panose="02020603050405020304" pitchFamily="18" charset="0"/>
              </a:rPr>
              <a:t>:</a:t>
            </a:r>
          </a:p>
        </p:txBody>
      </p:sp>
      <p:sp>
        <p:nvSpPr>
          <p:cNvPr id="4" name="Заголовок 4"/>
          <p:cNvSpPr txBox="1">
            <a:spLocks/>
          </p:cNvSpPr>
          <p:nvPr/>
        </p:nvSpPr>
        <p:spPr>
          <a:xfrm>
            <a:off x="994147" y="549475"/>
            <a:ext cx="9073008" cy="504055"/>
          </a:xfrm>
          <a:prstGeom prst="rect">
            <a:avLst/>
          </a:prstGeom>
        </p:spPr>
        <p:txBody>
          <a:bodyPr/>
          <a:lstStyle>
            <a:lvl1pPr marL="46038" indent="-46038" algn="ctr" defTabSz="706438" rtl="0" eaLnBrk="0" fontAlgn="base" hangingPunct="0">
              <a:spcBef>
                <a:spcPct val="0"/>
              </a:spcBef>
              <a:spcAft>
                <a:spcPct val="0"/>
              </a:spcAft>
              <a:defRPr sz="4900">
                <a:solidFill>
                  <a:schemeClr val="tx1"/>
                </a:solidFill>
                <a:latin typeface="+mj-lt"/>
                <a:ea typeface="+mj-ea"/>
                <a:cs typeface="+mj-cs"/>
                <a:sym typeface="Arial" pitchFamily="34" charset="0"/>
              </a:defRPr>
            </a:lvl1pPr>
            <a:lvl2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2pPr>
            <a:lvl3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3pPr>
            <a:lvl4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4pPr>
            <a:lvl5pPr marL="46038" indent="-46038" algn="ctr" defTabSz="706438" rtl="0" eaLnBrk="0" fontAlgn="base" hangingPunct="0">
              <a:spcBef>
                <a:spcPct val="0"/>
              </a:spcBef>
              <a:spcAft>
                <a:spcPct val="0"/>
              </a:spcAft>
              <a:defRPr sz="4900">
                <a:solidFill>
                  <a:schemeClr val="tx1"/>
                </a:solidFill>
                <a:latin typeface="Arial" charset="0"/>
                <a:sym typeface="Arial" pitchFamily="34" charset="0"/>
              </a:defRPr>
            </a:lvl5pPr>
            <a:lvl6pPr marL="500063" indent="-42863" algn="ctr" defTabSz="673100" rtl="0" fontAlgn="base">
              <a:spcBef>
                <a:spcPct val="0"/>
              </a:spcBef>
              <a:spcAft>
                <a:spcPct val="0"/>
              </a:spcAft>
              <a:defRPr sz="4600">
                <a:solidFill>
                  <a:schemeClr val="tx1"/>
                </a:solidFill>
                <a:latin typeface="Arial" charset="0"/>
                <a:sym typeface="Arial" charset="0"/>
              </a:defRPr>
            </a:lvl6pPr>
            <a:lvl7pPr marL="957263" indent="-42863" algn="ctr" defTabSz="673100" rtl="0" fontAlgn="base">
              <a:spcBef>
                <a:spcPct val="0"/>
              </a:spcBef>
              <a:spcAft>
                <a:spcPct val="0"/>
              </a:spcAft>
              <a:defRPr sz="4600">
                <a:solidFill>
                  <a:schemeClr val="tx1"/>
                </a:solidFill>
                <a:latin typeface="Arial" charset="0"/>
                <a:sym typeface="Arial" charset="0"/>
              </a:defRPr>
            </a:lvl7pPr>
            <a:lvl8pPr marL="1414463" indent="-42863" algn="ctr" defTabSz="673100" rtl="0" fontAlgn="base">
              <a:spcBef>
                <a:spcPct val="0"/>
              </a:spcBef>
              <a:spcAft>
                <a:spcPct val="0"/>
              </a:spcAft>
              <a:defRPr sz="4600">
                <a:solidFill>
                  <a:schemeClr val="tx1"/>
                </a:solidFill>
                <a:latin typeface="Arial" charset="0"/>
                <a:sym typeface="Arial" charset="0"/>
              </a:defRPr>
            </a:lvl8pPr>
            <a:lvl9pPr marL="1871663" indent="-42863" algn="ctr" defTabSz="673100" rtl="0" fontAlgn="base">
              <a:spcBef>
                <a:spcPct val="0"/>
              </a:spcBef>
              <a:spcAft>
                <a:spcPct val="0"/>
              </a:spcAft>
              <a:defRPr sz="4600">
                <a:solidFill>
                  <a:schemeClr val="tx1"/>
                </a:solidFill>
                <a:latin typeface="Arial" charset="0"/>
                <a:sym typeface="Arial" charset="0"/>
              </a:defRPr>
            </a:lvl9pPr>
          </a:lstStyle>
          <a:p>
            <a:pPr defTabSz="457200"/>
            <a:r>
              <a:rPr lang="ru-RU" sz="2000" b="1" kern="1200" dirty="0" smtClean="0">
                <a:latin typeface="Times New Roman" panose="02020603050405020304" pitchFamily="18" charset="0"/>
                <a:cs typeface="Times New Roman" pitchFamily="18" charset="0"/>
              </a:rPr>
              <a:t>Тарифные решения в части производства тепловой энергии на 2014 год</a:t>
            </a:r>
            <a:endParaRPr lang="ru-RU" sz="2000" b="1" kern="1200" dirty="0">
              <a:latin typeface="Times New Roman" panose="02020603050405020304" pitchFamily="18" charset="0"/>
              <a:cs typeface="Times New Roman" pitchFamily="18" charset="0"/>
            </a:endParaRPr>
          </a:p>
        </p:txBody>
      </p:sp>
      <p:sp>
        <p:nvSpPr>
          <p:cNvPr id="14" name="TextBox 13"/>
          <p:cNvSpPr txBox="1"/>
          <p:nvPr/>
        </p:nvSpPr>
        <p:spPr>
          <a:xfrm>
            <a:off x="9650167" y="6599810"/>
            <a:ext cx="255198" cy="261610"/>
          </a:xfrm>
          <a:prstGeom prst="rect">
            <a:avLst/>
          </a:prstGeom>
          <a:noFill/>
        </p:spPr>
        <p:txBody>
          <a:bodyPr wrap="none" rtlCol="0">
            <a:spAutoFit/>
          </a:bodyPr>
          <a:lstStyle/>
          <a:p>
            <a:r>
              <a:rPr lang="ru-RU" sz="1100" dirty="0">
                <a:latin typeface="Times New Roman" panose="02020603050405020304" pitchFamily="18" charset="0"/>
                <a:cs typeface="Times New Roman" panose="02020603050405020304" pitchFamily="18" charset="0"/>
              </a:rPr>
              <a:t>9</a:t>
            </a:r>
          </a:p>
        </p:txBody>
      </p:sp>
      <p:sp>
        <p:nvSpPr>
          <p:cNvPr id="15" name="Пятиугольник 14"/>
          <p:cNvSpPr/>
          <p:nvPr/>
        </p:nvSpPr>
        <p:spPr>
          <a:xfrm>
            <a:off x="346075" y="2638500"/>
            <a:ext cx="1944216" cy="1295350"/>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6" name="Нашивка 15"/>
          <p:cNvSpPr/>
          <p:nvPr/>
        </p:nvSpPr>
        <p:spPr>
          <a:xfrm>
            <a:off x="1930251" y="2638500"/>
            <a:ext cx="7776864" cy="1295350"/>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7" name="TextBox 16"/>
          <p:cNvSpPr txBox="1"/>
          <p:nvPr/>
        </p:nvSpPr>
        <p:spPr>
          <a:xfrm>
            <a:off x="512551" y="3116898"/>
            <a:ext cx="1201676" cy="338554"/>
          </a:xfrm>
          <a:prstGeom prst="rect">
            <a:avLst/>
          </a:prstGeom>
          <a:noFill/>
        </p:spPr>
        <p:txBody>
          <a:bodyPr wrap="none" rtlCol="0">
            <a:spAutoFit/>
          </a:bodyPr>
          <a:lstStyle/>
          <a:p>
            <a:r>
              <a:rPr lang="ru-RU" sz="1600" b="1" dirty="0" smtClean="0">
                <a:latin typeface="Times New Roman" panose="02020603050405020304" pitchFamily="18" charset="0"/>
                <a:cs typeface="Times New Roman" panose="02020603050405020304" pitchFamily="18" charset="0"/>
              </a:rPr>
              <a:t>Расчет </a:t>
            </a:r>
            <a:r>
              <a:rPr lang="en-US" sz="1600" b="1" dirty="0" smtClean="0">
                <a:latin typeface="Times New Roman" panose="02020603050405020304" pitchFamily="18" charset="0"/>
                <a:cs typeface="Times New Roman" panose="02020603050405020304" pitchFamily="18" charset="0"/>
              </a:rPr>
              <a:t>min</a:t>
            </a:r>
            <a:endParaRPr lang="ru-RU" sz="1600" b="1" dirty="0">
              <a:latin typeface="Times New Roman" panose="02020603050405020304" pitchFamily="18" charset="0"/>
              <a:cs typeface="Times New Roman" panose="02020603050405020304" pitchFamily="18" charset="0"/>
            </a:endParaRPr>
          </a:p>
        </p:txBody>
      </p:sp>
      <p:sp>
        <p:nvSpPr>
          <p:cNvPr id="18" name="TextBox 17"/>
          <p:cNvSpPr txBox="1"/>
          <p:nvPr/>
        </p:nvSpPr>
        <p:spPr>
          <a:xfrm>
            <a:off x="2830351" y="2670622"/>
            <a:ext cx="5624980" cy="1231106"/>
          </a:xfrm>
          <a:prstGeom prst="rect">
            <a:avLst/>
          </a:prstGeom>
          <a:noFill/>
        </p:spPr>
        <p:txBody>
          <a:bodyPr wrap="square" rtlCol="0">
            <a:spAutoFit/>
          </a:bodyPr>
          <a:lstStyle/>
          <a:p>
            <a:pPr algn="just"/>
            <a:r>
              <a:rPr lang="ru-RU" sz="1400" dirty="0">
                <a:latin typeface="Times New Roman" panose="02020603050405020304" pitchFamily="18" charset="0"/>
                <a:cs typeface="Times New Roman" panose="02020603050405020304" pitchFamily="18" charset="0"/>
              </a:rPr>
              <a:t>= среднегодовой минимального уровня тарифа </a:t>
            </a:r>
            <a:r>
              <a:rPr lang="ru-RU" sz="1600" b="1" dirty="0" err="1">
                <a:latin typeface="Times New Roman" panose="02020603050405020304" pitchFamily="18" charset="0"/>
                <a:cs typeface="Times New Roman" panose="02020603050405020304" pitchFamily="18" charset="0"/>
              </a:rPr>
              <a:t>Тср</a:t>
            </a:r>
            <a:r>
              <a:rPr lang="ru-RU" sz="1400" dirty="0">
                <a:latin typeface="Times New Roman" panose="02020603050405020304" pitchFamily="18" charset="0"/>
                <a:cs typeface="Times New Roman" panose="02020603050405020304" pitchFamily="18" charset="0"/>
              </a:rPr>
              <a:t> (на </a:t>
            </a:r>
            <a:r>
              <a:rPr lang="ru-RU" sz="1400" dirty="0" smtClean="0">
                <a:latin typeface="Times New Roman" panose="02020603050405020304" pitchFamily="18" charset="0"/>
                <a:cs typeface="Times New Roman" panose="02020603050405020304" pitchFamily="18" charset="0"/>
              </a:rPr>
              <a:t>показатели</a:t>
            </a:r>
            <a:r>
              <a:rPr lang="en-US" sz="1400" dirty="0" smtClean="0">
                <a:latin typeface="Times New Roman" panose="02020603050405020304" pitchFamily="18" charset="0"/>
                <a:cs typeface="Times New Roman" panose="02020603050405020304" pitchFamily="18" charset="0"/>
              </a:rPr>
              <a:t> </a:t>
            </a:r>
            <a:r>
              <a:rPr lang="ru-RU" sz="1400" dirty="0" smtClean="0">
                <a:latin typeface="Times New Roman" panose="02020603050405020304" pitchFamily="18" charset="0"/>
                <a:cs typeface="Times New Roman" panose="02020603050405020304" pitchFamily="18" charset="0"/>
              </a:rPr>
              <a:t>прогнозного </a:t>
            </a:r>
            <a:r>
              <a:rPr lang="ru-RU" sz="1400" dirty="0">
                <a:latin typeface="Times New Roman" panose="02020603050405020304" pitchFamily="18" charset="0"/>
                <a:cs typeface="Times New Roman" panose="02020603050405020304" pitchFamily="18" charset="0"/>
              </a:rPr>
              <a:t>баланса 2014 г., исходя из индексации расходов 2013 г., по прогнозу, при превышении среднегодового уровня, использовался понижающий коэффициент </a:t>
            </a:r>
            <a:r>
              <a:rPr lang="ru-RU" sz="1400" dirty="0" smtClean="0">
                <a:latin typeface="Times New Roman" panose="02020603050405020304" pitchFamily="18" charset="0"/>
                <a:cs typeface="Times New Roman" panose="02020603050405020304" pitchFamily="18" charset="0"/>
              </a:rPr>
              <a:t>1,5%.</a:t>
            </a:r>
            <a:endParaRPr lang="ru-RU" sz="1400" dirty="0">
              <a:latin typeface="Times New Roman" panose="02020603050405020304" pitchFamily="18" charset="0"/>
              <a:cs typeface="Times New Roman" panose="02020603050405020304" pitchFamily="18" charset="0"/>
            </a:endParaRPr>
          </a:p>
          <a:p>
            <a:pPr algn="ctr"/>
            <a:r>
              <a:rPr lang="ru-RU" sz="1600" b="1" dirty="0">
                <a:latin typeface="Times New Roman" panose="02020603050405020304" pitchFamily="18" charset="0"/>
                <a:cs typeface="Times New Roman" panose="02020603050405020304" pitchFamily="18" charset="0"/>
              </a:rPr>
              <a:t>если </a:t>
            </a:r>
            <a:r>
              <a:rPr lang="ru-RU" sz="1600" b="1" dirty="0" err="1">
                <a:latin typeface="Times New Roman" panose="02020603050405020304" pitchFamily="18" charset="0"/>
                <a:cs typeface="Times New Roman" panose="02020603050405020304" pitchFamily="18" charset="0"/>
              </a:rPr>
              <a:t>Тср</a:t>
            </a:r>
            <a:r>
              <a:rPr lang="ru-RU" sz="1600" b="1" dirty="0">
                <a:latin typeface="Times New Roman" panose="02020603050405020304" pitchFamily="18" charset="0"/>
                <a:cs typeface="Times New Roman" panose="02020603050405020304" pitchFamily="18" charset="0"/>
              </a:rPr>
              <a:t>  &gt; действующего Т, то </a:t>
            </a:r>
            <a:r>
              <a:rPr lang="ru-RU" sz="1600" b="1" dirty="0" err="1">
                <a:latin typeface="Times New Roman" panose="02020603050405020304" pitchFamily="18" charset="0"/>
                <a:cs typeface="Times New Roman" panose="02020603050405020304" pitchFamily="18" charset="0"/>
              </a:rPr>
              <a:t>min</a:t>
            </a:r>
            <a:r>
              <a:rPr lang="ru-RU" sz="1600" b="1" dirty="0">
                <a:latin typeface="Times New Roman" panose="02020603050405020304" pitchFamily="18" charset="0"/>
                <a:cs typeface="Times New Roman" panose="02020603050405020304" pitchFamily="18" charset="0"/>
              </a:rPr>
              <a:t> = T – 1,5%</a:t>
            </a:r>
            <a:endParaRPr lang="ru-RU" sz="1400" b="1" dirty="0">
              <a:latin typeface="Times New Roman" panose="02020603050405020304" pitchFamily="18" charset="0"/>
              <a:cs typeface="Times New Roman" panose="02020603050405020304" pitchFamily="18" charset="0"/>
            </a:endParaRPr>
          </a:p>
        </p:txBody>
      </p:sp>
      <p:sp>
        <p:nvSpPr>
          <p:cNvPr id="19" name="Пятиугольник 18"/>
          <p:cNvSpPr/>
          <p:nvPr/>
        </p:nvSpPr>
        <p:spPr>
          <a:xfrm>
            <a:off x="346075" y="4149874"/>
            <a:ext cx="1944216" cy="1600438"/>
          </a:xfrm>
          <a:prstGeom prst="homePlat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0" name="Нашивка 19"/>
          <p:cNvSpPr/>
          <p:nvPr/>
        </p:nvSpPr>
        <p:spPr>
          <a:xfrm>
            <a:off x="1786235" y="4149874"/>
            <a:ext cx="7920880" cy="1600438"/>
          </a:xfrm>
          <a:prstGeom prst="chevr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1" name="TextBox 20"/>
          <p:cNvSpPr txBox="1"/>
          <p:nvPr/>
        </p:nvSpPr>
        <p:spPr>
          <a:xfrm>
            <a:off x="495720" y="4780816"/>
            <a:ext cx="1235338" cy="338554"/>
          </a:xfrm>
          <a:prstGeom prst="rect">
            <a:avLst/>
          </a:prstGeom>
          <a:noFill/>
        </p:spPr>
        <p:txBody>
          <a:bodyPr wrap="none" rtlCol="0">
            <a:spAutoFit/>
          </a:bodyPr>
          <a:lstStyle/>
          <a:p>
            <a:r>
              <a:rPr lang="ru-RU" sz="1600" b="1" dirty="0" smtClean="0">
                <a:latin typeface="Times New Roman" panose="02020603050405020304" pitchFamily="18" charset="0"/>
                <a:cs typeface="Times New Roman" panose="02020603050405020304" pitchFamily="18" charset="0"/>
              </a:rPr>
              <a:t>Расчет </a:t>
            </a:r>
            <a:r>
              <a:rPr lang="en-US" sz="1600" b="1" dirty="0" smtClean="0">
                <a:latin typeface="Times New Roman" panose="02020603050405020304" pitchFamily="18" charset="0"/>
                <a:cs typeface="Times New Roman" panose="02020603050405020304" pitchFamily="18" charset="0"/>
              </a:rPr>
              <a:t>max</a:t>
            </a:r>
            <a:endParaRPr lang="ru-RU" sz="1600" b="1" dirty="0">
              <a:latin typeface="Times New Roman" panose="02020603050405020304" pitchFamily="18" charset="0"/>
              <a:cs typeface="Times New Roman" panose="02020603050405020304" pitchFamily="18" charset="0"/>
            </a:endParaRPr>
          </a:p>
        </p:txBody>
      </p:sp>
      <p:sp>
        <p:nvSpPr>
          <p:cNvPr id="22" name="TextBox 21"/>
          <p:cNvSpPr txBox="1"/>
          <p:nvPr/>
        </p:nvSpPr>
        <p:spPr>
          <a:xfrm>
            <a:off x="2830351" y="4165263"/>
            <a:ext cx="5624980" cy="1569660"/>
          </a:xfrm>
          <a:prstGeom prst="rect">
            <a:avLst/>
          </a:prstGeom>
          <a:noFill/>
        </p:spPr>
        <p:txBody>
          <a:bodyPr wrap="square" rtlCol="0">
            <a:spAutoFit/>
          </a:bodyPr>
          <a:lstStyle/>
          <a:p>
            <a:r>
              <a:rPr lang="en-US" sz="1600" b="1" dirty="0">
                <a:latin typeface="Times New Roman" pitchFamily="18" charset="0"/>
                <a:cs typeface="Times New Roman" pitchFamily="18" charset="0"/>
              </a:rPr>
              <a:t>I</a:t>
            </a:r>
            <a:r>
              <a:rPr lang="en-US" sz="1400" dirty="0">
                <a:latin typeface="Times New Roman" pitchFamily="18" charset="0"/>
                <a:cs typeface="Times New Roman" pitchFamily="18" charset="0"/>
              </a:rPr>
              <a:t> </a:t>
            </a:r>
            <a:r>
              <a:rPr lang="ru-RU" sz="1400" dirty="0">
                <a:latin typeface="Times New Roman" pitchFamily="18" charset="0"/>
                <a:cs typeface="Times New Roman" pitchFamily="18" charset="0"/>
              </a:rPr>
              <a:t>полугодие 2014 года уровень тарифа применен, исходя из не превышения тарифа на тепловую энергию второго полугодия 2013 года, утвержденного органами регулирования (действующих тарифов).</a:t>
            </a:r>
            <a:endParaRPr lang="en-US" sz="1400" dirty="0">
              <a:latin typeface="Times New Roman" pitchFamily="18" charset="0"/>
              <a:cs typeface="Times New Roman" pitchFamily="18" charset="0"/>
            </a:endParaRPr>
          </a:p>
          <a:p>
            <a:endParaRPr lang="en-US" sz="800" b="1" dirty="0">
              <a:latin typeface="Times New Roman" pitchFamily="18" charset="0"/>
              <a:cs typeface="Times New Roman" pitchFamily="18" charset="0"/>
            </a:endParaRPr>
          </a:p>
          <a:p>
            <a:r>
              <a:rPr lang="en-US" sz="1600" b="1" dirty="0">
                <a:latin typeface="Times New Roman" pitchFamily="18" charset="0"/>
                <a:cs typeface="Times New Roman" pitchFamily="18" charset="0"/>
              </a:rPr>
              <a:t>II</a:t>
            </a:r>
            <a:r>
              <a:rPr lang="en-US" sz="1400" dirty="0">
                <a:latin typeface="Times New Roman" pitchFamily="18" charset="0"/>
                <a:cs typeface="Times New Roman" pitchFamily="18" charset="0"/>
              </a:rPr>
              <a:t> </a:t>
            </a:r>
            <a:r>
              <a:rPr lang="ru-RU" sz="1400" dirty="0">
                <a:latin typeface="Times New Roman" pitchFamily="18" charset="0"/>
                <a:cs typeface="Times New Roman" pitchFamily="18" charset="0"/>
              </a:rPr>
              <a:t>полугодие с применением индекса роста цен на тепловую энергию с июля 2014 года - 104,2% к тарифам второго полугодия 2013 года, утвержденным органами регулирования.</a:t>
            </a:r>
            <a:endParaRPr lang="ru-RU" sz="1400" dirty="0"/>
          </a:p>
        </p:txBody>
      </p:sp>
    </p:spTree>
    <p:extLst>
      <p:ext uri="{BB962C8B-B14F-4D97-AF65-F5344CB8AC3E}">
        <p14:creationId xmlns="" xmlns:p14="http://schemas.microsoft.com/office/powerpoint/2010/main" val="2724776249"/>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Специальное оформление">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пециальное оформление">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Специальное оформление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17894</TotalTime>
  <Words>2062</Words>
  <Application>Microsoft Office PowerPoint</Application>
  <PresentationFormat>Произвольный</PresentationFormat>
  <Paragraphs>381</Paragraphs>
  <Slides>14</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14</vt:i4>
      </vt:variant>
    </vt:vector>
  </HeadingPairs>
  <TitlesOfParts>
    <vt:vector size="16" baseType="lpstr">
      <vt:lpstr>Специальное оформление</vt:lpstr>
      <vt:lpstr>Диаграмма</vt:lpstr>
      <vt:lpstr>Всероссийский семинар-совещание «Тарифное регулирование в 2013 году и задачи органов государственного регулирования на 2014 год»</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Спасибо за внимание!</vt:lpstr>
    </vt:vector>
  </TitlesOfParts>
  <Company>ФСТ России</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Александр Бибиков</dc:creator>
  <cp:lastModifiedBy>Энергетики</cp:lastModifiedBy>
  <cp:revision>1166</cp:revision>
  <cp:lastPrinted>2013-10-16T09:24:04Z</cp:lastPrinted>
  <dcterms:created xsi:type="dcterms:W3CDTF">2009-09-01T17:39:31Z</dcterms:created>
  <dcterms:modified xsi:type="dcterms:W3CDTF">2013-10-17T12:02:30Z</dcterms:modified>
</cp:coreProperties>
</file>