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698" r:id="rId2"/>
  </p:sldMasterIdLst>
  <p:notesMasterIdLst>
    <p:notesMasterId r:id="rId11"/>
  </p:notesMasterIdLst>
  <p:sldIdLst>
    <p:sldId id="289" r:id="rId3"/>
    <p:sldId id="281" r:id="rId4"/>
    <p:sldId id="283" r:id="rId5"/>
    <p:sldId id="287" r:id="rId6"/>
    <p:sldId id="279" r:id="rId7"/>
    <p:sldId id="290" r:id="rId8"/>
    <p:sldId id="291" r:id="rId9"/>
    <p:sldId id="292" r:id="rId10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BFE7"/>
    <a:srgbClr val="94BFE7"/>
    <a:srgbClr val="98BFE7"/>
    <a:srgbClr val="9EBFE7"/>
    <a:srgbClr val="A7BFE7"/>
    <a:srgbClr val="98C6F6"/>
    <a:srgbClr val="98CBF6"/>
    <a:srgbClr val="98C4F6"/>
    <a:srgbClr val="98BAF6"/>
    <a:srgbClr val="8FB1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92057" autoAdjust="0"/>
  </p:normalViewPr>
  <p:slideViewPr>
    <p:cSldViewPr>
      <p:cViewPr>
        <p:scale>
          <a:sx n="125" d="100"/>
          <a:sy n="125" d="100"/>
        </p:scale>
        <p:origin x="-1140" y="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75" d="100"/>
          <a:sy n="75" d="100"/>
        </p:scale>
        <p:origin x="-4026" y="-210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8060017951142326E-2"/>
          <c:y val="3.2679738562091505E-2"/>
          <c:w val="0.94766747531717932"/>
          <c:h val="0.8415902423961710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 воды на уборку МОП</c:v>
                </c:pt>
              </c:strCache>
            </c:strRef>
          </c:tx>
          <c:spPr>
            <a:ln w="34925">
              <a:noFill/>
            </a:ln>
          </c:spPr>
          <c:marker>
            <c:symbol val="none"/>
          </c:marker>
          <c:cat>
            <c:numRef>
              <c:f>Лист1!$A$2:$A$5</c:f>
              <c:numCache>
                <c:formatCode>0%</c:formatCode>
                <c:ptCount val="4"/>
                <c:pt idx="0">
                  <c:v>0.3</c:v>
                </c:pt>
                <c:pt idx="1">
                  <c:v>0.45</c:v>
                </c:pt>
                <c:pt idx="2">
                  <c:v>0.75</c:v>
                </c:pt>
                <c:pt idx="3">
                  <c:v>0.9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0.2</c:v>
                </c:pt>
                <c:pt idx="1">
                  <c:v>0.2</c:v>
                </c:pt>
                <c:pt idx="2">
                  <c:v>0.2</c:v>
                </c:pt>
                <c:pt idx="3">
                  <c:v>0.2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Сверхнормативное потребление в помещениях без ИПУ</c:v>
                </c:pt>
              </c:strCache>
            </c:strRef>
          </c:tx>
          <c:spPr>
            <a:ln w="38100">
              <a:noFill/>
            </a:ln>
          </c:spPr>
          <c:marker>
            <c:symbol val="none"/>
          </c:marker>
          <c:cat>
            <c:numRef>
              <c:f>Лист1!$A$2:$A$5</c:f>
              <c:numCache>
                <c:formatCode>0%</c:formatCode>
                <c:ptCount val="4"/>
                <c:pt idx="0">
                  <c:v>0.3</c:v>
                </c:pt>
                <c:pt idx="1">
                  <c:v>0.45</c:v>
                </c:pt>
                <c:pt idx="2">
                  <c:v>0.75</c:v>
                </c:pt>
                <c:pt idx="3">
                  <c:v>0.9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457920"/>
        <c:axId val="105476096"/>
      </c:lineChart>
      <c:catAx>
        <c:axId val="105457920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ru-RU"/>
          </a:p>
        </c:txPr>
        <c:crossAx val="105476096"/>
        <c:crosses val="autoZero"/>
        <c:auto val="1"/>
        <c:lblAlgn val="ctr"/>
        <c:lblOffset val="100"/>
        <c:noMultiLvlLbl val="0"/>
      </c:catAx>
      <c:valAx>
        <c:axId val="10547609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05457920"/>
        <c:crosses val="autoZero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0.06937</cdr:x>
      <cdr:y>0.1502</cdr:y>
    </cdr:from>
    <cdr:to>
      <cdr:x>0.23122</cdr:x>
      <cdr:y>0.86811</cdr:y>
    </cdr:to>
    <cdr:grpSp>
      <cdr:nvGrpSpPr>
        <cdr:cNvPr id="7" name="Группа 6"/>
        <cdr:cNvGrpSpPr/>
      </cdr:nvGrpSpPr>
      <cdr:grpSpPr>
        <a:xfrm xmlns:a="http://schemas.openxmlformats.org/drawingml/2006/main">
          <a:off x="370362" y="583707"/>
          <a:ext cx="864107" cy="2789942"/>
          <a:chOff x="370384" y="583704"/>
          <a:chExt cx="864096" cy="2789948"/>
        </a:xfrm>
      </cdr:grpSpPr>
      <cdr:sp macro="" textlink="">
        <cdr:nvSpPr>
          <cdr:cNvPr id="2" name="Прямоугольник 1"/>
          <cdr:cNvSpPr/>
        </cdr:nvSpPr>
        <cdr:spPr bwMode="auto">
          <a:xfrm xmlns:a="http://schemas.openxmlformats.org/drawingml/2006/main">
            <a:off x="370384" y="2016224"/>
            <a:ext cx="864096" cy="1080122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92D050">
              <a:alpha val="70000"/>
            </a:srgbClr>
          </a:solidFill>
          <a:ln xmlns:a="http://schemas.openxmlformats.org/drawingml/2006/main"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  <a:scene3d xmlns:a="http://schemas.openxmlformats.org/drawingml/2006/main">
            <a:camera prst="orthographicFront"/>
            <a:lightRig rig="threePt" dir="t"/>
          </a:scene3d>
          <a:sp3d xmlns:a="http://schemas.openxmlformats.org/drawingml/2006/main">
            <a:bevelT w="114300" prst="artDeco"/>
          </a:sp3d>
        </cdr:spPr>
        <cdr:txBody>
          <a:bodyPr xmlns:a="http://schemas.openxmlformats.org/drawingml/2006/main" vertOverflow="clip" vert="horz" wrap="square" lIns="91440" tIns="45720" rIns="91440" bIns="45720" numCol="1" anchor="t" anchorCtr="0" compatLnSpc="1">
            <a:prstTxWarp prst="textNoShape">
              <a:avLst/>
            </a:prstTxWarp>
          </a:bodyPr>
          <a:lstStyle xmlns:a="http://schemas.openxmlformats.org/drawingml/2006/main"/>
          <a:p xmlns:a="http://schemas.openxmlformats.org/drawingml/2006/main">
            <a:endParaRPr lang="ru-RU" dirty="0" smtClean="0"/>
          </a:p>
          <a:p xmlns:a="http://schemas.openxmlformats.org/drawingml/2006/main">
            <a:endParaRPr lang="ru-RU" dirty="0"/>
          </a:p>
          <a:p xmlns:a="http://schemas.openxmlformats.org/drawingml/2006/main">
            <a:r>
              <a:rPr lang="ru-RU" sz="900" b="1" dirty="0" smtClean="0"/>
              <a:t>    объем</a:t>
            </a:r>
          </a:p>
          <a:p xmlns:a="http://schemas.openxmlformats.org/drawingml/2006/main">
            <a:r>
              <a:rPr lang="ru-RU" sz="900" b="1" dirty="0" smtClean="0"/>
              <a:t>    на ОДН</a:t>
            </a:r>
            <a:endParaRPr lang="ru-RU" sz="900" b="1" dirty="0"/>
          </a:p>
        </cdr:txBody>
      </cdr:sp>
      <cdr:sp macro="" textlink="">
        <cdr:nvSpPr>
          <cdr:cNvPr id="3" name="Прямоугольник 2"/>
          <cdr:cNvSpPr/>
        </cdr:nvSpPr>
        <cdr:spPr bwMode="auto">
          <a:xfrm xmlns:a="http://schemas.openxmlformats.org/drawingml/2006/main">
            <a:off x="370384" y="583704"/>
            <a:ext cx="864096" cy="360040"/>
          </a:xfrm>
          <a:prstGeom xmlns:a="http://schemas.openxmlformats.org/drawingml/2006/main" prst="rect">
            <a:avLst/>
          </a:prstGeom>
          <a:solidFill xmlns:a="http://schemas.openxmlformats.org/drawingml/2006/main">
            <a:schemeClr val="accent4">
              <a:lumMod val="60000"/>
              <a:lumOff val="40000"/>
              <a:alpha val="50000"/>
            </a:schemeClr>
          </a:solidFill>
          <a:ln xmlns:a="http://schemas.openxmlformats.org/drawingml/2006/main"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  <a:scene3d xmlns:a="http://schemas.openxmlformats.org/drawingml/2006/main">
            <a:camera prst="orthographicFront"/>
            <a:lightRig rig="threePt" dir="t"/>
          </a:scene3d>
          <a:sp3d xmlns:a="http://schemas.openxmlformats.org/drawingml/2006/main">
            <a:bevelT w="165100" prst="coolSlant"/>
          </a:sp3d>
        </cdr:spPr>
        <cdr:txBody>
          <a:bodyPr xmlns:a="http://schemas.openxmlformats.org/drawingml/2006/main" vert="horz" wrap="square" lIns="91440" tIns="45720" rIns="91440" bIns="45720" numCol="1" anchor="t" anchorCtr="0" compatLnSpc="1">
            <a:prstTxWarp prst="textNoShape">
              <a:avLst/>
            </a:prstTxWarp>
          </a:bodyPr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ru-RU" sz="400" b="1" dirty="0" smtClean="0"/>
              <a:t>         </a:t>
            </a:r>
            <a:r>
              <a:rPr lang="ru-RU" sz="900" b="1" dirty="0" smtClean="0"/>
              <a:t>объем</a:t>
            </a:r>
          </a:p>
          <a:p xmlns:a="http://schemas.openxmlformats.org/drawingml/2006/main">
            <a:pPr marL="85725"/>
            <a:r>
              <a:rPr lang="ru-RU" sz="900" b="1" dirty="0" smtClean="0"/>
              <a:t>по ИПУ</a:t>
            </a:r>
            <a:endParaRPr lang="ru-RU" sz="900" b="1" dirty="0"/>
          </a:p>
        </cdr:txBody>
      </cdr:sp>
      <cdr:sp macro="" textlink="">
        <cdr:nvSpPr>
          <cdr:cNvPr id="5" name="Прямоугольник 4"/>
          <cdr:cNvSpPr/>
        </cdr:nvSpPr>
        <cdr:spPr bwMode="auto">
          <a:xfrm xmlns:a="http://schemas.openxmlformats.org/drawingml/2006/main">
            <a:off x="370384" y="3096346"/>
            <a:ext cx="864096" cy="277306"/>
          </a:xfrm>
          <a:prstGeom xmlns:a="http://schemas.openxmlformats.org/drawingml/2006/main" prst="rect">
            <a:avLst/>
          </a:prstGeom>
          <a:solidFill xmlns:a="http://schemas.openxmlformats.org/drawingml/2006/main">
            <a:schemeClr val="accent6">
              <a:lumMod val="75000"/>
              <a:alpha val="69000"/>
            </a:schemeClr>
          </a:solidFill>
          <a:ln xmlns:a="http://schemas.openxmlformats.org/drawingml/2006/main"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  <a:scene3d xmlns:a="http://schemas.openxmlformats.org/drawingml/2006/main">
            <a:camera prst="orthographicFront"/>
            <a:lightRig rig="threePt" dir="t"/>
          </a:scene3d>
          <a:sp3d xmlns:a="http://schemas.openxmlformats.org/drawingml/2006/main" prstMaterial="metal">
            <a:bevelT w="114300" prst="artDeco"/>
          </a:sp3d>
        </cdr:spPr>
        <cdr:txBody>
          <a:bodyPr xmlns:a="http://schemas.openxmlformats.org/drawingml/2006/main" vert="horz" wrap="square" lIns="91440" tIns="45720" rIns="91440" bIns="45720" numCol="1" anchor="t" anchorCtr="0" compatLnSpc="1">
            <a:prstTxWarp prst="textNoShape">
              <a:avLst/>
            </a:prstTxWarp>
          </a:bodyPr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>
              <a:lnSpc>
                <a:spcPct val="90000"/>
              </a:lnSpc>
            </a:pPr>
            <a:r>
              <a:rPr lang="ru-RU" sz="800" b="1" dirty="0" smtClean="0"/>
              <a:t>объем на уборку</a:t>
            </a:r>
            <a:endParaRPr lang="ru-RU" sz="800" b="1" dirty="0"/>
          </a:p>
        </cdr:txBody>
      </cdr:sp>
      <cdr:sp macro="" textlink="">
        <cdr:nvSpPr>
          <cdr:cNvPr id="6" name="Прямоугольник 5"/>
          <cdr:cNvSpPr/>
        </cdr:nvSpPr>
        <cdr:spPr bwMode="auto">
          <a:xfrm xmlns:a="http://schemas.openxmlformats.org/drawingml/2006/main">
            <a:off x="370384" y="943744"/>
            <a:ext cx="864096" cy="1072480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FF0000">
              <a:alpha val="63000"/>
            </a:srgbClr>
          </a:solidFill>
          <a:ln xmlns:a="http://schemas.openxmlformats.org/drawingml/2006/main"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  <a:scene3d xmlns:a="http://schemas.openxmlformats.org/drawingml/2006/main">
            <a:camera prst="orthographicFront"/>
            <a:lightRig rig="threePt" dir="t">
              <a:rot lat="0" lon="0" rev="2400000"/>
            </a:lightRig>
          </a:scene3d>
          <a:sp3d xmlns:a="http://schemas.openxmlformats.org/drawingml/2006/main" prstMaterial="metal">
            <a:bevelT w="114300" prst="artDeco"/>
          </a:sp3d>
        </cdr:spPr>
        <cdr:txBody>
          <a:bodyPr xmlns:a="http://schemas.openxmlformats.org/drawingml/2006/main" vert="horz" wrap="square" lIns="91440" tIns="45720" rIns="91440" bIns="45720" numCol="1" anchor="t" anchorCtr="0" compatLnSpc="1">
            <a:prstTxWarp prst="textNoShape">
              <a:avLst/>
            </a:prstTxWarp>
          </a:bodyPr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ru-RU" sz="700" dirty="0" smtClean="0"/>
          </a:p>
          <a:p xmlns:a="http://schemas.openxmlformats.org/drawingml/2006/main">
            <a:endParaRPr lang="ru-RU" sz="700" dirty="0"/>
          </a:p>
          <a:p xmlns:a="http://schemas.openxmlformats.org/drawingml/2006/main">
            <a:endParaRPr lang="ru-RU" sz="700" dirty="0" smtClean="0"/>
          </a:p>
          <a:p xmlns:a="http://schemas.openxmlformats.org/drawingml/2006/main">
            <a:endParaRPr lang="ru-RU" sz="600" dirty="0" smtClean="0"/>
          </a:p>
          <a:p xmlns:a="http://schemas.openxmlformats.org/drawingml/2006/main">
            <a:r>
              <a:rPr lang="ru-RU" sz="900" dirty="0" smtClean="0"/>
              <a:t>объем по </a:t>
            </a:r>
            <a:r>
              <a:rPr lang="ru-RU" sz="700" b="1" dirty="0" smtClean="0"/>
              <a:t>НОРМАТИВУ</a:t>
            </a:r>
            <a:endParaRPr lang="ru-RU" sz="700" b="1" dirty="0"/>
          </a:p>
        </cdr:txBody>
      </cdr:sp>
    </cdr:grpSp>
  </cdr:relSizeAnchor>
  <cdr:relSizeAnchor xmlns:cdr="http://schemas.openxmlformats.org/drawingml/2006/chartDrawing">
    <cdr:from>
      <cdr:x>0.76894</cdr:x>
      <cdr:y>0.31358</cdr:y>
    </cdr:from>
    <cdr:to>
      <cdr:x>0.93079</cdr:x>
      <cdr:y>0.87229</cdr:y>
    </cdr:to>
    <cdr:grpSp>
      <cdr:nvGrpSpPr>
        <cdr:cNvPr id="8" name="Группа 7"/>
        <cdr:cNvGrpSpPr/>
      </cdr:nvGrpSpPr>
      <cdr:grpSpPr>
        <a:xfrm xmlns:a="http://schemas.openxmlformats.org/drawingml/2006/main">
          <a:off x="4105321" y="1218635"/>
          <a:ext cx="864107" cy="2171258"/>
          <a:chOff x="359319" y="1194814"/>
          <a:chExt cx="864096" cy="2171273"/>
        </a:xfrm>
      </cdr:grpSpPr>
      <cdr:sp macro="" textlink="">
        <cdr:nvSpPr>
          <cdr:cNvPr id="9" name="Прямоугольник 8"/>
          <cdr:cNvSpPr/>
        </cdr:nvSpPr>
        <cdr:spPr bwMode="auto">
          <a:xfrm xmlns:a="http://schemas.openxmlformats.org/drawingml/2006/main">
            <a:off x="359319" y="2712493"/>
            <a:ext cx="864096" cy="360042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92D050">
              <a:alpha val="70000"/>
            </a:srgbClr>
          </a:solidFill>
          <a:ln xmlns:a="http://schemas.openxmlformats.org/drawingml/2006/main"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  <a:scene3d xmlns:a="http://schemas.openxmlformats.org/drawingml/2006/main">
            <a:camera prst="orthographicFront"/>
            <a:lightRig rig="threePt" dir="t"/>
          </a:scene3d>
          <a:sp3d xmlns:a="http://schemas.openxmlformats.org/drawingml/2006/main">
            <a:bevelT w="114300" prst="artDeco"/>
          </a:sp3d>
        </cdr:spPr>
        <cdr:txBody>
          <a:bodyPr xmlns:a="http://schemas.openxmlformats.org/drawingml/2006/main" vert="horz" wrap="square" lIns="91440" tIns="45720" rIns="91440" bIns="45720" numCol="1" anchor="t" anchorCtr="0" compatLnSpc="1">
            <a:prstTxWarp prst="textNoShape">
              <a:avLst/>
            </a:prstTxWarp>
          </a:bodyPr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r>
              <a:rPr lang="ru-RU" sz="900" b="1" dirty="0"/>
              <a:t>о</a:t>
            </a:r>
            <a:r>
              <a:rPr lang="ru-RU" sz="900" b="1" dirty="0" smtClean="0"/>
              <a:t>бъем</a:t>
            </a:r>
          </a:p>
          <a:p xmlns:a="http://schemas.openxmlformats.org/drawingml/2006/main">
            <a:pPr algn="ctr"/>
            <a:r>
              <a:rPr lang="ru-RU" sz="900" b="1" dirty="0" smtClean="0"/>
              <a:t>на ОДН</a:t>
            </a:r>
            <a:endParaRPr lang="ru-RU" sz="900" b="1" dirty="0"/>
          </a:p>
        </cdr:txBody>
      </cdr:sp>
      <cdr:sp macro="" textlink="">
        <cdr:nvSpPr>
          <cdr:cNvPr id="10" name="Прямоугольник 9"/>
          <cdr:cNvSpPr/>
        </cdr:nvSpPr>
        <cdr:spPr bwMode="auto">
          <a:xfrm xmlns:a="http://schemas.openxmlformats.org/drawingml/2006/main">
            <a:off x="359319" y="1194814"/>
            <a:ext cx="864096" cy="1157637"/>
          </a:xfrm>
          <a:prstGeom xmlns:a="http://schemas.openxmlformats.org/drawingml/2006/main" prst="rect">
            <a:avLst/>
          </a:prstGeom>
          <a:solidFill xmlns:a="http://schemas.openxmlformats.org/drawingml/2006/main">
            <a:schemeClr val="tx1">
              <a:lumMod val="60000"/>
              <a:lumOff val="40000"/>
              <a:alpha val="50000"/>
            </a:schemeClr>
          </a:solidFill>
          <a:ln xmlns:a="http://schemas.openxmlformats.org/drawingml/2006/main"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  <a:scene3d xmlns:a="http://schemas.openxmlformats.org/drawingml/2006/main">
            <a:camera prst="orthographicFront"/>
            <a:lightRig rig="threePt" dir="t"/>
          </a:scene3d>
          <a:sp3d xmlns:a="http://schemas.openxmlformats.org/drawingml/2006/main">
            <a:bevelT w="114300" prst="artDeco"/>
          </a:sp3d>
        </cdr:spPr>
        <cdr:txBody>
          <a:bodyPr xmlns:a="http://schemas.openxmlformats.org/drawingml/2006/main" vert="horz" wrap="square" lIns="91440" tIns="45720" rIns="91440" bIns="45720" numCol="1" anchor="t" anchorCtr="0" compatLnSpc="1">
            <a:prstTxWarp prst="textNoShape">
              <a:avLst/>
            </a:prstTxWarp>
          </a:bodyPr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ru-RU" sz="400" b="1" dirty="0" smtClean="0"/>
              <a:t>    </a:t>
            </a:r>
          </a:p>
          <a:p xmlns:a="http://schemas.openxmlformats.org/drawingml/2006/main">
            <a:r>
              <a:rPr lang="ru-RU" sz="900" b="1" dirty="0"/>
              <a:t> </a:t>
            </a:r>
            <a:r>
              <a:rPr lang="ru-RU" sz="900" b="1" dirty="0" smtClean="0"/>
              <a:t>     </a:t>
            </a:r>
          </a:p>
          <a:p xmlns:a="http://schemas.openxmlformats.org/drawingml/2006/main">
            <a:endParaRPr lang="ru-RU" sz="900" b="1" dirty="0"/>
          </a:p>
          <a:p xmlns:a="http://schemas.openxmlformats.org/drawingml/2006/main">
            <a:endParaRPr lang="ru-RU" sz="900" b="1" dirty="0" smtClean="0"/>
          </a:p>
          <a:p xmlns:a="http://schemas.openxmlformats.org/drawingml/2006/main">
            <a:endParaRPr lang="ru-RU" sz="900" b="1" dirty="0"/>
          </a:p>
          <a:p xmlns:a="http://schemas.openxmlformats.org/drawingml/2006/main">
            <a:pPr algn="ctr"/>
            <a:r>
              <a:rPr lang="ru-RU" sz="900" b="1" dirty="0" smtClean="0"/>
              <a:t>  объем</a:t>
            </a:r>
          </a:p>
          <a:p xmlns:a="http://schemas.openxmlformats.org/drawingml/2006/main">
            <a:pPr algn="ctr"/>
            <a:r>
              <a:rPr lang="ru-RU" sz="900" b="1" dirty="0" smtClean="0"/>
              <a:t>по ИПУ</a:t>
            </a:r>
            <a:endParaRPr lang="ru-RU" sz="900" b="1" dirty="0"/>
          </a:p>
        </cdr:txBody>
      </cdr:sp>
      <cdr:sp macro="" textlink="">
        <cdr:nvSpPr>
          <cdr:cNvPr id="11" name="Прямоугольник 10"/>
          <cdr:cNvSpPr/>
        </cdr:nvSpPr>
        <cdr:spPr bwMode="auto">
          <a:xfrm xmlns:a="http://schemas.openxmlformats.org/drawingml/2006/main">
            <a:off x="359319" y="3072536"/>
            <a:ext cx="864096" cy="293551"/>
          </a:xfrm>
          <a:prstGeom xmlns:a="http://schemas.openxmlformats.org/drawingml/2006/main" prst="rect">
            <a:avLst/>
          </a:prstGeom>
          <a:solidFill xmlns:a="http://schemas.openxmlformats.org/drawingml/2006/main">
            <a:schemeClr val="accent6">
              <a:lumMod val="75000"/>
              <a:alpha val="60000"/>
            </a:schemeClr>
          </a:solidFill>
          <a:ln xmlns:a="http://schemas.openxmlformats.org/drawingml/2006/main"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  <a:scene3d xmlns:a="http://schemas.openxmlformats.org/drawingml/2006/main">
            <a:camera prst="orthographicFront"/>
            <a:lightRig rig="threePt" dir="t"/>
          </a:scene3d>
          <a:sp3d xmlns:a="http://schemas.openxmlformats.org/drawingml/2006/main" prstMaterial="metal">
            <a:bevelT w="114300" prst="artDeco"/>
          </a:sp3d>
        </cdr:spPr>
        <cdr:txBody>
          <a:bodyPr xmlns:a="http://schemas.openxmlformats.org/drawingml/2006/main" vert="horz" wrap="square" lIns="91440" tIns="45720" rIns="91440" bIns="45720" numCol="1" anchor="t" anchorCtr="0" compatLnSpc="1">
            <a:prstTxWarp prst="textNoShape">
              <a:avLst/>
            </a:prstTxWarp>
          </a:bodyPr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>
              <a:lnSpc>
                <a:spcPct val="90000"/>
              </a:lnSpc>
            </a:pPr>
            <a:r>
              <a:rPr lang="ru-RU" sz="800" b="1" dirty="0" smtClean="0"/>
              <a:t>  объем на уборку</a:t>
            </a:r>
            <a:endParaRPr lang="ru-RU" sz="800" b="1" dirty="0"/>
          </a:p>
        </cdr:txBody>
      </cdr:sp>
      <cdr:sp macro="" textlink="">
        <cdr:nvSpPr>
          <cdr:cNvPr id="12" name="Прямоугольник 11"/>
          <cdr:cNvSpPr/>
        </cdr:nvSpPr>
        <cdr:spPr bwMode="auto">
          <a:xfrm xmlns:a="http://schemas.openxmlformats.org/drawingml/2006/main">
            <a:off x="359319" y="2352451"/>
            <a:ext cx="864096" cy="360042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C00000">
              <a:alpha val="63000"/>
            </a:srgbClr>
          </a:solidFill>
          <a:ln xmlns:a="http://schemas.openxmlformats.org/drawingml/2006/main"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  <a:scene3d xmlns:a="http://schemas.openxmlformats.org/drawingml/2006/main">
            <a:camera prst="orthographicFront"/>
            <a:lightRig rig="threePt" dir="t"/>
          </a:scene3d>
          <a:sp3d xmlns:a="http://schemas.openxmlformats.org/drawingml/2006/main">
            <a:bevelT w="114300" prst="artDeco"/>
          </a:sp3d>
        </cdr:spPr>
        <cdr:txBody>
          <a:bodyPr xmlns:a="http://schemas.openxmlformats.org/drawingml/2006/main" vert="horz" wrap="square" lIns="91440" tIns="45720" rIns="91440" bIns="45720" numCol="1" anchor="t" anchorCtr="0" compatLnSpc="1">
            <a:prstTxWarp prst="textNoShape">
              <a:avLst/>
            </a:prstTxWarp>
          </a:bodyPr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r>
              <a:rPr lang="ru-RU" sz="800" b="1" dirty="0"/>
              <a:t>о</a:t>
            </a:r>
            <a:r>
              <a:rPr lang="ru-RU" sz="800" b="1" dirty="0" smtClean="0"/>
              <a:t>бъем по </a:t>
            </a:r>
            <a:r>
              <a:rPr lang="ru-RU" sz="700" b="1" dirty="0" smtClean="0"/>
              <a:t>НОРМАТИВУ</a:t>
            </a:r>
            <a:endParaRPr lang="ru-RU" sz="700" b="1" dirty="0"/>
          </a:p>
        </cdr:txBody>
      </cdr:sp>
    </cdr:grpSp>
  </cdr:relSizeAnchor>
  <cdr:relSizeAnchor xmlns:cdr="http://schemas.openxmlformats.org/drawingml/2006/chartDrawing">
    <cdr:from>
      <cdr:x>0.43353</cdr:x>
      <cdr:y>0.24284</cdr:y>
    </cdr:from>
    <cdr:to>
      <cdr:x>0.59538</cdr:x>
      <cdr:y>0.87157</cdr:y>
    </cdr:to>
    <cdr:grpSp>
      <cdr:nvGrpSpPr>
        <cdr:cNvPr id="13" name="Группа 12"/>
        <cdr:cNvGrpSpPr/>
      </cdr:nvGrpSpPr>
      <cdr:grpSpPr>
        <a:xfrm xmlns:a="http://schemas.openxmlformats.org/drawingml/2006/main">
          <a:off x="2314589" y="943725"/>
          <a:ext cx="864107" cy="2443370"/>
          <a:chOff x="370384" y="930301"/>
          <a:chExt cx="864096" cy="2443351"/>
        </a:xfrm>
      </cdr:grpSpPr>
      <cdr:sp macro="" textlink="">
        <cdr:nvSpPr>
          <cdr:cNvPr id="14" name="Прямоугольник 13"/>
          <cdr:cNvSpPr/>
        </cdr:nvSpPr>
        <cdr:spPr bwMode="auto">
          <a:xfrm xmlns:a="http://schemas.openxmlformats.org/drawingml/2006/main">
            <a:off x="370384" y="2578851"/>
            <a:ext cx="864096" cy="504052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92D050">
              <a:alpha val="70000"/>
            </a:srgbClr>
          </a:solidFill>
          <a:ln xmlns:a="http://schemas.openxmlformats.org/drawingml/2006/main"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  <a:scene3d xmlns:a="http://schemas.openxmlformats.org/drawingml/2006/main">
            <a:camera prst="orthographicFront"/>
            <a:lightRig rig="threePt" dir="t"/>
          </a:scene3d>
          <a:sp3d xmlns:a="http://schemas.openxmlformats.org/drawingml/2006/main">
            <a:bevelT w="114300" prst="artDeco"/>
          </a:sp3d>
        </cdr:spPr>
        <cdr:txBody>
          <a:bodyPr xmlns:a="http://schemas.openxmlformats.org/drawingml/2006/main" vert="horz" wrap="square" lIns="91440" tIns="45720" rIns="91440" bIns="45720" numCol="1" anchor="t" anchorCtr="0" compatLnSpc="1">
            <a:prstTxWarp prst="textNoShape">
              <a:avLst/>
            </a:prstTxWarp>
          </a:bodyPr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ru-RU" sz="400" b="1" dirty="0" smtClean="0"/>
          </a:p>
          <a:p xmlns:a="http://schemas.openxmlformats.org/drawingml/2006/main">
            <a:pPr marL="180975" indent="-180975"/>
            <a:r>
              <a:rPr lang="ru-RU" sz="900" b="1" dirty="0" smtClean="0"/>
              <a:t>     объем   на ОДН</a:t>
            </a:r>
            <a:endParaRPr lang="ru-RU" sz="900" b="1" dirty="0"/>
          </a:p>
        </cdr:txBody>
      </cdr:sp>
      <cdr:sp macro="" textlink="">
        <cdr:nvSpPr>
          <cdr:cNvPr id="15" name="Прямоугольник 14"/>
          <cdr:cNvSpPr/>
        </cdr:nvSpPr>
        <cdr:spPr bwMode="auto">
          <a:xfrm xmlns:a="http://schemas.openxmlformats.org/drawingml/2006/main">
            <a:off x="370384" y="930301"/>
            <a:ext cx="864096" cy="784461"/>
          </a:xfrm>
          <a:prstGeom xmlns:a="http://schemas.openxmlformats.org/drawingml/2006/main" prst="rect">
            <a:avLst/>
          </a:prstGeom>
          <a:solidFill xmlns:a="http://schemas.openxmlformats.org/drawingml/2006/main">
            <a:schemeClr val="accent4">
              <a:lumMod val="60000"/>
              <a:lumOff val="40000"/>
              <a:alpha val="50000"/>
            </a:schemeClr>
          </a:solidFill>
          <a:ln xmlns:a="http://schemas.openxmlformats.org/drawingml/2006/main"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  <a:scene3d xmlns:a="http://schemas.openxmlformats.org/drawingml/2006/main">
            <a:camera prst="orthographicFront"/>
            <a:lightRig rig="threePt" dir="t"/>
          </a:scene3d>
          <a:sp3d xmlns:a="http://schemas.openxmlformats.org/drawingml/2006/main">
            <a:bevelT w="114300" prst="artDeco"/>
          </a:sp3d>
        </cdr:spPr>
        <cdr:txBody>
          <a:bodyPr xmlns:a="http://schemas.openxmlformats.org/drawingml/2006/main" vert="horz" wrap="square" lIns="91440" tIns="45720" rIns="91440" bIns="45720" numCol="1" anchor="t" anchorCtr="0" compatLnSpc="1">
            <a:prstTxWarp prst="textNoShape">
              <a:avLst/>
            </a:prstTxWarp>
          </a:bodyPr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ru-RU" sz="400" b="1" dirty="0" smtClean="0"/>
              <a:t>    </a:t>
            </a:r>
          </a:p>
          <a:p xmlns:a="http://schemas.openxmlformats.org/drawingml/2006/main">
            <a:r>
              <a:rPr lang="ru-RU" sz="900" b="1" dirty="0"/>
              <a:t> </a:t>
            </a:r>
            <a:r>
              <a:rPr lang="ru-RU" sz="900" b="1" dirty="0" smtClean="0"/>
              <a:t>    </a:t>
            </a:r>
          </a:p>
          <a:p xmlns:a="http://schemas.openxmlformats.org/drawingml/2006/main">
            <a:endParaRPr lang="ru-RU" sz="600" b="1" dirty="0"/>
          </a:p>
          <a:p xmlns:a="http://schemas.openxmlformats.org/drawingml/2006/main">
            <a:r>
              <a:rPr lang="ru-RU" sz="900" b="1" dirty="0" smtClean="0"/>
              <a:t>   объем</a:t>
            </a:r>
            <a:endParaRPr lang="ru-RU" sz="900" b="1" dirty="0"/>
          </a:p>
          <a:p xmlns:a="http://schemas.openxmlformats.org/drawingml/2006/main">
            <a:pPr marL="85725"/>
            <a:r>
              <a:rPr lang="ru-RU" sz="900" b="1" dirty="0"/>
              <a:t>по ИПУ</a:t>
            </a:r>
          </a:p>
        </cdr:txBody>
      </cdr:sp>
      <cdr:sp macro="" textlink="">
        <cdr:nvSpPr>
          <cdr:cNvPr id="16" name="Прямоугольник 15"/>
          <cdr:cNvSpPr/>
        </cdr:nvSpPr>
        <cdr:spPr bwMode="auto">
          <a:xfrm xmlns:a="http://schemas.openxmlformats.org/drawingml/2006/main">
            <a:off x="370384" y="3082903"/>
            <a:ext cx="864096" cy="290749"/>
          </a:xfrm>
          <a:prstGeom xmlns:a="http://schemas.openxmlformats.org/drawingml/2006/main" prst="rect">
            <a:avLst/>
          </a:prstGeom>
          <a:solidFill xmlns:a="http://schemas.openxmlformats.org/drawingml/2006/main">
            <a:schemeClr val="accent6">
              <a:lumMod val="75000"/>
              <a:alpha val="60000"/>
            </a:schemeClr>
          </a:solidFill>
          <a:ln xmlns:a="http://schemas.openxmlformats.org/drawingml/2006/main"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  <a:scene3d xmlns:a="http://schemas.openxmlformats.org/drawingml/2006/main">
            <a:camera prst="orthographicFront"/>
            <a:lightRig rig="threePt" dir="t"/>
          </a:scene3d>
          <a:sp3d xmlns:a="http://schemas.openxmlformats.org/drawingml/2006/main" prstMaterial="metal">
            <a:bevelT w="114300" prst="artDeco"/>
          </a:sp3d>
        </cdr:spPr>
        <cdr:txBody>
          <a:bodyPr xmlns:a="http://schemas.openxmlformats.org/drawingml/2006/main" vert="horz" wrap="square" lIns="91440" tIns="45720" rIns="91440" bIns="45720" numCol="1" anchor="t" anchorCtr="0" compatLnSpc="1">
            <a:prstTxWarp prst="textNoShape">
              <a:avLst/>
            </a:prstTxWarp>
          </a:bodyPr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>
              <a:lnSpc>
                <a:spcPct val="90000"/>
              </a:lnSpc>
            </a:pPr>
            <a:r>
              <a:rPr lang="ru-RU" sz="800" b="1" dirty="0" smtClean="0"/>
              <a:t>объем на уборку</a:t>
            </a:r>
            <a:endParaRPr lang="ru-RU" sz="800" b="1" dirty="0"/>
          </a:p>
        </cdr:txBody>
      </cdr:sp>
      <cdr:sp macro="" textlink="">
        <cdr:nvSpPr>
          <cdr:cNvPr id="17" name="Прямоугольник 16"/>
          <cdr:cNvSpPr/>
        </cdr:nvSpPr>
        <cdr:spPr bwMode="auto">
          <a:xfrm xmlns:a="http://schemas.openxmlformats.org/drawingml/2006/main">
            <a:off x="370384" y="1714761"/>
            <a:ext cx="864096" cy="864090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FF0000">
              <a:alpha val="63000"/>
            </a:srgbClr>
          </a:solidFill>
          <a:ln xmlns:a="http://schemas.openxmlformats.org/drawingml/2006/main"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  <a:scene3d xmlns:a="http://schemas.openxmlformats.org/drawingml/2006/main">
            <a:camera prst="orthographicFront"/>
            <a:lightRig rig="threePt" dir="t"/>
          </a:scene3d>
          <a:sp3d xmlns:a="http://schemas.openxmlformats.org/drawingml/2006/main">
            <a:bevelT w="114300" prst="artDeco"/>
          </a:sp3d>
        </cdr:spPr>
        <cdr:txBody>
          <a:bodyPr xmlns:a="http://schemas.openxmlformats.org/drawingml/2006/main" vert="horz" wrap="square" lIns="91440" tIns="45720" rIns="91440" bIns="45720" numCol="1" anchor="t" anchorCtr="0" compatLnSpc="1">
            <a:prstTxWarp prst="textNoShape">
              <a:avLst/>
            </a:prstTxWarp>
          </a:bodyPr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ru-RU" sz="700" dirty="0" smtClean="0"/>
          </a:p>
          <a:p xmlns:a="http://schemas.openxmlformats.org/drawingml/2006/main">
            <a:r>
              <a:rPr lang="ru-RU" sz="900" dirty="0" smtClean="0"/>
              <a:t>   </a:t>
            </a:r>
          </a:p>
          <a:p xmlns:a="http://schemas.openxmlformats.org/drawingml/2006/main">
            <a:r>
              <a:rPr lang="ru-RU" sz="900" dirty="0"/>
              <a:t> </a:t>
            </a:r>
            <a:r>
              <a:rPr lang="ru-RU" sz="900" dirty="0" smtClean="0"/>
              <a:t> </a:t>
            </a:r>
            <a:r>
              <a:rPr lang="ru-RU" sz="800" dirty="0" smtClean="0"/>
              <a:t>объем по </a:t>
            </a:r>
            <a:r>
              <a:rPr lang="ru-RU" sz="700" b="1" dirty="0" smtClean="0"/>
              <a:t>НОРМАТИВУ</a:t>
            </a:r>
            <a:endParaRPr lang="ru-RU" sz="700" b="1" dirty="0"/>
          </a:p>
        </cdr:txBody>
      </cdr:sp>
    </cdr:grp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0EFF3-17C2-4221-9B6B-DAE259D65265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1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72FF7-A359-49C7-ADA9-A2C0F1F187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10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598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598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598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598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54E0FB8-E787-4C21-82D1-F93DC2DEB193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571500"/>
            <a:ext cx="6035675" cy="4527550"/>
          </a:xfrm>
          <a:ln/>
        </p:spPr>
      </p:sp>
      <p:sp>
        <p:nvSpPr>
          <p:cNvPr id="19460" name="Заметки 1"/>
          <p:cNvSpPr>
            <a:spLocks noGrp="1"/>
          </p:cNvSpPr>
          <p:nvPr/>
        </p:nvSpPr>
        <p:spPr bwMode="auto">
          <a:xfrm>
            <a:off x="681038" y="4718804"/>
            <a:ext cx="5435600" cy="4466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77" tIns="45789" rIns="91577" bIns="45789"/>
          <a:lstStyle/>
          <a:p>
            <a:pPr>
              <a:spcBef>
                <a:spcPct val="30000"/>
              </a:spcBef>
            </a:pPr>
            <a:endParaRPr lang="ru-RU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95375" y="211138"/>
            <a:ext cx="4746625" cy="35591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462982" y="3883992"/>
            <a:ext cx="6091900" cy="5760640"/>
          </a:xfrm>
        </p:spPr>
        <p:txBody>
          <a:bodyPr/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000" dirty="0">
              <a:latin typeface="Arial" pitchFamily="34" charset="0"/>
              <a:cs typeface="Arabic Typesetting" pitchFamily="66" charset="-78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50443" y="9716640"/>
            <a:ext cx="2945659" cy="209863"/>
          </a:xfrm>
        </p:spPr>
        <p:txBody>
          <a:bodyPr/>
          <a:lstStyle/>
          <a:p>
            <a:fld id="{99172FF7-A359-49C7-ADA9-A2C0F1F187BF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1721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50913" y="211138"/>
            <a:ext cx="5040312" cy="37814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xfrm>
            <a:off x="374501" y="3956000"/>
            <a:ext cx="6091900" cy="50141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360363" algn="just" eaLnBrk="0" fontAlgn="base" hangingPunct="0">
              <a:lnSpc>
                <a:spcPct val="90000"/>
              </a:lnSpc>
            </a:pPr>
            <a:endParaRPr lang="ru-RU" sz="1300" i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519113" y="284163"/>
            <a:ext cx="5616575" cy="42116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xfrm>
            <a:off x="446509" y="4532064"/>
            <a:ext cx="6018504" cy="501419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360363" algn="just" eaLnBrk="0" fontAlgn="base" hangingPunct="0">
              <a:lnSpc>
                <a:spcPct val="90000"/>
              </a:lnSpc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746250" y="139700"/>
            <a:ext cx="3649663" cy="2736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69397" y="2875880"/>
            <a:ext cx="6458882" cy="6984776"/>
          </a:xfrm>
        </p:spPr>
        <p:txBody>
          <a:bodyPr/>
          <a:lstStyle/>
          <a:p>
            <a:pPr indent="361950" algn="just">
              <a:lnSpc>
                <a:spcPct val="90000"/>
              </a:lnSpc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72FF7-A359-49C7-ADA9-A2C0F1F187BF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17212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519113" y="139700"/>
            <a:ext cx="5857875" cy="4392613"/>
          </a:xfrm>
          <a:noFill/>
          <a:ln w="12700"/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>
          <a:xfrm>
            <a:off x="518517" y="4676080"/>
            <a:ext cx="5904656" cy="3527821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361950" algn="just">
              <a:lnSpc>
                <a:spcPct val="90000"/>
              </a:lnSpc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indent="360363" algn="just">
              <a:lnSpc>
                <a:spcPct val="90000"/>
              </a:lnSpc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77888" y="284163"/>
            <a:ext cx="5329237" cy="3995737"/>
          </a:xfrm>
          <a:noFill/>
          <a:ln w="12700"/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>
          <a:xfrm>
            <a:off x="315913" y="4316040"/>
            <a:ext cx="6238875" cy="511204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361950" algn="just"/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519113" y="211138"/>
            <a:ext cx="5832475" cy="437515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>
          <a:xfrm>
            <a:off x="541338" y="4820096"/>
            <a:ext cx="5929312" cy="3463216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defRPr/>
            </a:pPr>
            <a:endParaRPr lang="ru-RU" sz="14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srgbClr val="104A8A"/>
              </a:solidFill>
            </a:endParaRPr>
          </a:p>
        </p:txBody>
      </p:sp>
      <p:sp>
        <p:nvSpPr>
          <p:cNvPr id="3" name="Rectangle 4"/>
          <p:cNvSpPr>
            <a:spLocks noChangeArrowheads="1"/>
          </p:cNvSpPr>
          <p:nvPr userDrawn="1"/>
        </p:nvSpPr>
        <p:spPr bwMode="invGray">
          <a:xfrm>
            <a:off x="0" y="0"/>
            <a:ext cx="9144000" cy="765175"/>
          </a:xfrm>
          <a:prstGeom prst="rect">
            <a:avLst/>
          </a:prstGeom>
          <a:solidFill>
            <a:srgbClr val="8EC0EA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srgbClr val="104A8A"/>
              </a:solidFill>
            </a:endParaRPr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-6350" y="0"/>
            <a:ext cx="9155113" cy="6859588"/>
            <a:chOff x="0" y="0"/>
            <a:chExt cx="5764" cy="4321"/>
          </a:xfrm>
        </p:grpSpPr>
        <p:sp>
          <p:nvSpPr>
            <p:cNvPr id="5" name="AutoShape 10"/>
            <p:cNvSpPr>
              <a:spLocks noChangeArrowheads="1"/>
            </p:cNvSpPr>
            <p:nvPr/>
          </p:nvSpPr>
          <p:spPr bwMode="white">
            <a:xfrm>
              <a:off x="27" y="24"/>
              <a:ext cx="5712" cy="4274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mtClean="0">
                <a:solidFill>
                  <a:srgbClr val="104A8A"/>
                </a:solidFill>
              </a:endParaRPr>
            </a:p>
          </p:txBody>
        </p:sp>
        <p:sp>
          <p:nvSpPr>
            <p:cNvPr id="6" name="Freeform 11"/>
            <p:cNvSpPr>
              <a:spLocks/>
            </p:cNvSpPr>
            <p:nvPr/>
          </p:nvSpPr>
          <p:spPr bwMode="white">
            <a:xfrm>
              <a:off x="0" y="0"/>
              <a:ext cx="288" cy="282"/>
            </a:xfrm>
            <a:custGeom>
              <a:avLst/>
              <a:gdLst>
                <a:gd name="T0" fmla="*/ 2 w 288"/>
                <a:gd name="T1" fmla="*/ 282 h 282"/>
                <a:gd name="T2" fmla="*/ 82 w 288"/>
                <a:gd name="T3" fmla="*/ 144 h 282"/>
                <a:gd name="T4" fmla="*/ 165 w 288"/>
                <a:gd name="T5" fmla="*/ 36 h 282"/>
                <a:gd name="T6" fmla="*/ 288 w 288"/>
                <a:gd name="T7" fmla="*/ 0 h 282"/>
                <a:gd name="T8" fmla="*/ 0 w 288"/>
                <a:gd name="T9" fmla="*/ 0 h 2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8" h="282">
                  <a:moveTo>
                    <a:pt x="2" y="282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04A8A"/>
                </a:solidFill>
                <a:latin typeface="Arial" pitchFamily="34" charset="0"/>
              </a:endParaRPr>
            </a:p>
          </p:txBody>
        </p:sp>
        <p:sp>
          <p:nvSpPr>
            <p:cNvPr id="7" name="Freeform 12"/>
            <p:cNvSpPr>
              <a:spLocks/>
            </p:cNvSpPr>
            <p:nvPr/>
          </p:nvSpPr>
          <p:spPr bwMode="white">
            <a:xfrm>
              <a:off x="5" y="3985"/>
              <a:ext cx="244" cy="336"/>
            </a:xfrm>
            <a:custGeom>
              <a:avLst/>
              <a:gdLst>
                <a:gd name="T0" fmla="*/ 352 w 243"/>
                <a:gd name="T1" fmla="*/ 335 h 336"/>
                <a:gd name="T2" fmla="*/ 231 w 243"/>
                <a:gd name="T3" fmla="*/ 239 h 336"/>
                <a:gd name="T4" fmla="*/ 30 w 243"/>
                <a:gd name="T5" fmla="*/ 144 h 336"/>
                <a:gd name="T6" fmla="*/ 0 w 243"/>
                <a:gd name="T7" fmla="*/ 0 h 336"/>
                <a:gd name="T8" fmla="*/ 1 w 243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3" h="336">
                  <a:moveTo>
                    <a:pt x="243" y="335"/>
                  </a:moveTo>
                  <a:lnTo>
                    <a:pt x="122" y="239"/>
                  </a:lnTo>
                  <a:lnTo>
                    <a:pt x="30" y="144"/>
                  </a:lnTo>
                  <a:lnTo>
                    <a:pt x="0" y="0"/>
                  </a:lnTo>
                  <a:lnTo>
                    <a:pt x="1" y="336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04A8A"/>
                </a:solidFill>
                <a:latin typeface="Arial" pitchFamily="34" charset="0"/>
              </a:endParaRPr>
            </a:p>
          </p:txBody>
        </p:sp>
        <p:sp>
          <p:nvSpPr>
            <p:cNvPr id="8" name="Freeform 13"/>
            <p:cNvSpPr>
              <a:spLocks/>
            </p:cNvSpPr>
            <p:nvPr/>
          </p:nvSpPr>
          <p:spPr bwMode="white">
            <a:xfrm>
              <a:off x="5511" y="4029"/>
              <a:ext cx="253" cy="290"/>
            </a:xfrm>
            <a:custGeom>
              <a:avLst/>
              <a:gdLst>
                <a:gd name="T0" fmla="*/ 2905471 w 232"/>
                <a:gd name="T1" fmla="*/ 0 h 290"/>
                <a:gd name="T2" fmla="*/ 2074488 w 232"/>
                <a:gd name="T3" fmla="*/ 144 h 290"/>
                <a:gd name="T4" fmla="*/ 1253325 w 232"/>
                <a:gd name="T5" fmla="*/ 253 h 290"/>
                <a:gd name="T6" fmla="*/ 0 w 232"/>
                <a:gd name="T7" fmla="*/ 290 h 290"/>
                <a:gd name="T8" fmla="*/ 2933872 w 232"/>
                <a:gd name="T9" fmla="*/ 287 h 2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04A8A"/>
                </a:solidFill>
                <a:latin typeface="Arial" pitchFamily="34" charset="0"/>
              </a:endParaRPr>
            </a:p>
          </p:txBody>
        </p:sp>
        <p:sp>
          <p:nvSpPr>
            <p:cNvPr id="9" name="Freeform 14"/>
            <p:cNvSpPr>
              <a:spLocks/>
            </p:cNvSpPr>
            <p:nvPr/>
          </p:nvSpPr>
          <p:spPr bwMode="white">
            <a:xfrm>
              <a:off x="5472" y="0"/>
              <a:ext cx="288" cy="288"/>
            </a:xfrm>
            <a:custGeom>
              <a:avLst/>
              <a:gdLst>
                <a:gd name="T0" fmla="*/ 0 w 288"/>
                <a:gd name="T1" fmla="*/ 0 h 288"/>
                <a:gd name="T2" fmla="*/ 144 w 288"/>
                <a:gd name="T3" fmla="*/ 82 h 288"/>
                <a:gd name="T4" fmla="*/ 252 w 288"/>
                <a:gd name="T5" fmla="*/ 165 h 288"/>
                <a:gd name="T6" fmla="*/ 288 w 288"/>
                <a:gd name="T7" fmla="*/ 288 h 288"/>
                <a:gd name="T8" fmla="*/ 288 w 288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8" h="288">
                  <a:moveTo>
                    <a:pt x="0" y="0"/>
                  </a:moveTo>
                  <a:lnTo>
                    <a:pt x="144" y="82"/>
                  </a:lnTo>
                  <a:lnTo>
                    <a:pt x="252" y="165"/>
                  </a:lnTo>
                  <a:lnTo>
                    <a:pt x="288" y="288"/>
                  </a:lnTo>
                  <a:lnTo>
                    <a:pt x="288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04A8A"/>
                </a:solidFill>
                <a:latin typeface="Arial" pitchFamily="34" charset="0"/>
              </a:endParaRPr>
            </a:p>
          </p:txBody>
        </p:sp>
      </p:grpSp>
      <p:sp>
        <p:nvSpPr>
          <p:cNvPr id="10" name="Rectangle 13"/>
          <p:cNvSpPr>
            <a:spLocks noChangeArrowheads="1"/>
          </p:cNvSpPr>
          <p:nvPr userDrawn="1"/>
        </p:nvSpPr>
        <p:spPr bwMode="invGray">
          <a:xfrm>
            <a:off x="0" y="6788150"/>
            <a:ext cx="9144000" cy="69850"/>
          </a:xfrm>
          <a:prstGeom prst="rect">
            <a:avLst/>
          </a:prstGeom>
          <a:solidFill>
            <a:srgbClr val="8EC0EA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srgbClr val="104A8A"/>
              </a:solidFill>
            </a:endParaRPr>
          </a:p>
        </p:txBody>
      </p:sp>
      <p:sp>
        <p:nvSpPr>
          <p:cNvPr id="11" name="AutoShape 4"/>
          <p:cNvSpPr>
            <a:spLocks noChangeArrowheads="1"/>
          </p:cNvSpPr>
          <p:nvPr userDrawn="1"/>
        </p:nvSpPr>
        <p:spPr bwMode="gray">
          <a:xfrm>
            <a:off x="42863" y="38100"/>
            <a:ext cx="9066212" cy="6784975"/>
          </a:xfrm>
          <a:prstGeom prst="roundRect">
            <a:avLst>
              <a:gd name="adj" fmla="val 6227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srgbClr val="104A8A"/>
              </a:solidFill>
            </a:endParaRPr>
          </a:p>
        </p:txBody>
      </p:sp>
      <p:sp>
        <p:nvSpPr>
          <p:cNvPr id="12" name="Freeform 5"/>
          <p:cNvSpPr>
            <a:spLocks/>
          </p:cNvSpPr>
          <p:nvPr userDrawn="1"/>
        </p:nvSpPr>
        <p:spPr bwMode="gray">
          <a:xfrm>
            <a:off x="0" y="0"/>
            <a:ext cx="457200" cy="447675"/>
          </a:xfrm>
          <a:custGeom>
            <a:avLst/>
            <a:gdLst>
              <a:gd name="T0" fmla="*/ 2147483647 w 288"/>
              <a:gd name="T1" fmla="*/ 2147483647 h 282"/>
              <a:gd name="T2" fmla="*/ 2147483647 w 288"/>
              <a:gd name="T3" fmla="*/ 2147483647 h 282"/>
              <a:gd name="T4" fmla="*/ 2147483647 w 288"/>
              <a:gd name="T5" fmla="*/ 2147483647 h 282"/>
              <a:gd name="T6" fmla="*/ 2147483647 w 288"/>
              <a:gd name="T7" fmla="*/ 0 h 282"/>
              <a:gd name="T8" fmla="*/ 0 w 288"/>
              <a:gd name="T9" fmla="*/ 0 h 2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8" h="282">
                <a:moveTo>
                  <a:pt x="2" y="282"/>
                </a:moveTo>
                <a:lnTo>
                  <a:pt x="82" y="144"/>
                </a:lnTo>
                <a:lnTo>
                  <a:pt x="165" y="36"/>
                </a:lnTo>
                <a:lnTo>
                  <a:pt x="288" y="0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104A8A"/>
              </a:solidFill>
              <a:latin typeface="Arial" pitchFamily="34" charset="0"/>
            </a:endParaRPr>
          </a:p>
        </p:txBody>
      </p:sp>
      <p:sp>
        <p:nvSpPr>
          <p:cNvPr id="13" name="Freeform 6"/>
          <p:cNvSpPr>
            <a:spLocks/>
          </p:cNvSpPr>
          <p:nvPr userDrawn="1"/>
        </p:nvSpPr>
        <p:spPr bwMode="gray">
          <a:xfrm>
            <a:off x="7938" y="6326188"/>
            <a:ext cx="387350" cy="533400"/>
          </a:xfrm>
          <a:custGeom>
            <a:avLst/>
            <a:gdLst>
              <a:gd name="T0" fmla="*/ 2147483647 w 243"/>
              <a:gd name="T1" fmla="*/ 2147483647 h 336"/>
              <a:gd name="T2" fmla="*/ 2147483647 w 243"/>
              <a:gd name="T3" fmla="*/ 2147483647 h 336"/>
              <a:gd name="T4" fmla="*/ 2147483647 w 243"/>
              <a:gd name="T5" fmla="*/ 2147483647 h 336"/>
              <a:gd name="T6" fmla="*/ 0 w 243"/>
              <a:gd name="T7" fmla="*/ 0 h 336"/>
              <a:gd name="T8" fmla="*/ 2147483647 w 243"/>
              <a:gd name="T9" fmla="*/ 2147483647 h 3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3" h="336">
                <a:moveTo>
                  <a:pt x="243" y="335"/>
                </a:moveTo>
                <a:lnTo>
                  <a:pt x="122" y="239"/>
                </a:lnTo>
                <a:lnTo>
                  <a:pt x="30" y="144"/>
                </a:lnTo>
                <a:lnTo>
                  <a:pt x="0" y="0"/>
                </a:lnTo>
                <a:lnTo>
                  <a:pt x="1" y="336"/>
                </a:ln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104A8A"/>
              </a:solidFill>
              <a:latin typeface="Arial" pitchFamily="34" charset="0"/>
            </a:endParaRPr>
          </a:p>
        </p:txBody>
      </p:sp>
      <p:sp>
        <p:nvSpPr>
          <p:cNvPr id="14" name="Freeform 7"/>
          <p:cNvSpPr>
            <a:spLocks/>
          </p:cNvSpPr>
          <p:nvPr userDrawn="1"/>
        </p:nvSpPr>
        <p:spPr bwMode="gray">
          <a:xfrm>
            <a:off x="8747125" y="6396038"/>
            <a:ext cx="401638" cy="460375"/>
          </a:xfrm>
          <a:custGeom>
            <a:avLst/>
            <a:gdLst>
              <a:gd name="T0" fmla="*/ 2147483647 w 232"/>
              <a:gd name="T1" fmla="*/ 0 h 290"/>
              <a:gd name="T2" fmla="*/ 2147483647 w 232"/>
              <a:gd name="T3" fmla="*/ 2147483647 h 290"/>
              <a:gd name="T4" fmla="*/ 2147483647 w 232"/>
              <a:gd name="T5" fmla="*/ 2147483647 h 290"/>
              <a:gd name="T6" fmla="*/ 0 w 232"/>
              <a:gd name="T7" fmla="*/ 2147483647 h 290"/>
              <a:gd name="T8" fmla="*/ 2147483647 w 232"/>
              <a:gd name="T9" fmla="*/ 2147483647 h 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2" h="290">
                <a:moveTo>
                  <a:pt x="229" y="0"/>
                </a:moveTo>
                <a:lnTo>
                  <a:pt x="164" y="144"/>
                </a:lnTo>
                <a:lnTo>
                  <a:pt x="98" y="253"/>
                </a:lnTo>
                <a:lnTo>
                  <a:pt x="0" y="290"/>
                </a:lnTo>
                <a:lnTo>
                  <a:pt x="232" y="287"/>
                </a:lnTo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104A8A"/>
              </a:solidFill>
              <a:latin typeface="Arial" pitchFamily="34" charset="0"/>
            </a:endParaRPr>
          </a:p>
        </p:txBody>
      </p:sp>
      <p:sp>
        <p:nvSpPr>
          <p:cNvPr id="15" name="Freeform 8"/>
          <p:cNvSpPr>
            <a:spLocks/>
          </p:cNvSpPr>
          <p:nvPr userDrawn="1"/>
        </p:nvSpPr>
        <p:spPr bwMode="gray">
          <a:xfrm>
            <a:off x="8685213" y="0"/>
            <a:ext cx="457200" cy="457200"/>
          </a:xfrm>
          <a:custGeom>
            <a:avLst/>
            <a:gdLst>
              <a:gd name="T0" fmla="*/ 0 w 288"/>
              <a:gd name="T1" fmla="*/ 0 h 288"/>
              <a:gd name="T2" fmla="*/ 2147483647 w 288"/>
              <a:gd name="T3" fmla="*/ 2147483647 h 288"/>
              <a:gd name="T4" fmla="*/ 2147483647 w 288"/>
              <a:gd name="T5" fmla="*/ 2147483647 h 288"/>
              <a:gd name="T6" fmla="*/ 2147483647 w 288"/>
              <a:gd name="T7" fmla="*/ 2147483647 h 288"/>
              <a:gd name="T8" fmla="*/ 2147483647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8" h="288">
                <a:moveTo>
                  <a:pt x="0" y="0"/>
                </a:moveTo>
                <a:lnTo>
                  <a:pt x="144" y="82"/>
                </a:lnTo>
                <a:lnTo>
                  <a:pt x="252" y="165"/>
                </a:lnTo>
                <a:lnTo>
                  <a:pt x="288" y="288"/>
                </a:lnTo>
                <a:lnTo>
                  <a:pt x="288" y="0"/>
                </a:ln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104A8A"/>
              </a:solidFill>
              <a:latin typeface="Arial" pitchFamily="34" charset="0"/>
            </a:endParaRPr>
          </a:p>
        </p:txBody>
      </p:sp>
      <p:sp>
        <p:nvSpPr>
          <p:cNvPr id="16" name="Rectangle 11"/>
          <p:cNvSpPr>
            <a:spLocks noChangeArrowheads="1"/>
          </p:cNvSpPr>
          <p:nvPr userDrawn="1"/>
        </p:nvSpPr>
        <p:spPr bwMode="invGray">
          <a:xfrm>
            <a:off x="9525" y="-4763"/>
            <a:ext cx="9144000" cy="765176"/>
          </a:xfrm>
          <a:prstGeom prst="rect">
            <a:avLst/>
          </a:prstGeom>
          <a:solidFill>
            <a:srgbClr val="8EC0EA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srgbClr val="104A8A"/>
              </a:solidFill>
            </a:endParaRPr>
          </a:p>
        </p:txBody>
      </p:sp>
      <p:sp>
        <p:nvSpPr>
          <p:cNvPr id="17" name="Rectangle 13"/>
          <p:cNvSpPr>
            <a:spLocks noChangeArrowheads="1"/>
          </p:cNvSpPr>
          <p:nvPr userDrawn="1"/>
        </p:nvSpPr>
        <p:spPr bwMode="invGray">
          <a:xfrm>
            <a:off x="0" y="6788150"/>
            <a:ext cx="9144000" cy="69850"/>
          </a:xfrm>
          <a:prstGeom prst="rect">
            <a:avLst/>
          </a:prstGeom>
          <a:solidFill>
            <a:srgbClr val="8EC0EA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srgbClr val="104A8A"/>
              </a:solidFill>
            </a:endParaRPr>
          </a:p>
        </p:txBody>
      </p:sp>
      <p:sp>
        <p:nvSpPr>
          <p:cNvPr id="18" name="Rectangle 11"/>
          <p:cNvSpPr>
            <a:spLocks noChangeArrowheads="1"/>
          </p:cNvSpPr>
          <p:nvPr userDrawn="1"/>
        </p:nvSpPr>
        <p:spPr bwMode="invGray">
          <a:xfrm rot="5400000" flipH="1">
            <a:off x="-3394075" y="3394075"/>
            <a:ext cx="6858000" cy="69850"/>
          </a:xfrm>
          <a:prstGeom prst="rect">
            <a:avLst/>
          </a:prstGeom>
          <a:solidFill>
            <a:srgbClr val="8EC0EA"/>
          </a:solidFill>
          <a:ln>
            <a:noFill/>
          </a:ln>
          <a:extLst/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srgbClr val="104A8A"/>
              </a:solidFill>
            </a:endParaRPr>
          </a:p>
        </p:txBody>
      </p:sp>
      <p:sp>
        <p:nvSpPr>
          <p:cNvPr id="19" name="Rectangle 11"/>
          <p:cNvSpPr>
            <a:spLocks noChangeArrowheads="1"/>
          </p:cNvSpPr>
          <p:nvPr userDrawn="1"/>
        </p:nvSpPr>
        <p:spPr bwMode="invGray">
          <a:xfrm rot="5400000" flipH="1">
            <a:off x="5680075" y="3394075"/>
            <a:ext cx="6858000" cy="69850"/>
          </a:xfrm>
          <a:prstGeom prst="rect">
            <a:avLst/>
          </a:prstGeom>
          <a:solidFill>
            <a:srgbClr val="8EC0EA"/>
          </a:solidFill>
          <a:ln>
            <a:noFill/>
          </a:ln>
          <a:extLst/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srgbClr val="104A8A"/>
              </a:solidFill>
            </a:endParaRPr>
          </a:p>
        </p:txBody>
      </p:sp>
      <p:sp>
        <p:nvSpPr>
          <p:cNvPr id="20" name="Text Box 29"/>
          <p:cNvSpPr txBox="1">
            <a:spLocks noChangeArrowheads="1"/>
          </p:cNvSpPr>
          <p:nvPr userDrawn="1"/>
        </p:nvSpPr>
        <p:spPr bwMode="auto">
          <a:xfrm>
            <a:off x="-3175" y="6650038"/>
            <a:ext cx="9144000" cy="69850"/>
          </a:xfrm>
          <a:prstGeom prst="rect">
            <a:avLst/>
          </a:prstGeom>
          <a:gradFill rotWithShape="1">
            <a:gsLst>
              <a:gs pos="0">
                <a:srgbClr val="8EC0EA"/>
              </a:gs>
              <a:gs pos="50000">
                <a:schemeClr val="bg1"/>
              </a:gs>
              <a:gs pos="100000">
                <a:srgbClr val="8EC0EA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104A8A"/>
              </a:solidFill>
              <a:latin typeface="Arial" charset="0"/>
            </a:endParaRPr>
          </a:p>
        </p:txBody>
      </p:sp>
      <p:sp>
        <p:nvSpPr>
          <p:cNvPr id="21" name="Text Box 16"/>
          <p:cNvSpPr txBox="1">
            <a:spLocks noChangeArrowheads="1"/>
          </p:cNvSpPr>
          <p:nvPr userDrawn="1"/>
        </p:nvSpPr>
        <p:spPr bwMode="auto">
          <a:xfrm>
            <a:off x="0" y="836613"/>
            <a:ext cx="9124950" cy="71437"/>
          </a:xfrm>
          <a:prstGeom prst="rect">
            <a:avLst/>
          </a:prstGeom>
          <a:gradFill rotWithShape="1">
            <a:gsLst>
              <a:gs pos="0">
                <a:srgbClr val="8EC0EA"/>
              </a:gs>
              <a:gs pos="50000">
                <a:schemeClr val="bg1"/>
              </a:gs>
              <a:gs pos="100000">
                <a:srgbClr val="8EC0EA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104A8A"/>
              </a:solidFill>
              <a:latin typeface="Arial" charset="0"/>
            </a:endParaRPr>
          </a:p>
        </p:txBody>
      </p:sp>
      <p:pic>
        <p:nvPicPr>
          <p:cNvPr id="22" name="Picture 13" descr="герб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657350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7441689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AAD8F-1D64-4190-B57F-A11C7B206F78}" type="datetime1">
              <a:rPr lang="ru-RU">
                <a:solidFill>
                  <a:srgbClr val="104A8A"/>
                </a:solidFill>
              </a:rPr>
              <a:pPr>
                <a:defRPr/>
              </a:pPr>
              <a:t>15.10.2013</a:t>
            </a:fld>
            <a:endParaRPr lang="ru-RU">
              <a:solidFill>
                <a:srgbClr val="104A8A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04A8A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5068B-95B5-4262-BEAE-D666633826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26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2452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2452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C087F-DB5A-4225-97E6-F7E3E70B0B09}" type="datetime1">
              <a:rPr lang="ru-RU">
                <a:solidFill>
                  <a:srgbClr val="104A8A"/>
                </a:solidFill>
              </a:rPr>
              <a:pPr>
                <a:defRPr/>
              </a:pPr>
              <a:t>15.10.2013</a:t>
            </a:fld>
            <a:endParaRPr lang="ru-RU">
              <a:solidFill>
                <a:srgbClr val="104A8A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04A8A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EA95D-2426-4A0F-909A-7D39C6C70C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635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srgbClr val="104A8A"/>
              </a:solidFill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invGray">
          <a:xfrm>
            <a:off x="0" y="0"/>
            <a:ext cx="9144000" cy="765175"/>
          </a:xfrm>
          <a:prstGeom prst="rect">
            <a:avLst/>
          </a:prstGeom>
          <a:solidFill>
            <a:srgbClr val="8EC0EA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srgbClr val="104A8A"/>
              </a:solidFill>
            </a:endParaRPr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-6350" y="0"/>
            <a:ext cx="9155113" cy="6859588"/>
            <a:chOff x="0" y="0"/>
            <a:chExt cx="5764" cy="4321"/>
          </a:xfrm>
        </p:grpSpPr>
        <p:sp>
          <p:nvSpPr>
            <p:cNvPr id="5" name="AutoShape 10"/>
            <p:cNvSpPr>
              <a:spLocks noChangeArrowheads="1"/>
            </p:cNvSpPr>
            <p:nvPr/>
          </p:nvSpPr>
          <p:spPr bwMode="white">
            <a:xfrm>
              <a:off x="27" y="24"/>
              <a:ext cx="5712" cy="4274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mtClean="0">
                <a:solidFill>
                  <a:srgbClr val="104A8A"/>
                </a:solidFill>
              </a:endParaRPr>
            </a:p>
          </p:txBody>
        </p:sp>
        <p:sp>
          <p:nvSpPr>
            <p:cNvPr id="6" name="Freeform 11"/>
            <p:cNvSpPr>
              <a:spLocks/>
            </p:cNvSpPr>
            <p:nvPr/>
          </p:nvSpPr>
          <p:spPr bwMode="white">
            <a:xfrm>
              <a:off x="0" y="0"/>
              <a:ext cx="288" cy="282"/>
            </a:xfrm>
            <a:custGeom>
              <a:avLst/>
              <a:gdLst>
                <a:gd name="T0" fmla="*/ 2 w 288"/>
                <a:gd name="T1" fmla="*/ 282 h 282"/>
                <a:gd name="T2" fmla="*/ 82 w 288"/>
                <a:gd name="T3" fmla="*/ 144 h 282"/>
                <a:gd name="T4" fmla="*/ 165 w 288"/>
                <a:gd name="T5" fmla="*/ 36 h 282"/>
                <a:gd name="T6" fmla="*/ 288 w 288"/>
                <a:gd name="T7" fmla="*/ 0 h 282"/>
                <a:gd name="T8" fmla="*/ 0 w 288"/>
                <a:gd name="T9" fmla="*/ 0 h 2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8" h="282">
                  <a:moveTo>
                    <a:pt x="2" y="282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04A8A"/>
                </a:solidFill>
                <a:latin typeface="Arial" pitchFamily="34" charset="0"/>
              </a:endParaRPr>
            </a:p>
          </p:txBody>
        </p:sp>
        <p:sp>
          <p:nvSpPr>
            <p:cNvPr id="7" name="Freeform 12"/>
            <p:cNvSpPr>
              <a:spLocks/>
            </p:cNvSpPr>
            <p:nvPr/>
          </p:nvSpPr>
          <p:spPr bwMode="white">
            <a:xfrm>
              <a:off x="5" y="3985"/>
              <a:ext cx="244" cy="336"/>
            </a:xfrm>
            <a:custGeom>
              <a:avLst/>
              <a:gdLst>
                <a:gd name="T0" fmla="*/ 352 w 243"/>
                <a:gd name="T1" fmla="*/ 335 h 336"/>
                <a:gd name="T2" fmla="*/ 231 w 243"/>
                <a:gd name="T3" fmla="*/ 239 h 336"/>
                <a:gd name="T4" fmla="*/ 30 w 243"/>
                <a:gd name="T5" fmla="*/ 144 h 336"/>
                <a:gd name="T6" fmla="*/ 0 w 243"/>
                <a:gd name="T7" fmla="*/ 0 h 336"/>
                <a:gd name="T8" fmla="*/ 1 w 243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3" h="336">
                  <a:moveTo>
                    <a:pt x="243" y="335"/>
                  </a:moveTo>
                  <a:lnTo>
                    <a:pt x="122" y="239"/>
                  </a:lnTo>
                  <a:lnTo>
                    <a:pt x="30" y="144"/>
                  </a:lnTo>
                  <a:lnTo>
                    <a:pt x="0" y="0"/>
                  </a:lnTo>
                  <a:lnTo>
                    <a:pt x="1" y="336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04A8A"/>
                </a:solidFill>
                <a:latin typeface="Arial" pitchFamily="34" charset="0"/>
              </a:endParaRPr>
            </a:p>
          </p:txBody>
        </p:sp>
        <p:sp>
          <p:nvSpPr>
            <p:cNvPr id="8" name="Freeform 13"/>
            <p:cNvSpPr>
              <a:spLocks/>
            </p:cNvSpPr>
            <p:nvPr/>
          </p:nvSpPr>
          <p:spPr bwMode="white">
            <a:xfrm>
              <a:off x="5511" y="4029"/>
              <a:ext cx="253" cy="290"/>
            </a:xfrm>
            <a:custGeom>
              <a:avLst/>
              <a:gdLst>
                <a:gd name="T0" fmla="*/ 2905471 w 232"/>
                <a:gd name="T1" fmla="*/ 0 h 290"/>
                <a:gd name="T2" fmla="*/ 2074488 w 232"/>
                <a:gd name="T3" fmla="*/ 144 h 290"/>
                <a:gd name="T4" fmla="*/ 1253325 w 232"/>
                <a:gd name="T5" fmla="*/ 253 h 290"/>
                <a:gd name="T6" fmla="*/ 0 w 232"/>
                <a:gd name="T7" fmla="*/ 290 h 290"/>
                <a:gd name="T8" fmla="*/ 2933872 w 232"/>
                <a:gd name="T9" fmla="*/ 287 h 2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04A8A"/>
                </a:solidFill>
                <a:latin typeface="Arial" pitchFamily="34" charset="0"/>
              </a:endParaRPr>
            </a:p>
          </p:txBody>
        </p:sp>
        <p:sp>
          <p:nvSpPr>
            <p:cNvPr id="9" name="Freeform 14"/>
            <p:cNvSpPr>
              <a:spLocks/>
            </p:cNvSpPr>
            <p:nvPr/>
          </p:nvSpPr>
          <p:spPr bwMode="white">
            <a:xfrm>
              <a:off x="5472" y="0"/>
              <a:ext cx="288" cy="288"/>
            </a:xfrm>
            <a:custGeom>
              <a:avLst/>
              <a:gdLst>
                <a:gd name="T0" fmla="*/ 0 w 288"/>
                <a:gd name="T1" fmla="*/ 0 h 288"/>
                <a:gd name="T2" fmla="*/ 144 w 288"/>
                <a:gd name="T3" fmla="*/ 82 h 288"/>
                <a:gd name="T4" fmla="*/ 252 w 288"/>
                <a:gd name="T5" fmla="*/ 165 h 288"/>
                <a:gd name="T6" fmla="*/ 288 w 288"/>
                <a:gd name="T7" fmla="*/ 288 h 288"/>
                <a:gd name="T8" fmla="*/ 288 w 288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8" h="288">
                  <a:moveTo>
                    <a:pt x="0" y="0"/>
                  </a:moveTo>
                  <a:lnTo>
                    <a:pt x="144" y="82"/>
                  </a:lnTo>
                  <a:lnTo>
                    <a:pt x="252" y="165"/>
                  </a:lnTo>
                  <a:lnTo>
                    <a:pt x="288" y="288"/>
                  </a:lnTo>
                  <a:lnTo>
                    <a:pt x="288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04A8A"/>
                </a:solidFill>
                <a:latin typeface="Arial" pitchFamily="34" charset="0"/>
              </a:endParaRPr>
            </a:p>
          </p:txBody>
        </p:sp>
      </p:grpSp>
      <p:sp>
        <p:nvSpPr>
          <p:cNvPr id="10" name="Rectangle 13"/>
          <p:cNvSpPr>
            <a:spLocks noChangeArrowheads="1"/>
          </p:cNvSpPr>
          <p:nvPr/>
        </p:nvSpPr>
        <p:spPr bwMode="invGray">
          <a:xfrm>
            <a:off x="0" y="6788150"/>
            <a:ext cx="9144000" cy="69850"/>
          </a:xfrm>
          <a:prstGeom prst="rect">
            <a:avLst/>
          </a:prstGeom>
          <a:solidFill>
            <a:srgbClr val="8EC0EA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srgbClr val="104A8A"/>
              </a:solidFill>
            </a:endParaRP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42863" y="38100"/>
            <a:ext cx="9066212" cy="6784975"/>
          </a:xfrm>
          <a:prstGeom prst="roundRect">
            <a:avLst>
              <a:gd name="adj" fmla="val 6227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srgbClr val="104A8A"/>
              </a:solidFill>
            </a:endParaRPr>
          </a:p>
        </p:txBody>
      </p:sp>
      <p:sp>
        <p:nvSpPr>
          <p:cNvPr id="12" name="Freeform 5"/>
          <p:cNvSpPr>
            <a:spLocks/>
          </p:cNvSpPr>
          <p:nvPr/>
        </p:nvSpPr>
        <p:spPr bwMode="gray">
          <a:xfrm>
            <a:off x="0" y="0"/>
            <a:ext cx="457200" cy="447675"/>
          </a:xfrm>
          <a:custGeom>
            <a:avLst/>
            <a:gdLst>
              <a:gd name="T0" fmla="*/ 2147483647 w 288"/>
              <a:gd name="T1" fmla="*/ 2147483647 h 282"/>
              <a:gd name="T2" fmla="*/ 2147483647 w 288"/>
              <a:gd name="T3" fmla="*/ 2147483647 h 282"/>
              <a:gd name="T4" fmla="*/ 2147483647 w 288"/>
              <a:gd name="T5" fmla="*/ 2147483647 h 282"/>
              <a:gd name="T6" fmla="*/ 2147483647 w 288"/>
              <a:gd name="T7" fmla="*/ 0 h 282"/>
              <a:gd name="T8" fmla="*/ 0 w 288"/>
              <a:gd name="T9" fmla="*/ 0 h 2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8" h="282">
                <a:moveTo>
                  <a:pt x="2" y="282"/>
                </a:moveTo>
                <a:lnTo>
                  <a:pt x="82" y="144"/>
                </a:lnTo>
                <a:lnTo>
                  <a:pt x="165" y="36"/>
                </a:lnTo>
                <a:lnTo>
                  <a:pt x="288" y="0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104A8A"/>
              </a:solidFill>
              <a:latin typeface="Arial" pitchFamily="34" charset="0"/>
            </a:endParaRPr>
          </a:p>
        </p:txBody>
      </p:sp>
      <p:sp>
        <p:nvSpPr>
          <p:cNvPr id="13" name="Freeform 6"/>
          <p:cNvSpPr>
            <a:spLocks/>
          </p:cNvSpPr>
          <p:nvPr/>
        </p:nvSpPr>
        <p:spPr bwMode="gray">
          <a:xfrm>
            <a:off x="7938" y="6326188"/>
            <a:ext cx="387350" cy="533400"/>
          </a:xfrm>
          <a:custGeom>
            <a:avLst/>
            <a:gdLst>
              <a:gd name="T0" fmla="*/ 2147483647 w 243"/>
              <a:gd name="T1" fmla="*/ 2147483647 h 336"/>
              <a:gd name="T2" fmla="*/ 2147483647 w 243"/>
              <a:gd name="T3" fmla="*/ 2147483647 h 336"/>
              <a:gd name="T4" fmla="*/ 2147483647 w 243"/>
              <a:gd name="T5" fmla="*/ 2147483647 h 336"/>
              <a:gd name="T6" fmla="*/ 0 w 243"/>
              <a:gd name="T7" fmla="*/ 0 h 336"/>
              <a:gd name="T8" fmla="*/ 2147483647 w 243"/>
              <a:gd name="T9" fmla="*/ 2147483647 h 3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3" h="336">
                <a:moveTo>
                  <a:pt x="243" y="335"/>
                </a:moveTo>
                <a:lnTo>
                  <a:pt x="122" y="239"/>
                </a:lnTo>
                <a:lnTo>
                  <a:pt x="30" y="144"/>
                </a:lnTo>
                <a:lnTo>
                  <a:pt x="0" y="0"/>
                </a:lnTo>
                <a:lnTo>
                  <a:pt x="1" y="336"/>
                </a:ln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104A8A"/>
              </a:solidFill>
              <a:latin typeface="Arial" pitchFamily="34" charset="0"/>
            </a:endParaRPr>
          </a:p>
        </p:txBody>
      </p:sp>
      <p:sp>
        <p:nvSpPr>
          <p:cNvPr id="14" name="Freeform 7"/>
          <p:cNvSpPr>
            <a:spLocks/>
          </p:cNvSpPr>
          <p:nvPr/>
        </p:nvSpPr>
        <p:spPr bwMode="gray">
          <a:xfrm>
            <a:off x="8747125" y="6396038"/>
            <a:ext cx="401638" cy="460375"/>
          </a:xfrm>
          <a:custGeom>
            <a:avLst/>
            <a:gdLst>
              <a:gd name="T0" fmla="*/ 2147483647 w 232"/>
              <a:gd name="T1" fmla="*/ 0 h 290"/>
              <a:gd name="T2" fmla="*/ 2147483647 w 232"/>
              <a:gd name="T3" fmla="*/ 2147483647 h 290"/>
              <a:gd name="T4" fmla="*/ 2147483647 w 232"/>
              <a:gd name="T5" fmla="*/ 2147483647 h 290"/>
              <a:gd name="T6" fmla="*/ 0 w 232"/>
              <a:gd name="T7" fmla="*/ 2147483647 h 290"/>
              <a:gd name="T8" fmla="*/ 2147483647 w 232"/>
              <a:gd name="T9" fmla="*/ 2147483647 h 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2" h="290">
                <a:moveTo>
                  <a:pt x="229" y="0"/>
                </a:moveTo>
                <a:lnTo>
                  <a:pt x="164" y="144"/>
                </a:lnTo>
                <a:lnTo>
                  <a:pt x="98" y="253"/>
                </a:lnTo>
                <a:lnTo>
                  <a:pt x="0" y="290"/>
                </a:lnTo>
                <a:lnTo>
                  <a:pt x="232" y="287"/>
                </a:lnTo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104A8A"/>
              </a:solidFill>
              <a:latin typeface="Arial" pitchFamily="34" charset="0"/>
            </a:endParaRPr>
          </a:p>
        </p:txBody>
      </p:sp>
      <p:sp>
        <p:nvSpPr>
          <p:cNvPr id="15" name="Freeform 8"/>
          <p:cNvSpPr>
            <a:spLocks/>
          </p:cNvSpPr>
          <p:nvPr/>
        </p:nvSpPr>
        <p:spPr bwMode="gray">
          <a:xfrm>
            <a:off x="8685213" y="0"/>
            <a:ext cx="457200" cy="457200"/>
          </a:xfrm>
          <a:custGeom>
            <a:avLst/>
            <a:gdLst>
              <a:gd name="T0" fmla="*/ 0 w 288"/>
              <a:gd name="T1" fmla="*/ 0 h 288"/>
              <a:gd name="T2" fmla="*/ 2147483647 w 288"/>
              <a:gd name="T3" fmla="*/ 2147483647 h 288"/>
              <a:gd name="T4" fmla="*/ 2147483647 w 288"/>
              <a:gd name="T5" fmla="*/ 2147483647 h 288"/>
              <a:gd name="T6" fmla="*/ 2147483647 w 288"/>
              <a:gd name="T7" fmla="*/ 2147483647 h 288"/>
              <a:gd name="T8" fmla="*/ 2147483647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8" h="288">
                <a:moveTo>
                  <a:pt x="0" y="0"/>
                </a:moveTo>
                <a:lnTo>
                  <a:pt x="144" y="82"/>
                </a:lnTo>
                <a:lnTo>
                  <a:pt x="252" y="165"/>
                </a:lnTo>
                <a:lnTo>
                  <a:pt x="288" y="288"/>
                </a:lnTo>
                <a:lnTo>
                  <a:pt x="288" y="0"/>
                </a:ln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104A8A"/>
              </a:solidFill>
              <a:latin typeface="Arial" pitchFamily="34" charset="0"/>
            </a:endParaRP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invGray">
          <a:xfrm>
            <a:off x="9525" y="-4763"/>
            <a:ext cx="9144000" cy="765176"/>
          </a:xfrm>
          <a:prstGeom prst="rect">
            <a:avLst/>
          </a:prstGeom>
          <a:solidFill>
            <a:srgbClr val="8EC0EA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srgbClr val="104A8A"/>
              </a:solidFill>
            </a:endParaRP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invGray">
          <a:xfrm>
            <a:off x="0" y="6788150"/>
            <a:ext cx="9144000" cy="69850"/>
          </a:xfrm>
          <a:prstGeom prst="rect">
            <a:avLst/>
          </a:prstGeom>
          <a:solidFill>
            <a:srgbClr val="8EC0EA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srgbClr val="104A8A"/>
              </a:solidFill>
            </a:endParaRPr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invGray">
          <a:xfrm rot="5400000" flipH="1">
            <a:off x="-3394075" y="3394075"/>
            <a:ext cx="6858000" cy="69850"/>
          </a:xfrm>
          <a:prstGeom prst="rect">
            <a:avLst/>
          </a:prstGeom>
          <a:solidFill>
            <a:srgbClr val="8EC0EA"/>
          </a:solidFill>
          <a:ln>
            <a:noFill/>
          </a:ln>
          <a:extLst/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srgbClr val="104A8A"/>
              </a:solidFill>
            </a:endParaRP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invGray">
          <a:xfrm rot="5400000" flipH="1">
            <a:off x="5680075" y="3394075"/>
            <a:ext cx="6858000" cy="69850"/>
          </a:xfrm>
          <a:prstGeom prst="rect">
            <a:avLst/>
          </a:prstGeom>
          <a:solidFill>
            <a:srgbClr val="8EC0EA"/>
          </a:solidFill>
          <a:ln>
            <a:noFill/>
          </a:ln>
          <a:extLst/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srgbClr val="104A8A"/>
              </a:solidFill>
            </a:endParaRPr>
          </a:p>
        </p:txBody>
      </p:sp>
      <p:sp>
        <p:nvSpPr>
          <p:cNvPr id="20" name="Text Box 29"/>
          <p:cNvSpPr txBox="1">
            <a:spLocks noChangeArrowheads="1"/>
          </p:cNvSpPr>
          <p:nvPr/>
        </p:nvSpPr>
        <p:spPr bwMode="auto">
          <a:xfrm>
            <a:off x="-3175" y="6650038"/>
            <a:ext cx="9144000" cy="69850"/>
          </a:xfrm>
          <a:prstGeom prst="rect">
            <a:avLst/>
          </a:prstGeom>
          <a:gradFill rotWithShape="1">
            <a:gsLst>
              <a:gs pos="0">
                <a:srgbClr val="8EC0EA"/>
              </a:gs>
              <a:gs pos="50000">
                <a:schemeClr val="bg1"/>
              </a:gs>
              <a:gs pos="100000">
                <a:srgbClr val="8EC0EA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104A8A"/>
              </a:solidFill>
              <a:latin typeface="Arial" charset="0"/>
            </a:endParaRP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0" y="836613"/>
            <a:ext cx="9124950" cy="71437"/>
          </a:xfrm>
          <a:prstGeom prst="rect">
            <a:avLst/>
          </a:prstGeom>
          <a:gradFill rotWithShape="1">
            <a:gsLst>
              <a:gs pos="0">
                <a:srgbClr val="8EC0EA"/>
              </a:gs>
              <a:gs pos="50000">
                <a:schemeClr val="bg1"/>
              </a:gs>
              <a:gs pos="100000">
                <a:srgbClr val="8EC0EA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104A8A"/>
              </a:solidFill>
              <a:latin typeface="Arial" charset="0"/>
            </a:endParaRPr>
          </a:p>
        </p:txBody>
      </p:sp>
      <p:pic>
        <p:nvPicPr>
          <p:cNvPr id="22" name="Picture 13" descr="гер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657350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srgbClr val="104A8A"/>
              </a:solidFill>
            </a:endParaRPr>
          </a:p>
        </p:txBody>
      </p:sp>
      <p:sp>
        <p:nvSpPr>
          <p:cNvPr id="24" name="Rectangle 4"/>
          <p:cNvSpPr>
            <a:spLocks noChangeArrowheads="1"/>
          </p:cNvSpPr>
          <p:nvPr userDrawn="1"/>
        </p:nvSpPr>
        <p:spPr bwMode="invGray">
          <a:xfrm>
            <a:off x="0" y="0"/>
            <a:ext cx="9144000" cy="765175"/>
          </a:xfrm>
          <a:prstGeom prst="rect">
            <a:avLst/>
          </a:prstGeom>
          <a:solidFill>
            <a:srgbClr val="8EC0EA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srgbClr val="104A8A"/>
              </a:solidFill>
            </a:endParaRPr>
          </a:p>
        </p:txBody>
      </p:sp>
      <p:sp>
        <p:nvSpPr>
          <p:cNvPr id="25" name="Rectangle 13"/>
          <p:cNvSpPr>
            <a:spLocks noChangeArrowheads="1"/>
          </p:cNvSpPr>
          <p:nvPr userDrawn="1"/>
        </p:nvSpPr>
        <p:spPr bwMode="invGray">
          <a:xfrm>
            <a:off x="0" y="6788150"/>
            <a:ext cx="9144000" cy="69850"/>
          </a:xfrm>
          <a:prstGeom prst="rect">
            <a:avLst/>
          </a:prstGeom>
          <a:solidFill>
            <a:srgbClr val="8EC0EA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srgbClr val="104A8A"/>
              </a:solidFill>
            </a:endParaRPr>
          </a:p>
        </p:txBody>
      </p:sp>
      <p:sp>
        <p:nvSpPr>
          <p:cNvPr id="26" name="AutoShape 4"/>
          <p:cNvSpPr>
            <a:spLocks noChangeArrowheads="1"/>
          </p:cNvSpPr>
          <p:nvPr userDrawn="1"/>
        </p:nvSpPr>
        <p:spPr bwMode="gray">
          <a:xfrm>
            <a:off x="42863" y="38100"/>
            <a:ext cx="9066212" cy="6784975"/>
          </a:xfrm>
          <a:prstGeom prst="roundRect">
            <a:avLst>
              <a:gd name="adj" fmla="val 6227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srgbClr val="104A8A"/>
              </a:solidFill>
            </a:endParaRPr>
          </a:p>
        </p:txBody>
      </p:sp>
      <p:sp>
        <p:nvSpPr>
          <p:cNvPr id="27" name="Freeform 5"/>
          <p:cNvSpPr>
            <a:spLocks/>
          </p:cNvSpPr>
          <p:nvPr userDrawn="1"/>
        </p:nvSpPr>
        <p:spPr bwMode="gray">
          <a:xfrm>
            <a:off x="0" y="0"/>
            <a:ext cx="457200" cy="447675"/>
          </a:xfrm>
          <a:custGeom>
            <a:avLst/>
            <a:gdLst>
              <a:gd name="T0" fmla="*/ 2147483647 w 288"/>
              <a:gd name="T1" fmla="*/ 2147483647 h 282"/>
              <a:gd name="T2" fmla="*/ 2147483647 w 288"/>
              <a:gd name="T3" fmla="*/ 2147483647 h 282"/>
              <a:gd name="T4" fmla="*/ 2147483647 w 288"/>
              <a:gd name="T5" fmla="*/ 2147483647 h 282"/>
              <a:gd name="T6" fmla="*/ 2147483647 w 288"/>
              <a:gd name="T7" fmla="*/ 0 h 282"/>
              <a:gd name="T8" fmla="*/ 0 w 288"/>
              <a:gd name="T9" fmla="*/ 0 h 2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8" h="282">
                <a:moveTo>
                  <a:pt x="2" y="282"/>
                </a:moveTo>
                <a:lnTo>
                  <a:pt x="82" y="144"/>
                </a:lnTo>
                <a:lnTo>
                  <a:pt x="165" y="36"/>
                </a:lnTo>
                <a:lnTo>
                  <a:pt x="288" y="0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104A8A"/>
              </a:solidFill>
              <a:latin typeface="Arial" pitchFamily="34" charset="0"/>
            </a:endParaRPr>
          </a:p>
        </p:txBody>
      </p:sp>
      <p:sp>
        <p:nvSpPr>
          <p:cNvPr id="28" name="Freeform 6"/>
          <p:cNvSpPr>
            <a:spLocks/>
          </p:cNvSpPr>
          <p:nvPr userDrawn="1"/>
        </p:nvSpPr>
        <p:spPr bwMode="gray">
          <a:xfrm>
            <a:off x="7938" y="6326188"/>
            <a:ext cx="387350" cy="533400"/>
          </a:xfrm>
          <a:custGeom>
            <a:avLst/>
            <a:gdLst>
              <a:gd name="T0" fmla="*/ 2147483647 w 243"/>
              <a:gd name="T1" fmla="*/ 2147483647 h 336"/>
              <a:gd name="T2" fmla="*/ 2147483647 w 243"/>
              <a:gd name="T3" fmla="*/ 2147483647 h 336"/>
              <a:gd name="T4" fmla="*/ 2147483647 w 243"/>
              <a:gd name="T5" fmla="*/ 2147483647 h 336"/>
              <a:gd name="T6" fmla="*/ 0 w 243"/>
              <a:gd name="T7" fmla="*/ 0 h 336"/>
              <a:gd name="T8" fmla="*/ 2147483647 w 243"/>
              <a:gd name="T9" fmla="*/ 2147483647 h 3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3" h="336">
                <a:moveTo>
                  <a:pt x="243" y="335"/>
                </a:moveTo>
                <a:lnTo>
                  <a:pt x="122" y="239"/>
                </a:lnTo>
                <a:lnTo>
                  <a:pt x="30" y="144"/>
                </a:lnTo>
                <a:lnTo>
                  <a:pt x="0" y="0"/>
                </a:lnTo>
                <a:lnTo>
                  <a:pt x="1" y="336"/>
                </a:ln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104A8A"/>
              </a:solidFill>
              <a:latin typeface="Arial" pitchFamily="34" charset="0"/>
            </a:endParaRPr>
          </a:p>
        </p:txBody>
      </p:sp>
      <p:sp>
        <p:nvSpPr>
          <p:cNvPr id="29" name="Freeform 7"/>
          <p:cNvSpPr>
            <a:spLocks/>
          </p:cNvSpPr>
          <p:nvPr userDrawn="1"/>
        </p:nvSpPr>
        <p:spPr bwMode="gray">
          <a:xfrm>
            <a:off x="8747125" y="6396038"/>
            <a:ext cx="401638" cy="460375"/>
          </a:xfrm>
          <a:custGeom>
            <a:avLst/>
            <a:gdLst>
              <a:gd name="T0" fmla="*/ 2147483647 w 232"/>
              <a:gd name="T1" fmla="*/ 0 h 290"/>
              <a:gd name="T2" fmla="*/ 2147483647 w 232"/>
              <a:gd name="T3" fmla="*/ 2147483647 h 290"/>
              <a:gd name="T4" fmla="*/ 2147483647 w 232"/>
              <a:gd name="T5" fmla="*/ 2147483647 h 290"/>
              <a:gd name="T6" fmla="*/ 0 w 232"/>
              <a:gd name="T7" fmla="*/ 2147483647 h 290"/>
              <a:gd name="T8" fmla="*/ 2147483647 w 232"/>
              <a:gd name="T9" fmla="*/ 2147483647 h 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2" h="290">
                <a:moveTo>
                  <a:pt x="229" y="0"/>
                </a:moveTo>
                <a:lnTo>
                  <a:pt x="164" y="144"/>
                </a:lnTo>
                <a:lnTo>
                  <a:pt x="98" y="253"/>
                </a:lnTo>
                <a:lnTo>
                  <a:pt x="0" y="290"/>
                </a:lnTo>
                <a:lnTo>
                  <a:pt x="232" y="287"/>
                </a:lnTo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104A8A"/>
              </a:solidFill>
              <a:latin typeface="Arial" pitchFamily="34" charset="0"/>
            </a:endParaRPr>
          </a:p>
        </p:txBody>
      </p:sp>
      <p:sp>
        <p:nvSpPr>
          <p:cNvPr id="30" name="Freeform 8"/>
          <p:cNvSpPr>
            <a:spLocks/>
          </p:cNvSpPr>
          <p:nvPr userDrawn="1"/>
        </p:nvSpPr>
        <p:spPr bwMode="gray">
          <a:xfrm>
            <a:off x="8685213" y="0"/>
            <a:ext cx="457200" cy="457200"/>
          </a:xfrm>
          <a:custGeom>
            <a:avLst/>
            <a:gdLst>
              <a:gd name="T0" fmla="*/ 0 w 288"/>
              <a:gd name="T1" fmla="*/ 0 h 288"/>
              <a:gd name="T2" fmla="*/ 2147483647 w 288"/>
              <a:gd name="T3" fmla="*/ 2147483647 h 288"/>
              <a:gd name="T4" fmla="*/ 2147483647 w 288"/>
              <a:gd name="T5" fmla="*/ 2147483647 h 288"/>
              <a:gd name="T6" fmla="*/ 2147483647 w 288"/>
              <a:gd name="T7" fmla="*/ 2147483647 h 288"/>
              <a:gd name="T8" fmla="*/ 2147483647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8" h="288">
                <a:moveTo>
                  <a:pt x="0" y="0"/>
                </a:moveTo>
                <a:lnTo>
                  <a:pt x="144" y="82"/>
                </a:lnTo>
                <a:lnTo>
                  <a:pt x="252" y="165"/>
                </a:lnTo>
                <a:lnTo>
                  <a:pt x="288" y="288"/>
                </a:lnTo>
                <a:lnTo>
                  <a:pt x="288" y="0"/>
                </a:ln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104A8A"/>
              </a:solidFill>
              <a:latin typeface="Arial" pitchFamily="34" charset="0"/>
            </a:endParaRPr>
          </a:p>
        </p:txBody>
      </p:sp>
      <p:sp>
        <p:nvSpPr>
          <p:cNvPr id="31" name="Rectangle 11"/>
          <p:cNvSpPr>
            <a:spLocks noChangeArrowheads="1"/>
          </p:cNvSpPr>
          <p:nvPr userDrawn="1"/>
        </p:nvSpPr>
        <p:spPr bwMode="invGray">
          <a:xfrm>
            <a:off x="9525" y="-4763"/>
            <a:ext cx="9144000" cy="765176"/>
          </a:xfrm>
          <a:prstGeom prst="rect">
            <a:avLst/>
          </a:prstGeom>
          <a:solidFill>
            <a:srgbClr val="8EC0EA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srgbClr val="104A8A"/>
              </a:solidFill>
            </a:endParaRPr>
          </a:p>
        </p:txBody>
      </p:sp>
      <p:sp>
        <p:nvSpPr>
          <p:cNvPr id="32" name="Rectangle 13"/>
          <p:cNvSpPr>
            <a:spLocks noChangeArrowheads="1"/>
          </p:cNvSpPr>
          <p:nvPr userDrawn="1"/>
        </p:nvSpPr>
        <p:spPr bwMode="invGray">
          <a:xfrm>
            <a:off x="0" y="6788150"/>
            <a:ext cx="9144000" cy="69850"/>
          </a:xfrm>
          <a:prstGeom prst="rect">
            <a:avLst/>
          </a:prstGeom>
          <a:solidFill>
            <a:srgbClr val="8EC0EA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srgbClr val="104A8A"/>
              </a:solidFill>
            </a:endParaRPr>
          </a:p>
        </p:txBody>
      </p:sp>
      <p:sp>
        <p:nvSpPr>
          <p:cNvPr id="33" name="Rectangle 11"/>
          <p:cNvSpPr>
            <a:spLocks noChangeArrowheads="1"/>
          </p:cNvSpPr>
          <p:nvPr userDrawn="1"/>
        </p:nvSpPr>
        <p:spPr bwMode="invGray">
          <a:xfrm rot="5400000" flipH="1">
            <a:off x="-3394075" y="3394075"/>
            <a:ext cx="6858000" cy="69850"/>
          </a:xfrm>
          <a:prstGeom prst="rect">
            <a:avLst/>
          </a:prstGeom>
          <a:solidFill>
            <a:srgbClr val="8EC0EA"/>
          </a:solidFill>
          <a:ln>
            <a:noFill/>
          </a:ln>
          <a:extLst/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srgbClr val="104A8A"/>
              </a:solidFill>
            </a:endParaRPr>
          </a:p>
        </p:txBody>
      </p:sp>
      <p:sp>
        <p:nvSpPr>
          <p:cNvPr id="34" name="Rectangle 11"/>
          <p:cNvSpPr>
            <a:spLocks noChangeArrowheads="1"/>
          </p:cNvSpPr>
          <p:nvPr userDrawn="1"/>
        </p:nvSpPr>
        <p:spPr bwMode="invGray">
          <a:xfrm rot="5400000" flipH="1">
            <a:off x="5680075" y="3394075"/>
            <a:ext cx="6858000" cy="69850"/>
          </a:xfrm>
          <a:prstGeom prst="rect">
            <a:avLst/>
          </a:prstGeom>
          <a:solidFill>
            <a:srgbClr val="8EC0EA"/>
          </a:solidFill>
          <a:ln>
            <a:noFill/>
          </a:ln>
          <a:extLst/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srgbClr val="104A8A"/>
              </a:solidFill>
            </a:endParaRPr>
          </a:p>
        </p:txBody>
      </p:sp>
      <p:sp>
        <p:nvSpPr>
          <p:cNvPr id="35" name="Text Box 29"/>
          <p:cNvSpPr txBox="1">
            <a:spLocks noChangeArrowheads="1"/>
          </p:cNvSpPr>
          <p:nvPr userDrawn="1"/>
        </p:nvSpPr>
        <p:spPr bwMode="auto">
          <a:xfrm>
            <a:off x="-3175" y="6650038"/>
            <a:ext cx="9144000" cy="69850"/>
          </a:xfrm>
          <a:prstGeom prst="rect">
            <a:avLst/>
          </a:prstGeom>
          <a:gradFill rotWithShape="1">
            <a:gsLst>
              <a:gs pos="0">
                <a:srgbClr val="8EC0EA"/>
              </a:gs>
              <a:gs pos="50000">
                <a:schemeClr val="bg1"/>
              </a:gs>
              <a:gs pos="100000">
                <a:srgbClr val="8EC0EA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104A8A"/>
              </a:solidFill>
              <a:latin typeface="Arial" charset="0"/>
            </a:endParaRPr>
          </a:p>
        </p:txBody>
      </p:sp>
      <p:sp>
        <p:nvSpPr>
          <p:cNvPr id="36" name="Text Box 16"/>
          <p:cNvSpPr txBox="1">
            <a:spLocks noChangeArrowheads="1"/>
          </p:cNvSpPr>
          <p:nvPr userDrawn="1"/>
        </p:nvSpPr>
        <p:spPr bwMode="auto">
          <a:xfrm>
            <a:off x="0" y="836613"/>
            <a:ext cx="9124950" cy="71437"/>
          </a:xfrm>
          <a:prstGeom prst="rect">
            <a:avLst/>
          </a:prstGeom>
          <a:gradFill rotWithShape="1">
            <a:gsLst>
              <a:gs pos="0">
                <a:srgbClr val="8EC0EA"/>
              </a:gs>
              <a:gs pos="50000">
                <a:schemeClr val="bg1"/>
              </a:gs>
              <a:gs pos="100000">
                <a:srgbClr val="8EC0EA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104A8A"/>
              </a:solidFill>
              <a:latin typeface="Arial" charset="0"/>
            </a:endParaRPr>
          </a:p>
        </p:txBody>
      </p:sp>
      <p:pic>
        <p:nvPicPr>
          <p:cNvPr id="37" name="Picture 13" descr="герб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657350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744168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AA30D-3398-42EA-BE3E-790C3927CA96}" type="datetime1">
              <a:rPr lang="ru-RU" smtClean="0">
                <a:solidFill>
                  <a:srgbClr val="104A8A"/>
                </a:solidFill>
              </a:rPr>
              <a:pPr>
                <a:defRPr/>
              </a:pPr>
              <a:t>15.10.2013</a:t>
            </a:fld>
            <a:endParaRPr lang="ru-RU">
              <a:solidFill>
                <a:srgbClr val="104A8A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04A8A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EDCDF-C5ED-47E3-BB64-0A0BAE13B6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577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870C2-1582-4180-8E31-1ABE4EF9D792}" type="datetime1">
              <a:rPr lang="ru-RU" smtClean="0">
                <a:solidFill>
                  <a:srgbClr val="104A8A"/>
                </a:solidFill>
              </a:rPr>
              <a:pPr>
                <a:defRPr/>
              </a:pPr>
              <a:t>15.10.2013</a:t>
            </a:fld>
            <a:endParaRPr lang="ru-RU">
              <a:solidFill>
                <a:srgbClr val="104A8A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04A8A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1F3C7-0327-4363-A6F7-5411F204D3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0921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71588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71588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8E669-AB1A-4462-A3E4-A5FE9D22EC47}" type="datetime1">
              <a:rPr lang="ru-RU" smtClean="0">
                <a:solidFill>
                  <a:srgbClr val="104A8A"/>
                </a:solidFill>
              </a:rPr>
              <a:pPr>
                <a:defRPr/>
              </a:pPr>
              <a:t>15.10.2013</a:t>
            </a:fld>
            <a:endParaRPr lang="ru-RU">
              <a:solidFill>
                <a:srgbClr val="104A8A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04A8A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7B47C-8C2D-4763-9235-2CC43A48A0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825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B7AF7-3851-4E45-861F-90594FF2C0EE}" type="datetime1">
              <a:rPr lang="ru-RU" smtClean="0">
                <a:solidFill>
                  <a:srgbClr val="104A8A"/>
                </a:solidFill>
              </a:rPr>
              <a:pPr>
                <a:defRPr/>
              </a:pPr>
              <a:t>15.10.2013</a:t>
            </a:fld>
            <a:endParaRPr lang="ru-RU">
              <a:solidFill>
                <a:srgbClr val="104A8A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04A8A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BAE83-CD96-41CB-868E-40195E45EEE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3921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DB9A8-1D3F-488F-9CD5-1D3A813FB6B1}" type="datetime1">
              <a:rPr lang="ru-RU" smtClean="0">
                <a:solidFill>
                  <a:srgbClr val="104A8A"/>
                </a:solidFill>
              </a:rPr>
              <a:pPr>
                <a:defRPr/>
              </a:pPr>
              <a:t>15.10.2013</a:t>
            </a:fld>
            <a:endParaRPr lang="ru-RU">
              <a:solidFill>
                <a:srgbClr val="104A8A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04A8A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C0FCD-F9A8-47EE-88C2-7EBB30C801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1261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3FF4B-C5AE-4F78-8D5C-329280287601}" type="datetime1">
              <a:rPr lang="ru-RU" smtClean="0">
                <a:solidFill>
                  <a:srgbClr val="104A8A"/>
                </a:solidFill>
              </a:rPr>
              <a:pPr>
                <a:defRPr/>
              </a:pPr>
              <a:t>15.10.2013</a:t>
            </a:fld>
            <a:endParaRPr lang="ru-RU">
              <a:solidFill>
                <a:srgbClr val="104A8A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04A8A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0208C-8D5D-424E-ABE3-7828ACB363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6904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ED08F-1F18-4789-AC63-E826BCF5938D}" type="datetime1">
              <a:rPr lang="ru-RU" smtClean="0">
                <a:solidFill>
                  <a:srgbClr val="104A8A"/>
                </a:solidFill>
              </a:rPr>
              <a:pPr>
                <a:defRPr/>
              </a:pPr>
              <a:t>15.10.2013</a:t>
            </a:fld>
            <a:endParaRPr lang="ru-RU">
              <a:solidFill>
                <a:srgbClr val="104A8A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04A8A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042B7-B562-4BEC-AC44-1E3F2721EB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693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AA30D-3398-42EA-BE3E-790C3927CA96}" type="datetime1">
              <a:rPr lang="ru-RU">
                <a:solidFill>
                  <a:srgbClr val="104A8A"/>
                </a:solidFill>
              </a:rPr>
              <a:pPr>
                <a:defRPr/>
              </a:pPr>
              <a:t>15.10.2013</a:t>
            </a:fld>
            <a:endParaRPr lang="ru-RU">
              <a:solidFill>
                <a:srgbClr val="104A8A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04A8A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EDCDF-C5ED-47E3-BB64-0A0BAE13B6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5779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31282-DEB3-4315-BDC2-2B5AAC5EA5BF}" type="datetime1">
              <a:rPr lang="ru-RU" smtClean="0">
                <a:solidFill>
                  <a:srgbClr val="104A8A"/>
                </a:solidFill>
              </a:rPr>
              <a:pPr>
                <a:defRPr/>
              </a:pPr>
              <a:t>15.10.2013</a:t>
            </a:fld>
            <a:endParaRPr lang="ru-RU">
              <a:solidFill>
                <a:srgbClr val="104A8A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04A8A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534EA-A04F-459B-81C1-DEA7493039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7972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AAD8F-1D64-4190-B57F-A11C7B206F78}" type="datetime1">
              <a:rPr lang="ru-RU" smtClean="0">
                <a:solidFill>
                  <a:srgbClr val="104A8A"/>
                </a:solidFill>
              </a:rPr>
              <a:pPr>
                <a:defRPr/>
              </a:pPr>
              <a:t>15.10.2013</a:t>
            </a:fld>
            <a:endParaRPr lang="ru-RU">
              <a:solidFill>
                <a:srgbClr val="104A8A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04A8A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5068B-95B5-4262-BEAE-D666633826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26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2452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2452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C087F-DB5A-4225-97E6-F7E3E70B0B09}" type="datetime1">
              <a:rPr lang="ru-RU" smtClean="0">
                <a:solidFill>
                  <a:srgbClr val="104A8A"/>
                </a:solidFill>
              </a:rPr>
              <a:pPr>
                <a:defRPr/>
              </a:pPr>
              <a:t>15.10.2013</a:t>
            </a:fld>
            <a:endParaRPr lang="ru-RU">
              <a:solidFill>
                <a:srgbClr val="104A8A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04A8A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EA95D-2426-4A0F-909A-7D39C6C70C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635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870C2-1582-4180-8E31-1ABE4EF9D792}" type="datetime1">
              <a:rPr lang="ru-RU">
                <a:solidFill>
                  <a:srgbClr val="104A8A"/>
                </a:solidFill>
              </a:rPr>
              <a:pPr>
                <a:defRPr/>
              </a:pPr>
              <a:t>15.10.2013</a:t>
            </a:fld>
            <a:endParaRPr lang="ru-RU">
              <a:solidFill>
                <a:srgbClr val="104A8A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04A8A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1F3C7-0327-4363-A6F7-5411F204D3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092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71588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71588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8E669-AB1A-4462-A3E4-A5FE9D22EC47}" type="datetime1">
              <a:rPr lang="ru-RU">
                <a:solidFill>
                  <a:srgbClr val="104A8A"/>
                </a:solidFill>
              </a:rPr>
              <a:pPr>
                <a:defRPr/>
              </a:pPr>
              <a:t>15.10.2013</a:t>
            </a:fld>
            <a:endParaRPr lang="ru-RU">
              <a:solidFill>
                <a:srgbClr val="104A8A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04A8A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7B47C-8C2D-4763-9235-2CC43A48A0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82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B7AF7-3851-4E45-861F-90594FF2C0EE}" type="datetime1">
              <a:rPr lang="ru-RU">
                <a:solidFill>
                  <a:srgbClr val="104A8A"/>
                </a:solidFill>
              </a:rPr>
              <a:pPr>
                <a:defRPr/>
              </a:pPr>
              <a:t>15.10.2013</a:t>
            </a:fld>
            <a:endParaRPr lang="ru-RU">
              <a:solidFill>
                <a:srgbClr val="104A8A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04A8A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BAE83-CD96-41CB-868E-40195E45EE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392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DB9A8-1D3F-488F-9CD5-1D3A813FB6B1}" type="datetime1">
              <a:rPr lang="ru-RU">
                <a:solidFill>
                  <a:srgbClr val="104A8A"/>
                </a:solidFill>
              </a:rPr>
              <a:pPr>
                <a:defRPr/>
              </a:pPr>
              <a:t>15.10.2013</a:t>
            </a:fld>
            <a:endParaRPr lang="ru-RU">
              <a:solidFill>
                <a:srgbClr val="104A8A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04A8A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C0FCD-F9A8-47EE-88C2-7EBB30C801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126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3FF4B-C5AE-4F78-8D5C-329280287601}" type="datetime1">
              <a:rPr lang="ru-RU">
                <a:solidFill>
                  <a:srgbClr val="104A8A"/>
                </a:solidFill>
              </a:rPr>
              <a:pPr>
                <a:defRPr/>
              </a:pPr>
              <a:t>15.10.2013</a:t>
            </a:fld>
            <a:endParaRPr lang="ru-RU">
              <a:solidFill>
                <a:srgbClr val="104A8A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04A8A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0208C-8D5D-424E-ABE3-7828ACB363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690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ED08F-1F18-4789-AC63-E826BCF5938D}" type="datetime1">
              <a:rPr lang="ru-RU">
                <a:solidFill>
                  <a:srgbClr val="104A8A"/>
                </a:solidFill>
              </a:rPr>
              <a:pPr>
                <a:defRPr/>
              </a:pPr>
              <a:t>15.10.2013</a:t>
            </a:fld>
            <a:endParaRPr lang="ru-RU">
              <a:solidFill>
                <a:srgbClr val="104A8A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04A8A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042B7-B562-4BEC-AC44-1E3F2721EB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69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31282-DEB3-4315-BDC2-2B5AAC5EA5BF}" type="datetime1">
              <a:rPr lang="ru-RU">
                <a:solidFill>
                  <a:srgbClr val="104A8A"/>
                </a:solidFill>
              </a:rPr>
              <a:pPr>
                <a:defRPr/>
              </a:pPr>
              <a:t>15.10.2013</a:t>
            </a:fld>
            <a:endParaRPr lang="ru-RU">
              <a:solidFill>
                <a:srgbClr val="104A8A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04A8A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534EA-A04F-459B-81C1-DEA7493039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797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srgbClr val="104A8A"/>
              </a:solidFill>
            </a:endParaRPr>
          </a:p>
        </p:txBody>
      </p:sp>
      <p:sp>
        <p:nvSpPr>
          <p:cNvPr id="1027" name="Rectangle 4"/>
          <p:cNvSpPr>
            <a:spLocks noChangeArrowheads="1"/>
          </p:cNvSpPr>
          <p:nvPr userDrawn="1"/>
        </p:nvSpPr>
        <p:spPr bwMode="invGray">
          <a:xfrm>
            <a:off x="0" y="0"/>
            <a:ext cx="9144000" cy="765175"/>
          </a:xfrm>
          <a:prstGeom prst="rect">
            <a:avLst/>
          </a:prstGeom>
          <a:solidFill>
            <a:srgbClr val="8EC0EA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srgbClr val="104A8A"/>
              </a:solidFill>
            </a:endParaRPr>
          </a:p>
        </p:txBody>
      </p:sp>
      <p:grpSp>
        <p:nvGrpSpPr>
          <p:cNvPr id="1028" name="Group 9"/>
          <p:cNvGrpSpPr>
            <a:grpSpLocks/>
          </p:cNvGrpSpPr>
          <p:nvPr/>
        </p:nvGrpSpPr>
        <p:grpSpPr bwMode="auto">
          <a:xfrm>
            <a:off x="-6350" y="0"/>
            <a:ext cx="9155113" cy="6859588"/>
            <a:chOff x="0" y="0"/>
            <a:chExt cx="5764" cy="4321"/>
          </a:xfrm>
        </p:grpSpPr>
        <p:sp>
          <p:nvSpPr>
            <p:cNvPr id="1036" name="AutoShape 10"/>
            <p:cNvSpPr>
              <a:spLocks noChangeArrowheads="1"/>
            </p:cNvSpPr>
            <p:nvPr/>
          </p:nvSpPr>
          <p:spPr bwMode="white">
            <a:xfrm>
              <a:off x="27" y="24"/>
              <a:ext cx="5712" cy="4274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mtClean="0">
                <a:solidFill>
                  <a:srgbClr val="104A8A"/>
                </a:solidFill>
              </a:endParaRPr>
            </a:p>
          </p:txBody>
        </p:sp>
        <p:sp>
          <p:nvSpPr>
            <p:cNvPr id="1037" name="Freeform 11"/>
            <p:cNvSpPr>
              <a:spLocks/>
            </p:cNvSpPr>
            <p:nvPr/>
          </p:nvSpPr>
          <p:spPr bwMode="white">
            <a:xfrm>
              <a:off x="0" y="0"/>
              <a:ext cx="288" cy="282"/>
            </a:xfrm>
            <a:custGeom>
              <a:avLst/>
              <a:gdLst>
                <a:gd name="T0" fmla="*/ 2 w 288"/>
                <a:gd name="T1" fmla="*/ 282 h 282"/>
                <a:gd name="T2" fmla="*/ 82 w 288"/>
                <a:gd name="T3" fmla="*/ 144 h 282"/>
                <a:gd name="T4" fmla="*/ 165 w 288"/>
                <a:gd name="T5" fmla="*/ 36 h 282"/>
                <a:gd name="T6" fmla="*/ 288 w 288"/>
                <a:gd name="T7" fmla="*/ 0 h 282"/>
                <a:gd name="T8" fmla="*/ 0 w 288"/>
                <a:gd name="T9" fmla="*/ 0 h 2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8" h="282">
                  <a:moveTo>
                    <a:pt x="2" y="282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04A8A"/>
                </a:solidFill>
                <a:latin typeface="Arial" pitchFamily="34" charset="0"/>
              </a:endParaRPr>
            </a:p>
          </p:txBody>
        </p:sp>
        <p:sp>
          <p:nvSpPr>
            <p:cNvPr id="1038" name="Freeform 12"/>
            <p:cNvSpPr>
              <a:spLocks/>
            </p:cNvSpPr>
            <p:nvPr/>
          </p:nvSpPr>
          <p:spPr bwMode="white">
            <a:xfrm>
              <a:off x="5" y="3985"/>
              <a:ext cx="244" cy="336"/>
            </a:xfrm>
            <a:custGeom>
              <a:avLst/>
              <a:gdLst>
                <a:gd name="T0" fmla="*/ 352 w 243"/>
                <a:gd name="T1" fmla="*/ 335 h 336"/>
                <a:gd name="T2" fmla="*/ 231 w 243"/>
                <a:gd name="T3" fmla="*/ 239 h 336"/>
                <a:gd name="T4" fmla="*/ 30 w 243"/>
                <a:gd name="T5" fmla="*/ 144 h 336"/>
                <a:gd name="T6" fmla="*/ 0 w 243"/>
                <a:gd name="T7" fmla="*/ 0 h 336"/>
                <a:gd name="T8" fmla="*/ 1 w 243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3" h="336">
                  <a:moveTo>
                    <a:pt x="243" y="335"/>
                  </a:moveTo>
                  <a:lnTo>
                    <a:pt x="122" y="239"/>
                  </a:lnTo>
                  <a:lnTo>
                    <a:pt x="30" y="144"/>
                  </a:lnTo>
                  <a:lnTo>
                    <a:pt x="0" y="0"/>
                  </a:lnTo>
                  <a:lnTo>
                    <a:pt x="1" y="336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04A8A"/>
                </a:solidFill>
                <a:latin typeface="Arial" pitchFamily="34" charset="0"/>
              </a:endParaRPr>
            </a:p>
          </p:txBody>
        </p:sp>
        <p:sp>
          <p:nvSpPr>
            <p:cNvPr id="1039" name="Freeform 13"/>
            <p:cNvSpPr>
              <a:spLocks/>
            </p:cNvSpPr>
            <p:nvPr/>
          </p:nvSpPr>
          <p:spPr bwMode="white">
            <a:xfrm>
              <a:off x="5511" y="4029"/>
              <a:ext cx="253" cy="290"/>
            </a:xfrm>
            <a:custGeom>
              <a:avLst/>
              <a:gdLst>
                <a:gd name="T0" fmla="*/ 2905471 w 232"/>
                <a:gd name="T1" fmla="*/ 0 h 290"/>
                <a:gd name="T2" fmla="*/ 2074488 w 232"/>
                <a:gd name="T3" fmla="*/ 144 h 290"/>
                <a:gd name="T4" fmla="*/ 1253325 w 232"/>
                <a:gd name="T5" fmla="*/ 253 h 290"/>
                <a:gd name="T6" fmla="*/ 0 w 232"/>
                <a:gd name="T7" fmla="*/ 290 h 290"/>
                <a:gd name="T8" fmla="*/ 2933872 w 232"/>
                <a:gd name="T9" fmla="*/ 287 h 2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04A8A"/>
                </a:solidFill>
                <a:latin typeface="Arial" pitchFamily="34" charset="0"/>
              </a:endParaRPr>
            </a:p>
          </p:txBody>
        </p:sp>
        <p:sp>
          <p:nvSpPr>
            <p:cNvPr id="1040" name="Freeform 14"/>
            <p:cNvSpPr>
              <a:spLocks/>
            </p:cNvSpPr>
            <p:nvPr/>
          </p:nvSpPr>
          <p:spPr bwMode="white">
            <a:xfrm>
              <a:off x="5472" y="0"/>
              <a:ext cx="288" cy="288"/>
            </a:xfrm>
            <a:custGeom>
              <a:avLst/>
              <a:gdLst>
                <a:gd name="T0" fmla="*/ 0 w 288"/>
                <a:gd name="T1" fmla="*/ 0 h 288"/>
                <a:gd name="T2" fmla="*/ 144 w 288"/>
                <a:gd name="T3" fmla="*/ 82 h 288"/>
                <a:gd name="T4" fmla="*/ 252 w 288"/>
                <a:gd name="T5" fmla="*/ 165 h 288"/>
                <a:gd name="T6" fmla="*/ 288 w 288"/>
                <a:gd name="T7" fmla="*/ 288 h 288"/>
                <a:gd name="T8" fmla="*/ 288 w 288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8" h="288">
                  <a:moveTo>
                    <a:pt x="0" y="0"/>
                  </a:moveTo>
                  <a:lnTo>
                    <a:pt x="144" y="82"/>
                  </a:lnTo>
                  <a:lnTo>
                    <a:pt x="252" y="165"/>
                  </a:lnTo>
                  <a:lnTo>
                    <a:pt x="288" y="288"/>
                  </a:lnTo>
                  <a:lnTo>
                    <a:pt x="288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04A8A"/>
                </a:solidFill>
                <a:latin typeface="Arial" pitchFamily="34" charset="0"/>
              </a:endParaRPr>
            </a:p>
          </p:txBody>
        </p:sp>
      </p:grpSp>
      <p:pic>
        <p:nvPicPr>
          <p:cNvPr id="1029" name="Picture 13" descr="герб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450" y="74613"/>
            <a:ext cx="865188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13"/>
          <p:cNvSpPr>
            <a:spLocks noChangeArrowheads="1"/>
          </p:cNvSpPr>
          <p:nvPr userDrawn="1"/>
        </p:nvSpPr>
        <p:spPr bwMode="invGray">
          <a:xfrm>
            <a:off x="0" y="6788150"/>
            <a:ext cx="9144000" cy="69850"/>
          </a:xfrm>
          <a:prstGeom prst="rect">
            <a:avLst/>
          </a:prstGeom>
          <a:solidFill>
            <a:srgbClr val="8EC0EA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srgbClr val="104A8A"/>
              </a:solidFill>
            </a:endParaRP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71588"/>
            <a:ext cx="8229600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1F8675-932F-461E-8FA0-D3AB057F3D09}" type="datetime1">
              <a:rPr lang="ru-RU">
                <a:solidFill>
                  <a:srgbClr val="104A8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15.10.2013</a:t>
            </a:fld>
            <a:endParaRPr lang="ru-RU">
              <a:solidFill>
                <a:srgbClr val="104A8A"/>
              </a:solidFill>
            </a:endParaRPr>
          </a:p>
        </p:txBody>
      </p:sp>
      <p:sp>
        <p:nvSpPr>
          <p:cNvPr id="1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104A8A"/>
              </a:solidFill>
            </a:endParaRPr>
          </a:p>
        </p:txBody>
      </p:sp>
      <p:sp>
        <p:nvSpPr>
          <p:cNvPr id="20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686550" y="6492875"/>
            <a:ext cx="2133600" cy="3206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6A9BC8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2D5246-1CC6-456D-8145-D90F061E0F8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  <p:sp>
        <p:nvSpPr>
          <p:cNvPr id="38928" name="Text Box 16"/>
          <p:cNvSpPr txBox="1">
            <a:spLocks noChangeArrowheads="1"/>
          </p:cNvSpPr>
          <p:nvPr userDrawn="1"/>
        </p:nvSpPr>
        <p:spPr bwMode="auto">
          <a:xfrm>
            <a:off x="6350" y="819150"/>
            <a:ext cx="9144000" cy="69850"/>
          </a:xfrm>
          <a:prstGeom prst="rect">
            <a:avLst/>
          </a:prstGeom>
          <a:gradFill rotWithShape="1">
            <a:gsLst>
              <a:gs pos="0">
                <a:srgbClr val="8EC0EA"/>
              </a:gs>
              <a:gs pos="50000">
                <a:schemeClr val="bg1"/>
              </a:gs>
              <a:gs pos="100000">
                <a:srgbClr val="8EC0EA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104A8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593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§"/>
        <a:defRPr sz="2800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>
          <a:solidFill>
            <a:schemeClr val="tx1"/>
          </a:solidFill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srgbClr val="104A8A"/>
              </a:solidFill>
            </a:endParaRPr>
          </a:p>
        </p:txBody>
      </p:sp>
      <p:sp>
        <p:nvSpPr>
          <p:cNvPr id="1027" name="Rectangle 4"/>
          <p:cNvSpPr>
            <a:spLocks noChangeArrowheads="1"/>
          </p:cNvSpPr>
          <p:nvPr/>
        </p:nvSpPr>
        <p:spPr bwMode="invGray">
          <a:xfrm>
            <a:off x="0" y="0"/>
            <a:ext cx="9144000" cy="765175"/>
          </a:xfrm>
          <a:prstGeom prst="rect">
            <a:avLst/>
          </a:prstGeom>
          <a:solidFill>
            <a:srgbClr val="8EC0EA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srgbClr val="104A8A"/>
              </a:solidFill>
            </a:endParaRPr>
          </a:p>
        </p:txBody>
      </p:sp>
      <p:grpSp>
        <p:nvGrpSpPr>
          <p:cNvPr id="1028" name="Group 9"/>
          <p:cNvGrpSpPr>
            <a:grpSpLocks/>
          </p:cNvGrpSpPr>
          <p:nvPr/>
        </p:nvGrpSpPr>
        <p:grpSpPr bwMode="auto">
          <a:xfrm>
            <a:off x="-6350" y="0"/>
            <a:ext cx="9155113" cy="6859588"/>
            <a:chOff x="0" y="0"/>
            <a:chExt cx="5764" cy="4321"/>
          </a:xfrm>
        </p:grpSpPr>
        <p:sp>
          <p:nvSpPr>
            <p:cNvPr id="1036" name="AutoShape 10"/>
            <p:cNvSpPr>
              <a:spLocks noChangeArrowheads="1"/>
            </p:cNvSpPr>
            <p:nvPr/>
          </p:nvSpPr>
          <p:spPr bwMode="white">
            <a:xfrm>
              <a:off x="27" y="24"/>
              <a:ext cx="5712" cy="4274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mtClean="0">
                <a:solidFill>
                  <a:srgbClr val="104A8A"/>
                </a:solidFill>
              </a:endParaRPr>
            </a:p>
          </p:txBody>
        </p:sp>
        <p:sp>
          <p:nvSpPr>
            <p:cNvPr id="1037" name="Freeform 11"/>
            <p:cNvSpPr>
              <a:spLocks/>
            </p:cNvSpPr>
            <p:nvPr/>
          </p:nvSpPr>
          <p:spPr bwMode="white">
            <a:xfrm>
              <a:off x="0" y="0"/>
              <a:ext cx="288" cy="282"/>
            </a:xfrm>
            <a:custGeom>
              <a:avLst/>
              <a:gdLst>
                <a:gd name="T0" fmla="*/ 2 w 288"/>
                <a:gd name="T1" fmla="*/ 282 h 282"/>
                <a:gd name="T2" fmla="*/ 82 w 288"/>
                <a:gd name="T3" fmla="*/ 144 h 282"/>
                <a:gd name="T4" fmla="*/ 165 w 288"/>
                <a:gd name="T5" fmla="*/ 36 h 282"/>
                <a:gd name="T6" fmla="*/ 288 w 288"/>
                <a:gd name="T7" fmla="*/ 0 h 282"/>
                <a:gd name="T8" fmla="*/ 0 w 288"/>
                <a:gd name="T9" fmla="*/ 0 h 2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8" h="282">
                  <a:moveTo>
                    <a:pt x="2" y="282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04A8A"/>
                </a:solidFill>
                <a:latin typeface="Arial" pitchFamily="34" charset="0"/>
              </a:endParaRPr>
            </a:p>
          </p:txBody>
        </p:sp>
        <p:sp>
          <p:nvSpPr>
            <p:cNvPr id="1038" name="Freeform 12"/>
            <p:cNvSpPr>
              <a:spLocks/>
            </p:cNvSpPr>
            <p:nvPr/>
          </p:nvSpPr>
          <p:spPr bwMode="white">
            <a:xfrm>
              <a:off x="5" y="3985"/>
              <a:ext cx="244" cy="336"/>
            </a:xfrm>
            <a:custGeom>
              <a:avLst/>
              <a:gdLst>
                <a:gd name="T0" fmla="*/ 352 w 243"/>
                <a:gd name="T1" fmla="*/ 335 h 336"/>
                <a:gd name="T2" fmla="*/ 231 w 243"/>
                <a:gd name="T3" fmla="*/ 239 h 336"/>
                <a:gd name="T4" fmla="*/ 30 w 243"/>
                <a:gd name="T5" fmla="*/ 144 h 336"/>
                <a:gd name="T6" fmla="*/ 0 w 243"/>
                <a:gd name="T7" fmla="*/ 0 h 336"/>
                <a:gd name="T8" fmla="*/ 1 w 243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3" h="336">
                  <a:moveTo>
                    <a:pt x="243" y="335"/>
                  </a:moveTo>
                  <a:lnTo>
                    <a:pt x="122" y="239"/>
                  </a:lnTo>
                  <a:lnTo>
                    <a:pt x="30" y="144"/>
                  </a:lnTo>
                  <a:lnTo>
                    <a:pt x="0" y="0"/>
                  </a:lnTo>
                  <a:lnTo>
                    <a:pt x="1" y="336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04A8A"/>
                </a:solidFill>
                <a:latin typeface="Arial" pitchFamily="34" charset="0"/>
              </a:endParaRPr>
            </a:p>
          </p:txBody>
        </p:sp>
        <p:sp>
          <p:nvSpPr>
            <p:cNvPr id="1039" name="Freeform 13"/>
            <p:cNvSpPr>
              <a:spLocks/>
            </p:cNvSpPr>
            <p:nvPr/>
          </p:nvSpPr>
          <p:spPr bwMode="white">
            <a:xfrm>
              <a:off x="5511" y="4029"/>
              <a:ext cx="253" cy="290"/>
            </a:xfrm>
            <a:custGeom>
              <a:avLst/>
              <a:gdLst>
                <a:gd name="T0" fmla="*/ 2905471 w 232"/>
                <a:gd name="T1" fmla="*/ 0 h 290"/>
                <a:gd name="T2" fmla="*/ 2074488 w 232"/>
                <a:gd name="T3" fmla="*/ 144 h 290"/>
                <a:gd name="T4" fmla="*/ 1253325 w 232"/>
                <a:gd name="T5" fmla="*/ 253 h 290"/>
                <a:gd name="T6" fmla="*/ 0 w 232"/>
                <a:gd name="T7" fmla="*/ 290 h 290"/>
                <a:gd name="T8" fmla="*/ 2933872 w 232"/>
                <a:gd name="T9" fmla="*/ 287 h 2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04A8A"/>
                </a:solidFill>
                <a:latin typeface="Arial" pitchFamily="34" charset="0"/>
              </a:endParaRPr>
            </a:p>
          </p:txBody>
        </p:sp>
        <p:sp>
          <p:nvSpPr>
            <p:cNvPr id="1040" name="Freeform 14"/>
            <p:cNvSpPr>
              <a:spLocks/>
            </p:cNvSpPr>
            <p:nvPr/>
          </p:nvSpPr>
          <p:spPr bwMode="white">
            <a:xfrm>
              <a:off x="5472" y="0"/>
              <a:ext cx="288" cy="288"/>
            </a:xfrm>
            <a:custGeom>
              <a:avLst/>
              <a:gdLst>
                <a:gd name="T0" fmla="*/ 0 w 288"/>
                <a:gd name="T1" fmla="*/ 0 h 288"/>
                <a:gd name="T2" fmla="*/ 144 w 288"/>
                <a:gd name="T3" fmla="*/ 82 h 288"/>
                <a:gd name="T4" fmla="*/ 252 w 288"/>
                <a:gd name="T5" fmla="*/ 165 h 288"/>
                <a:gd name="T6" fmla="*/ 288 w 288"/>
                <a:gd name="T7" fmla="*/ 288 h 288"/>
                <a:gd name="T8" fmla="*/ 288 w 288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8" h="288">
                  <a:moveTo>
                    <a:pt x="0" y="0"/>
                  </a:moveTo>
                  <a:lnTo>
                    <a:pt x="144" y="82"/>
                  </a:lnTo>
                  <a:lnTo>
                    <a:pt x="252" y="165"/>
                  </a:lnTo>
                  <a:lnTo>
                    <a:pt x="288" y="288"/>
                  </a:lnTo>
                  <a:lnTo>
                    <a:pt x="288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04A8A"/>
                </a:solidFill>
                <a:latin typeface="Arial" pitchFamily="34" charset="0"/>
              </a:endParaRPr>
            </a:p>
          </p:txBody>
        </p:sp>
      </p:grpSp>
      <p:pic>
        <p:nvPicPr>
          <p:cNvPr id="1029" name="Picture 13" descr="герб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450" y="74613"/>
            <a:ext cx="865188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13"/>
          <p:cNvSpPr>
            <a:spLocks noChangeArrowheads="1"/>
          </p:cNvSpPr>
          <p:nvPr/>
        </p:nvSpPr>
        <p:spPr bwMode="invGray">
          <a:xfrm>
            <a:off x="0" y="6788150"/>
            <a:ext cx="9144000" cy="69850"/>
          </a:xfrm>
          <a:prstGeom prst="rect">
            <a:avLst/>
          </a:prstGeom>
          <a:solidFill>
            <a:srgbClr val="8EC0EA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srgbClr val="104A8A"/>
              </a:solidFill>
            </a:endParaRP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71588"/>
            <a:ext cx="8229600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1F8675-932F-461E-8FA0-D3AB057F3D09}" type="datetime1">
              <a:rPr lang="ru-RU" smtClean="0">
                <a:solidFill>
                  <a:srgbClr val="104A8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15.10.2013</a:t>
            </a:fld>
            <a:endParaRPr lang="ru-RU">
              <a:solidFill>
                <a:srgbClr val="104A8A"/>
              </a:solidFill>
            </a:endParaRPr>
          </a:p>
        </p:txBody>
      </p:sp>
      <p:sp>
        <p:nvSpPr>
          <p:cNvPr id="1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104A8A"/>
              </a:solidFill>
            </a:endParaRPr>
          </a:p>
        </p:txBody>
      </p:sp>
      <p:sp>
        <p:nvSpPr>
          <p:cNvPr id="20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686550" y="6492875"/>
            <a:ext cx="2133600" cy="3206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6A9BC8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2D5246-1CC6-456D-8145-D90F061E0F8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6350" y="819150"/>
            <a:ext cx="9144000" cy="69850"/>
          </a:xfrm>
          <a:prstGeom prst="rect">
            <a:avLst/>
          </a:prstGeom>
          <a:gradFill rotWithShape="1">
            <a:gsLst>
              <a:gs pos="0">
                <a:srgbClr val="8EC0EA"/>
              </a:gs>
              <a:gs pos="50000">
                <a:schemeClr val="bg1"/>
              </a:gs>
              <a:gs pos="100000">
                <a:srgbClr val="8EC0EA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104A8A"/>
              </a:solidFill>
              <a:latin typeface="Arial" charset="0"/>
            </a:endParaRPr>
          </a:p>
        </p:txBody>
      </p:sp>
      <p:sp>
        <p:nvSpPr>
          <p:cNvPr id="17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srgbClr val="104A8A"/>
              </a:solidFill>
            </a:endParaRPr>
          </a:p>
        </p:txBody>
      </p:sp>
      <p:sp>
        <p:nvSpPr>
          <p:cNvPr id="21" name="Rectangle 4"/>
          <p:cNvSpPr>
            <a:spLocks noChangeArrowheads="1"/>
          </p:cNvSpPr>
          <p:nvPr userDrawn="1"/>
        </p:nvSpPr>
        <p:spPr bwMode="invGray">
          <a:xfrm>
            <a:off x="0" y="0"/>
            <a:ext cx="9144000" cy="765175"/>
          </a:xfrm>
          <a:prstGeom prst="rect">
            <a:avLst/>
          </a:prstGeom>
          <a:solidFill>
            <a:srgbClr val="8EC0EA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srgbClr val="104A8A"/>
              </a:solidFill>
            </a:endParaRPr>
          </a:p>
        </p:txBody>
      </p:sp>
      <p:pic>
        <p:nvPicPr>
          <p:cNvPr id="22" name="Picture 13" descr="герб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450" y="74613"/>
            <a:ext cx="865188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13"/>
          <p:cNvSpPr>
            <a:spLocks noChangeArrowheads="1"/>
          </p:cNvSpPr>
          <p:nvPr userDrawn="1"/>
        </p:nvSpPr>
        <p:spPr bwMode="invGray">
          <a:xfrm>
            <a:off x="0" y="6788150"/>
            <a:ext cx="9144000" cy="69850"/>
          </a:xfrm>
          <a:prstGeom prst="rect">
            <a:avLst/>
          </a:prstGeom>
          <a:solidFill>
            <a:srgbClr val="8EC0EA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srgbClr val="104A8A"/>
              </a:solidFill>
            </a:endParaRPr>
          </a:p>
        </p:txBody>
      </p:sp>
      <p:sp>
        <p:nvSpPr>
          <p:cNvPr id="24" name="Text Box 16"/>
          <p:cNvSpPr txBox="1">
            <a:spLocks noChangeArrowheads="1"/>
          </p:cNvSpPr>
          <p:nvPr userDrawn="1"/>
        </p:nvSpPr>
        <p:spPr bwMode="auto">
          <a:xfrm>
            <a:off x="6350" y="819150"/>
            <a:ext cx="9144000" cy="69850"/>
          </a:xfrm>
          <a:prstGeom prst="rect">
            <a:avLst/>
          </a:prstGeom>
          <a:gradFill rotWithShape="1">
            <a:gsLst>
              <a:gs pos="0">
                <a:srgbClr val="8EC0EA"/>
              </a:gs>
              <a:gs pos="50000">
                <a:schemeClr val="bg1"/>
              </a:gs>
              <a:gs pos="100000">
                <a:srgbClr val="8EC0EA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104A8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593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§"/>
        <a:defRPr sz="2800">
          <a:solidFill>
            <a:schemeClr val="tx1"/>
          </a:solidFill>
          <a:latin typeface="+mj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image" Target="../media/image20.wmf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12" Type="http://schemas.openxmlformats.org/officeDocument/2006/relationships/image" Target="../media/image19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jpeg"/><Relationship Id="rId11" Type="http://schemas.openxmlformats.org/officeDocument/2006/relationships/image" Target="../media/image18.wmf"/><Relationship Id="rId5" Type="http://schemas.openxmlformats.org/officeDocument/2006/relationships/image" Target="../media/image12.jpeg"/><Relationship Id="rId10" Type="http://schemas.openxmlformats.org/officeDocument/2006/relationships/image" Target="../media/image17.wmf"/><Relationship Id="rId4" Type="http://schemas.openxmlformats.org/officeDocument/2006/relationships/image" Target="../media/image11.jpeg"/><Relationship Id="rId9" Type="http://schemas.openxmlformats.org/officeDocument/2006/relationships/image" Target="../media/image16.wmf"/><Relationship Id="rId1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dtcp@72to.r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2.png"/><Relationship Id="rId4" Type="http://schemas.openxmlformats.org/officeDocument/2006/relationships/hyperlink" Target="http://www.admtyumen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invGray">
          <a:xfrm>
            <a:off x="0" y="0"/>
            <a:ext cx="9144000" cy="765175"/>
          </a:xfrm>
          <a:prstGeom prst="rect">
            <a:avLst/>
          </a:prstGeom>
          <a:solidFill>
            <a:srgbClr val="8EC0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/>
          </a:p>
        </p:txBody>
      </p:sp>
      <p:grpSp>
        <p:nvGrpSpPr>
          <p:cNvPr id="4100" name="Group 9"/>
          <p:cNvGrpSpPr>
            <a:grpSpLocks/>
          </p:cNvGrpSpPr>
          <p:nvPr/>
        </p:nvGrpSpPr>
        <p:grpSpPr bwMode="auto">
          <a:xfrm>
            <a:off x="-6350" y="0"/>
            <a:ext cx="9155113" cy="6859588"/>
            <a:chOff x="0" y="0"/>
            <a:chExt cx="5764" cy="4321"/>
          </a:xfrm>
        </p:grpSpPr>
        <p:sp>
          <p:nvSpPr>
            <p:cNvPr id="4117" name="AutoShape 10"/>
            <p:cNvSpPr>
              <a:spLocks noChangeArrowheads="1"/>
            </p:cNvSpPr>
            <p:nvPr/>
          </p:nvSpPr>
          <p:spPr bwMode="white">
            <a:xfrm>
              <a:off x="27" y="24"/>
              <a:ext cx="5712" cy="4274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sp>
          <p:nvSpPr>
            <p:cNvPr id="4118" name="Freeform 11"/>
            <p:cNvSpPr>
              <a:spLocks/>
            </p:cNvSpPr>
            <p:nvPr/>
          </p:nvSpPr>
          <p:spPr bwMode="white">
            <a:xfrm>
              <a:off x="0" y="0"/>
              <a:ext cx="288" cy="282"/>
            </a:xfrm>
            <a:custGeom>
              <a:avLst/>
              <a:gdLst>
                <a:gd name="T0" fmla="*/ 2 w 288"/>
                <a:gd name="T1" fmla="*/ 282 h 282"/>
                <a:gd name="T2" fmla="*/ 82 w 288"/>
                <a:gd name="T3" fmla="*/ 144 h 282"/>
                <a:gd name="T4" fmla="*/ 165 w 288"/>
                <a:gd name="T5" fmla="*/ 36 h 282"/>
                <a:gd name="T6" fmla="*/ 288 w 288"/>
                <a:gd name="T7" fmla="*/ 0 h 282"/>
                <a:gd name="T8" fmla="*/ 0 w 288"/>
                <a:gd name="T9" fmla="*/ 0 h 2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282"/>
                <a:gd name="T17" fmla="*/ 288 w 288"/>
                <a:gd name="T18" fmla="*/ 282 h 2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282">
                  <a:moveTo>
                    <a:pt x="2" y="282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9" name="Freeform 12"/>
            <p:cNvSpPr>
              <a:spLocks/>
            </p:cNvSpPr>
            <p:nvPr/>
          </p:nvSpPr>
          <p:spPr bwMode="white">
            <a:xfrm>
              <a:off x="5" y="3985"/>
              <a:ext cx="244" cy="336"/>
            </a:xfrm>
            <a:custGeom>
              <a:avLst/>
              <a:gdLst>
                <a:gd name="T0" fmla="*/ 447 w 243"/>
                <a:gd name="T1" fmla="*/ 335 h 336"/>
                <a:gd name="T2" fmla="*/ 285 w 243"/>
                <a:gd name="T3" fmla="*/ 239 h 336"/>
                <a:gd name="T4" fmla="*/ 30 w 243"/>
                <a:gd name="T5" fmla="*/ 144 h 336"/>
                <a:gd name="T6" fmla="*/ 0 w 243"/>
                <a:gd name="T7" fmla="*/ 0 h 336"/>
                <a:gd name="T8" fmla="*/ 1 w 243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3"/>
                <a:gd name="T16" fmla="*/ 0 h 336"/>
                <a:gd name="T17" fmla="*/ 243 w 243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3" h="336">
                  <a:moveTo>
                    <a:pt x="243" y="335"/>
                  </a:moveTo>
                  <a:lnTo>
                    <a:pt x="122" y="239"/>
                  </a:lnTo>
                  <a:lnTo>
                    <a:pt x="30" y="144"/>
                  </a:lnTo>
                  <a:lnTo>
                    <a:pt x="0" y="0"/>
                  </a:lnTo>
                  <a:lnTo>
                    <a:pt x="1" y="336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20" name="Freeform 13"/>
            <p:cNvSpPr>
              <a:spLocks/>
            </p:cNvSpPr>
            <p:nvPr/>
          </p:nvSpPr>
          <p:spPr bwMode="white">
            <a:xfrm>
              <a:off x="5511" y="4029"/>
              <a:ext cx="253" cy="290"/>
            </a:xfrm>
            <a:custGeom>
              <a:avLst/>
              <a:gdLst>
                <a:gd name="T0" fmla="*/ 312876747 w 232"/>
                <a:gd name="T1" fmla="*/ 0 h 290"/>
                <a:gd name="T2" fmla="*/ 223391732 w 232"/>
                <a:gd name="T3" fmla="*/ 144 h 290"/>
                <a:gd name="T4" fmla="*/ 134964920 w 232"/>
                <a:gd name="T5" fmla="*/ 253 h 290"/>
                <a:gd name="T6" fmla="*/ 0 w 232"/>
                <a:gd name="T7" fmla="*/ 290 h 290"/>
                <a:gd name="T8" fmla="*/ 315934869 w 232"/>
                <a:gd name="T9" fmla="*/ 287 h 2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2"/>
                <a:gd name="T16" fmla="*/ 0 h 290"/>
                <a:gd name="T17" fmla="*/ 232 w 232"/>
                <a:gd name="T18" fmla="*/ 290 h 2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1" name="Freeform 14"/>
            <p:cNvSpPr>
              <a:spLocks/>
            </p:cNvSpPr>
            <p:nvPr/>
          </p:nvSpPr>
          <p:spPr bwMode="white">
            <a:xfrm>
              <a:off x="5472" y="0"/>
              <a:ext cx="288" cy="288"/>
            </a:xfrm>
            <a:custGeom>
              <a:avLst/>
              <a:gdLst>
                <a:gd name="T0" fmla="*/ 0 w 288"/>
                <a:gd name="T1" fmla="*/ 0 h 288"/>
                <a:gd name="T2" fmla="*/ 144 w 288"/>
                <a:gd name="T3" fmla="*/ 82 h 288"/>
                <a:gd name="T4" fmla="*/ 252 w 288"/>
                <a:gd name="T5" fmla="*/ 165 h 288"/>
                <a:gd name="T6" fmla="*/ 288 w 288"/>
                <a:gd name="T7" fmla="*/ 288 h 288"/>
                <a:gd name="T8" fmla="*/ 288 w 288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288"/>
                <a:gd name="T17" fmla="*/ 288 w 288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288">
                  <a:moveTo>
                    <a:pt x="0" y="0"/>
                  </a:moveTo>
                  <a:lnTo>
                    <a:pt x="144" y="82"/>
                  </a:lnTo>
                  <a:lnTo>
                    <a:pt x="252" y="165"/>
                  </a:lnTo>
                  <a:lnTo>
                    <a:pt x="288" y="288"/>
                  </a:lnTo>
                  <a:lnTo>
                    <a:pt x="288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01" name="Rectangle 13"/>
          <p:cNvSpPr>
            <a:spLocks noChangeArrowheads="1"/>
          </p:cNvSpPr>
          <p:nvPr/>
        </p:nvSpPr>
        <p:spPr bwMode="invGray">
          <a:xfrm>
            <a:off x="0" y="6788150"/>
            <a:ext cx="9144000" cy="69850"/>
          </a:xfrm>
          <a:prstGeom prst="rect">
            <a:avLst/>
          </a:prstGeom>
          <a:solidFill>
            <a:srgbClr val="8EC0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4102" name="AutoShape 4"/>
          <p:cNvSpPr>
            <a:spLocks noChangeArrowheads="1"/>
          </p:cNvSpPr>
          <p:nvPr/>
        </p:nvSpPr>
        <p:spPr bwMode="gray">
          <a:xfrm>
            <a:off x="42863" y="38100"/>
            <a:ext cx="9066212" cy="6784975"/>
          </a:xfrm>
          <a:prstGeom prst="roundRect">
            <a:avLst>
              <a:gd name="adj" fmla="val 6227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4103" name="Freeform 5"/>
          <p:cNvSpPr>
            <a:spLocks/>
          </p:cNvSpPr>
          <p:nvPr/>
        </p:nvSpPr>
        <p:spPr bwMode="gray">
          <a:xfrm>
            <a:off x="0" y="0"/>
            <a:ext cx="457200" cy="447675"/>
          </a:xfrm>
          <a:custGeom>
            <a:avLst/>
            <a:gdLst>
              <a:gd name="T0" fmla="*/ 2147483647 w 288"/>
              <a:gd name="T1" fmla="*/ 2147483647 h 282"/>
              <a:gd name="T2" fmla="*/ 2147483647 w 288"/>
              <a:gd name="T3" fmla="*/ 2147483647 h 282"/>
              <a:gd name="T4" fmla="*/ 2147483647 w 288"/>
              <a:gd name="T5" fmla="*/ 2147483647 h 282"/>
              <a:gd name="T6" fmla="*/ 2147483647 w 288"/>
              <a:gd name="T7" fmla="*/ 0 h 282"/>
              <a:gd name="T8" fmla="*/ 0 w 288"/>
              <a:gd name="T9" fmla="*/ 0 h 2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2"/>
              <a:gd name="T17" fmla="*/ 288 w 288"/>
              <a:gd name="T18" fmla="*/ 282 h 2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2">
                <a:moveTo>
                  <a:pt x="2" y="282"/>
                </a:moveTo>
                <a:lnTo>
                  <a:pt x="82" y="144"/>
                </a:lnTo>
                <a:lnTo>
                  <a:pt x="165" y="36"/>
                </a:lnTo>
                <a:lnTo>
                  <a:pt x="288" y="0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4" name="Freeform 6"/>
          <p:cNvSpPr>
            <a:spLocks/>
          </p:cNvSpPr>
          <p:nvPr/>
        </p:nvSpPr>
        <p:spPr bwMode="gray">
          <a:xfrm>
            <a:off x="7938" y="6326188"/>
            <a:ext cx="387350" cy="533400"/>
          </a:xfrm>
          <a:custGeom>
            <a:avLst/>
            <a:gdLst>
              <a:gd name="T0" fmla="*/ 2147483647 w 243"/>
              <a:gd name="T1" fmla="*/ 2147483647 h 336"/>
              <a:gd name="T2" fmla="*/ 2147483647 w 243"/>
              <a:gd name="T3" fmla="*/ 2147483647 h 336"/>
              <a:gd name="T4" fmla="*/ 2147483647 w 243"/>
              <a:gd name="T5" fmla="*/ 2147483647 h 336"/>
              <a:gd name="T6" fmla="*/ 0 w 243"/>
              <a:gd name="T7" fmla="*/ 0 h 336"/>
              <a:gd name="T8" fmla="*/ 2147483647 w 243"/>
              <a:gd name="T9" fmla="*/ 2147483647 h 3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3"/>
              <a:gd name="T16" fmla="*/ 0 h 336"/>
              <a:gd name="T17" fmla="*/ 243 w 243"/>
              <a:gd name="T18" fmla="*/ 336 h 3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3" h="336">
                <a:moveTo>
                  <a:pt x="243" y="335"/>
                </a:moveTo>
                <a:lnTo>
                  <a:pt x="122" y="239"/>
                </a:lnTo>
                <a:lnTo>
                  <a:pt x="30" y="144"/>
                </a:lnTo>
                <a:lnTo>
                  <a:pt x="0" y="0"/>
                </a:lnTo>
                <a:lnTo>
                  <a:pt x="1" y="336"/>
                </a:ln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5" name="Freeform 7"/>
          <p:cNvSpPr>
            <a:spLocks/>
          </p:cNvSpPr>
          <p:nvPr/>
        </p:nvSpPr>
        <p:spPr bwMode="gray">
          <a:xfrm>
            <a:off x="8747125" y="6396038"/>
            <a:ext cx="401638" cy="460375"/>
          </a:xfrm>
          <a:custGeom>
            <a:avLst/>
            <a:gdLst>
              <a:gd name="T0" fmla="*/ 2147483647 w 232"/>
              <a:gd name="T1" fmla="*/ 0 h 290"/>
              <a:gd name="T2" fmla="*/ 2147483647 w 232"/>
              <a:gd name="T3" fmla="*/ 2147483647 h 290"/>
              <a:gd name="T4" fmla="*/ 2147483647 w 232"/>
              <a:gd name="T5" fmla="*/ 2147483647 h 290"/>
              <a:gd name="T6" fmla="*/ 0 w 232"/>
              <a:gd name="T7" fmla="*/ 2147483647 h 290"/>
              <a:gd name="T8" fmla="*/ 2147483647 w 232"/>
              <a:gd name="T9" fmla="*/ 2147483647 h 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2"/>
              <a:gd name="T16" fmla="*/ 0 h 290"/>
              <a:gd name="T17" fmla="*/ 232 w 232"/>
              <a:gd name="T18" fmla="*/ 290 h 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2" h="290">
                <a:moveTo>
                  <a:pt x="229" y="0"/>
                </a:moveTo>
                <a:lnTo>
                  <a:pt x="164" y="144"/>
                </a:lnTo>
                <a:lnTo>
                  <a:pt x="98" y="253"/>
                </a:lnTo>
                <a:lnTo>
                  <a:pt x="0" y="290"/>
                </a:lnTo>
                <a:lnTo>
                  <a:pt x="232" y="287"/>
                </a:lnTo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6" name="Freeform 8"/>
          <p:cNvSpPr>
            <a:spLocks/>
          </p:cNvSpPr>
          <p:nvPr/>
        </p:nvSpPr>
        <p:spPr bwMode="gray">
          <a:xfrm>
            <a:off x="8685213" y="0"/>
            <a:ext cx="457200" cy="457200"/>
          </a:xfrm>
          <a:custGeom>
            <a:avLst/>
            <a:gdLst>
              <a:gd name="T0" fmla="*/ 0 w 288"/>
              <a:gd name="T1" fmla="*/ 0 h 288"/>
              <a:gd name="T2" fmla="*/ 2147483647 w 288"/>
              <a:gd name="T3" fmla="*/ 2147483647 h 288"/>
              <a:gd name="T4" fmla="*/ 2147483647 w 288"/>
              <a:gd name="T5" fmla="*/ 2147483647 h 288"/>
              <a:gd name="T6" fmla="*/ 2147483647 w 288"/>
              <a:gd name="T7" fmla="*/ 2147483647 h 288"/>
              <a:gd name="T8" fmla="*/ 2147483647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0" y="0"/>
                </a:moveTo>
                <a:lnTo>
                  <a:pt x="144" y="82"/>
                </a:lnTo>
                <a:lnTo>
                  <a:pt x="252" y="165"/>
                </a:lnTo>
                <a:lnTo>
                  <a:pt x="288" y="288"/>
                </a:lnTo>
                <a:lnTo>
                  <a:pt x="288" y="0"/>
                </a:ln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invGray">
          <a:xfrm>
            <a:off x="9525" y="-4763"/>
            <a:ext cx="9144000" cy="765176"/>
          </a:xfrm>
          <a:prstGeom prst="rect">
            <a:avLst/>
          </a:prstGeom>
          <a:solidFill>
            <a:srgbClr val="8EC0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4108" name="Rectangle 13"/>
          <p:cNvSpPr>
            <a:spLocks noChangeArrowheads="1"/>
          </p:cNvSpPr>
          <p:nvPr/>
        </p:nvSpPr>
        <p:spPr bwMode="invGray">
          <a:xfrm>
            <a:off x="0" y="6788150"/>
            <a:ext cx="9144000" cy="69850"/>
          </a:xfrm>
          <a:prstGeom prst="rect">
            <a:avLst/>
          </a:prstGeom>
          <a:solidFill>
            <a:srgbClr val="8EC0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4109" name="Rectangle 11"/>
          <p:cNvSpPr>
            <a:spLocks noChangeArrowheads="1"/>
          </p:cNvSpPr>
          <p:nvPr/>
        </p:nvSpPr>
        <p:spPr bwMode="invGray">
          <a:xfrm rot="5400000" flipH="1">
            <a:off x="-3394075" y="3394075"/>
            <a:ext cx="6858000" cy="69850"/>
          </a:xfrm>
          <a:prstGeom prst="rect">
            <a:avLst/>
          </a:prstGeom>
          <a:solidFill>
            <a:srgbClr val="8EC0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wrap="none" anchor="ctr"/>
          <a:lstStyle/>
          <a:p>
            <a:pPr eaLnBrk="1" hangingPunct="1"/>
            <a:endParaRPr lang="ru-RU"/>
          </a:p>
        </p:txBody>
      </p:sp>
      <p:sp>
        <p:nvSpPr>
          <p:cNvPr id="4110" name="Rectangle 11"/>
          <p:cNvSpPr>
            <a:spLocks noChangeArrowheads="1"/>
          </p:cNvSpPr>
          <p:nvPr/>
        </p:nvSpPr>
        <p:spPr bwMode="invGray">
          <a:xfrm rot="5400000" flipH="1">
            <a:off x="5680075" y="3394075"/>
            <a:ext cx="6858000" cy="69850"/>
          </a:xfrm>
          <a:prstGeom prst="rect">
            <a:avLst/>
          </a:prstGeom>
          <a:solidFill>
            <a:srgbClr val="8EC0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wrap="none" anchor="ctr"/>
          <a:lstStyle/>
          <a:p>
            <a:pPr eaLnBrk="1" hangingPunct="1"/>
            <a:endParaRPr lang="ru-RU"/>
          </a:p>
        </p:txBody>
      </p:sp>
      <p:sp>
        <p:nvSpPr>
          <p:cNvPr id="11303" name="Text Box 39"/>
          <p:cNvSpPr txBox="1">
            <a:spLocks noChangeArrowheads="1"/>
          </p:cNvSpPr>
          <p:nvPr/>
        </p:nvSpPr>
        <p:spPr bwMode="auto">
          <a:xfrm>
            <a:off x="-3175" y="6650038"/>
            <a:ext cx="9144000" cy="69850"/>
          </a:xfrm>
          <a:prstGeom prst="rect">
            <a:avLst/>
          </a:prstGeom>
          <a:gradFill rotWithShape="1">
            <a:gsLst>
              <a:gs pos="0">
                <a:srgbClr val="8EC0EA"/>
              </a:gs>
              <a:gs pos="50000">
                <a:schemeClr val="bg1"/>
              </a:gs>
              <a:gs pos="100000">
                <a:srgbClr val="8EC0EA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Arial" charset="0"/>
            </a:endParaRPr>
          </a:p>
        </p:txBody>
      </p:sp>
      <p:sp>
        <p:nvSpPr>
          <p:cNvPr id="11304" name="Text Box 40"/>
          <p:cNvSpPr txBox="1">
            <a:spLocks noChangeArrowheads="1"/>
          </p:cNvSpPr>
          <p:nvPr/>
        </p:nvSpPr>
        <p:spPr bwMode="auto">
          <a:xfrm>
            <a:off x="0" y="836613"/>
            <a:ext cx="9124950" cy="71437"/>
          </a:xfrm>
          <a:prstGeom prst="rect">
            <a:avLst/>
          </a:prstGeom>
          <a:gradFill rotWithShape="1">
            <a:gsLst>
              <a:gs pos="0">
                <a:srgbClr val="8EC0EA"/>
              </a:gs>
              <a:gs pos="50000">
                <a:schemeClr val="bg1"/>
              </a:gs>
              <a:gs pos="100000">
                <a:srgbClr val="8EC0EA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Arial" charset="0"/>
            </a:endParaRPr>
          </a:p>
        </p:txBody>
      </p:sp>
      <p:pic>
        <p:nvPicPr>
          <p:cNvPr id="4113" name="Picture 13" descr="герб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657350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68313" y="2276475"/>
            <a:ext cx="8208962" cy="1617663"/>
          </a:xfrm>
          <a:prstGeom prst="rect">
            <a:avLst/>
          </a:prstGeom>
          <a:solidFill>
            <a:schemeClr val="accent4">
              <a:lumMod val="60000"/>
              <a:lumOff val="40000"/>
              <a:alpha val="10000"/>
            </a:schemeClr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buClr>
                <a:schemeClr val="bg1"/>
              </a:buClr>
              <a:defRPr/>
            </a:pPr>
            <a:r>
              <a:rPr lang="ru-RU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Практика установления нормативов потребления коммунальных услуг в Тюменской области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3200" b="1" dirty="0">
                <a:latin typeface="Verdana" panose="020B0604030504040204" pitchFamily="34" charset="0"/>
              </a:rPr>
              <a:t/>
            </a:r>
            <a:br>
              <a:rPr lang="en-US" sz="3200" b="1" dirty="0">
                <a:latin typeface="Verdana" panose="020B0604030504040204" pitchFamily="34" charset="0"/>
              </a:rPr>
            </a:br>
            <a:endParaRPr lang="ru-RU" sz="2400" b="1" dirty="0">
              <a:solidFill>
                <a:srgbClr val="002A7E"/>
              </a:solidFill>
              <a:cs typeface="Arial" panose="020B0604020202020204" pitchFamily="34" charset="0"/>
            </a:endParaRP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2555875" y="4652963"/>
            <a:ext cx="6391964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700" dirty="0">
                <a:solidFill>
                  <a:srgbClr val="000066"/>
                </a:solidFill>
              </a:rPr>
              <a:t>Директор департамента тарифной </a:t>
            </a:r>
            <a:r>
              <a:rPr lang="ru-RU" sz="1700" dirty="0" smtClean="0">
                <a:solidFill>
                  <a:srgbClr val="000066"/>
                </a:solidFill>
              </a:rPr>
              <a:t>и</a:t>
            </a:r>
          </a:p>
          <a:p>
            <a:pPr algn="r">
              <a:defRPr/>
            </a:pPr>
            <a:r>
              <a:rPr lang="ru-RU" sz="1700" dirty="0" smtClean="0">
                <a:solidFill>
                  <a:srgbClr val="000066"/>
                </a:solidFill>
              </a:rPr>
              <a:t>ценовой </a:t>
            </a:r>
            <a:r>
              <a:rPr lang="ru-RU" sz="1700" dirty="0">
                <a:solidFill>
                  <a:srgbClr val="000066"/>
                </a:solidFill>
              </a:rPr>
              <a:t>политики Тюменской области </a:t>
            </a:r>
            <a:endParaRPr lang="ru-RU" sz="1700" dirty="0" smtClean="0">
              <a:solidFill>
                <a:srgbClr val="000066"/>
              </a:solidFill>
            </a:endParaRPr>
          </a:p>
          <a:p>
            <a:pPr algn="r">
              <a:defRPr/>
            </a:pPr>
            <a:r>
              <a:rPr lang="ru-RU" sz="17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Карташков </a:t>
            </a:r>
            <a:r>
              <a:rPr lang="ru-RU" sz="17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Евгений </a:t>
            </a:r>
            <a:r>
              <a:rPr lang="ru-RU" sz="17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Александрович</a:t>
            </a:r>
            <a:endParaRPr lang="ru-RU" sz="17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1524000" y="5734050"/>
            <a:ext cx="640715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17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</a:t>
            </a:r>
            <a:r>
              <a:rPr lang="ru-RU" sz="17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ru-RU" sz="17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Сочи, 18 октября 2013 г.</a:t>
            </a:r>
            <a:endParaRPr lang="ru-RU" sz="17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648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 bwMode="auto">
          <a:xfrm>
            <a:off x="1331639" y="1588876"/>
            <a:ext cx="6906562" cy="769441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  <a:prstDash val="sysDot"/>
          </a:ln>
        </p:spPr>
        <p:txBody>
          <a:bodyPr wrap="square" lIns="0" tIns="0" rIns="0" bIns="0">
            <a:spAutoFit/>
          </a:bodyPr>
          <a:lstStyle/>
          <a:p>
            <a:pPr marL="180975" algn="ctr">
              <a:tabLst>
                <a:tab pos="180975" algn="l"/>
                <a:tab pos="450850" algn="l"/>
              </a:tabLst>
            </a:pPr>
            <a:endParaRPr lang="ru-RU" sz="600" i="1" dirty="0" smtClean="0">
              <a:solidFill>
                <a:schemeClr val="accent4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marL="180975" algn="ctr">
              <a:tabLst>
                <a:tab pos="180975" algn="l"/>
                <a:tab pos="450850" algn="l"/>
              </a:tabLst>
            </a:pPr>
            <a:endParaRPr lang="ru-RU" sz="700" i="1" dirty="0" smtClean="0">
              <a:solidFill>
                <a:schemeClr val="accent4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marL="180975" algn="ctr">
              <a:tabLst>
                <a:tab pos="180975" algn="l"/>
                <a:tab pos="450850" algn="l"/>
              </a:tabLst>
            </a:pPr>
            <a:r>
              <a:rPr lang="ru-RU" sz="1200" b="1" i="1" dirty="0" smtClean="0">
                <a:solidFill>
                  <a:schemeClr val="accent4">
                    <a:lumMod val="50000"/>
                  </a:schemeClr>
                </a:solidFill>
              </a:rPr>
              <a:t>Утверждены новые нормативы потребления коммунальных услуг</a:t>
            </a:r>
          </a:p>
          <a:p>
            <a:pPr marL="180975" algn="ctr">
              <a:tabLst>
                <a:tab pos="180975" algn="l"/>
                <a:tab pos="450850" algn="l"/>
              </a:tabLst>
            </a:pPr>
            <a:r>
              <a:rPr lang="ru-RU" sz="1200" i="1" dirty="0" smtClean="0">
                <a:solidFill>
                  <a:schemeClr val="accent4">
                    <a:lumMod val="50000"/>
                  </a:schemeClr>
                </a:solidFill>
              </a:rPr>
              <a:t>(предусмотрен срок </a:t>
            </a:r>
            <a:r>
              <a:rPr lang="ru-RU" sz="1200" i="1" dirty="0">
                <a:solidFill>
                  <a:schemeClr val="accent4">
                    <a:lumMod val="50000"/>
                  </a:schemeClr>
                </a:solidFill>
              </a:rPr>
              <a:t>вступления в силу 1 сентября 2012 </a:t>
            </a:r>
            <a:r>
              <a:rPr lang="ru-RU" sz="1200" i="1" dirty="0" smtClean="0">
                <a:solidFill>
                  <a:schemeClr val="accent4">
                    <a:lumMod val="50000"/>
                  </a:schemeClr>
                </a:solidFill>
              </a:rPr>
              <a:t>года)  </a:t>
            </a:r>
          </a:p>
          <a:p>
            <a:pPr marL="180975" algn="ctr">
              <a:tabLst>
                <a:tab pos="180975" algn="l"/>
                <a:tab pos="450850" algn="l"/>
              </a:tabLst>
            </a:pPr>
            <a:endParaRPr lang="ru-RU" sz="600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180975" algn="ctr">
              <a:tabLst>
                <a:tab pos="180975" algn="l"/>
                <a:tab pos="450850" algn="l"/>
              </a:tabLst>
            </a:pPr>
            <a:endParaRPr lang="ru-RU" sz="700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 bwMode="auto">
          <a:xfrm rot="5400000">
            <a:off x="1740559" y="1284639"/>
            <a:ext cx="150116" cy="327623"/>
          </a:xfrm>
          <a:prstGeom prst="rightArrow">
            <a:avLst/>
          </a:prstGeom>
          <a:ln w="222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b="1">
              <a:solidFill>
                <a:schemeClr val="accent4">
                  <a:lumMod val="50000"/>
                </a:schemeClr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1350474" y="2513799"/>
            <a:ext cx="6887727" cy="1596197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  <a:prstDash val="sysDot"/>
          </a:ln>
        </p:spPr>
        <p:txBody>
          <a:bodyPr wrap="square" lIns="0" tIns="36000" rIns="72000" bIns="36000">
            <a:spAutoFit/>
          </a:bodyPr>
          <a:lstStyle/>
          <a:p>
            <a:pPr marL="82550" algn="just">
              <a:tabLst>
                <a:tab pos="180975" algn="l"/>
                <a:tab pos="450850" algn="l"/>
              </a:tabLst>
            </a:pPr>
            <a:r>
              <a:rPr lang="ru-RU" sz="1100" i="1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r>
              <a:rPr lang="ru-RU" sz="1100" i="1" dirty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ru-RU" sz="1100" i="1" dirty="0" smtClean="0">
                <a:solidFill>
                  <a:schemeClr val="accent4">
                    <a:lumMod val="50000"/>
                  </a:schemeClr>
                </a:solidFill>
              </a:rPr>
              <a:t>Принято решение об определении до </a:t>
            </a:r>
            <a:r>
              <a:rPr lang="ru-RU" sz="1100" i="1" dirty="0">
                <a:solidFill>
                  <a:schemeClr val="accent4">
                    <a:lumMod val="50000"/>
                  </a:schemeClr>
                </a:solidFill>
              </a:rPr>
              <a:t>01.07.2013 </a:t>
            </a:r>
            <a:r>
              <a:rPr lang="ru-RU" sz="1100" i="1" dirty="0" smtClean="0">
                <a:solidFill>
                  <a:schemeClr val="accent4">
                    <a:lumMod val="50000"/>
                  </a:schemeClr>
                </a:solidFill>
              </a:rPr>
              <a:t>размера </a:t>
            </a:r>
            <a:r>
              <a:rPr lang="ru-RU" sz="1100" i="1" dirty="0">
                <a:solidFill>
                  <a:schemeClr val="accent4">
                    <a:lumMod val="50000"/>
                  </a:schemeClr>
                </a:solidFill>
              </a:rPr>
              <a:t>платы за услугу по </a:t>
            </a:r>
            <a:r>
              <a:rPr lang="ru-RU" sz="1100" i="1" dirty="0" smtClean="0">
                <a:solidFill>
                  <a:schemeClr val="accent4">
                    <a:lumMod val="50000"/>
                  </a:schemeClr>
                </a:solidFill>
              </a:rPr>
              <a:t>отоплению</a:t>
            </a:r>
            <a:endParaRPr lang="ru-RU" sz="1100" i="1" dirty="0">
              <a:solidFill>
                <a:schemeClr val="accent4">
                  <a:lumMod val="50000"/>
                </a:schemeClr>
              </a:solidFill>
            </a:endParaRPr>
          </a:p>
          <a:p>
            <a:pPr marL="254000" indent="-171450" algn="just">
              <a:buFontTx/>
              <a:buChar char="-"/>
              <a:tabLst>
                <a:tab pos="180975" algn="l"/>
                <a:tab pos="450850" algn="l"/>
              </a:tabLst>
            </a:pPr>
            <a:r>
              <a:rPr lang="ru-RU" sz="1100" i="1" dirty="0" smtClean="0">
                <a:solidFill>
                  <a:schemeClr val="accent4">
                    <a:lumMod val="50000"/>
                  </a:schemeClr>
                </a:solidFill>
              </a:rPr>
              <a:t>при </a:t>
            </a:r>
            <a:r>
              <a:rPr lang="ru-RU" sz="1100" i="1" dirty="0">
                <a:solidFill>
                  <a:schemeClr val="accent4">
                    <a:lumMod val="50000"/>
                  </a:schemeClr>
                </a:solidFill>
              </a:rPr>
              <a:t>отсутствии </a:t>
            </a:r>
            <a:r>
              <a:rPr lang="ru-RU" sz="1100" i="1" dirty="0" smtClean="0">
                <a:solidFill>
                  <a:schemeClr val="accent4">
                    <a:lumMod val="50000"/>
                  </a:schemeClr>
                </a:solidFill>
              </a:rPr>
              <a:t>общедомовых приборов учета – с сохранением порядка </a:t>
            </a:r>
            <a:r>
              <a:rPr lang="ru-RU" sz="1100" i="1" dirty="0">
                <a:solidFill>
                  <a:schemeClr val="accent4">
                    <a:lumMod val="50000"/>
                  </a:schemeClr>
                </a:solidFill>
              </a:rPr>
              <a:t>взимания платы за коммунальную услугу по отоплению </a:t>
            </a:r>
            <a:r>
              <a:rPr lang="ru-RU" sz="1100" i="1" dirty="0" smtClean="0">
                <a:solidFill>
                  <a:schemeClr val="accent4">
                    <a:lumMod val="50000"/>
                  </a:schemeClr>
                </a:solidFill>
              </a:rPr>
              <a:t>в </a:t>
            </a:r>
            <a:r>
              <a:rPr lang="ru-RU" sz="1100" i="1" dirty="0">
                <a:solidFill>
                  <a:schemeClr val="accent4">
                    <a:lumMod val="50000"/>
                  </a:schemeClr>
                </a:solidFill>
              </a:rPr>
              <a:t>соответствии с постановлением Правительства РФ от 23.05.2006 № </a:t>
            </a:r>
            <a:r>
              <a:rPr lang="ru-RU" sz="1100" i="1" dirty="0" smtClean="0">
                <a:solidFill>
                  <a:schemeClr val="accent4">
                    <a:lumMod val="50000"/>
                  </a:schemeClr>
                </a:solidFill>
              </a:rPr>
              <a:t>307; </a:t>
            </a:r>
          </a:p>
          <a:p>
            <a:pPr marL="254000" indent="-171450" algn="just">
              <a:buFontTx/>
              <a:buChar char="-"/>
              <a:tabLst>
                <a:tab pos="180975" algn="l"/>
                <a:tab pos="450850" algn="l"/>
              </a:tabLst>
            </a:pPr>
            <a:r>
              <a:rPr lang="ru-RU" sz="1100" i="1" dirty="0" smtClean="0">
                <a:solidFill>
                  <a:schemeClr val="accent4">
                    <a:lumMod val="50000"/>
                  </a:schemeClr>
                </a:solidFill>
              </a:rPr>
              <a:t>-</a:t>
            </a:r>
            <a:r>
              <a:rPr lang="ru-RU" sz="1100" i="1" dirty="0">
                <a:solidFill>
                  <a:schemeClr val="accent4">
                    <a:lumMod val="50000"/>
                  </a:schemeClr>
                </a:solidFill>
              </a:rPr>
              <a:t>при наличии </a:t>
            </a:r>
            <a:r>
              <a:rPr lang="ru-RU" sz="1100" i="1" dirty="0" smtClean="0">
                <a:solidFill>
                  <a:schemeClr val="accent4">
                    <a:lumMod val="50000"/>
                  </a:schemeClr>
                </a:solidFill>
              </a:rPr>
              <a:t>общедомовых приборов учета </a:t>
            </a:r>
            <a:r>
              <a:rPr lang="ru-RU" sz="1100" i="1" dirty="0">
                <a:solidFill>
                  <a:schemeClr val="accent4">
                    <a:lumMod val="50000"/>
                  </a:schemeClr>
                </a:solidFill>
              </a:rPr>
              <a:t>– по фактическим показаниями прибора учета тепловой энергии в соответствии с постановлением Правительства РФ от 06.05.2011 № </a:t>
            </a:r>
            <a:r>
              <a:rPr lang="ru-RU" sz="1100" i="1" dirty="0" smtClean="0">
                <a:solidFill>
                  <a:schemeClr val="accent4">
                    <a:lumMod val="50000"/>
                  </a:schemeClr>
                </a:solidFill>
              </a:rPr>
              <a:t>354;</a:t>
            </a:r>
            <a:endParaRPr lang="ru-RU" sz="1100" i="1" dirty="0">
              <a:solidFill>
                <a:schemeClr val="accent4">
                  <a:lumMod val="50000"/>
                </a:schemeClr>
              </a:solidFill>
            </a:endParaRPr>
          </a:p>
          <a:p>
            <a:pPr marL="82550" algn="just">
              <a:tabLst>
                <a:tab pos="0" algn="l"/>
                <a:tab pos="82550" algn="l"/>
                <a:tab pos="450850" algn="l"/>
              </a:tabLst>
            </a:pPr>
            <a:r>
              <a:rPr lang="ru-RU" sz="1100" i="1" dirty="0" smtClean="0">
                <a:solidFill>
                  <a:schemeClr val="accent4">
                    <a:lumMod val="50000"/>
                  </a:schemeClr>
                </a:solidFill>
              </a:rPr>
              <a:t>2. утверждены рекомендации </a:t>
            </a:r>
            <a:r>
              <a:rPr lang="ru-RU" sz="1100" i="1" dirty="0">
                <a:solidFill>
                  <a:schemeClr val="accent4">
                    <a:lumMod val="50000"/>
                  </a:schemeClr>
                </a:solidFill>
              </a:rPr>
              <a:t>по определению количества тепловой энергии на подогрев 1 </a:t>
            </a:r>
            <a:r>
              <a:rPr lang="ru-RU" sz="1100" i="1" dirty="0" smtClean="0">
                <a:solidFill>
                  <a:schemeClr val="accent4">
                    <a:lumMod val="50000"/>
                  </a:schemeClr>
                </a:solidFill>
              </a:rPr>
              <a:t>куб. м </a:t>
            </a:r>
            <a:r>
              <a:rPr lang="ru-RU" sz="1100" i="1" dirty="0">
                <a:solidFill>
                  <a:schemeClr val="accent4">
                    <a:lumMod val="50000"/>
                  </a:schemeClr>
                </a:solidFill>
              </a:rPr>
              <a:t>воды на нужды </a:t>
            </a:r>
            <a:r>
              <a:rPr lang="ru-RU" sz="1100" i="1" dirty="0" smtClean="0">
                <a:solidFill>
                  <a:schemeClr val="accent4">
                    <a:lumMod val="50000"/>
                  </a:schemeClr>
                </a:solidFill>
              </a:rPr>
              <a:t>ГВС (постановление </a:t>
            </a:r>
            <a:r>
              <a:rPr lang="ru-RU" sz="1100" i="1" dirty="0">
                <a:solidFill>
                  <a:schemeClr val="accent4">
                    <a:lumMod val="50000"/>
                  </a:schemeClr>
                </a:solidFill>
              </a:rPr>
              <a:t>Правительства ТО от 13.09.2012 № 371-п</a:t>
            </a:r>
            <a:r>
              <a:rPr lang="ru-RU" sz="1100" i="1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28" name="Прямоугольник 27"/>
          <p:cNvSpPr/>
          <p:nvPr/>
        </p:nvSpPr>
        <p:spPr bwMode="auto">
          <a:xfrm>
            <a:off x="1353178" y="4320473"/>
            <a:ext cx="5089657" cy="1292662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  <a:prstDash val="sysDot"/>
          </a:ln>
        </p:spPr>
        <p:txBody>
          <a:bodyPr wrap="square" lIns="0" tIns="0" rIns="0" bIns="0" anchor="ctr" anchorCtr="1">
            <a:spAutoFit/>
          </a:bodyPr>
          <a:lstStyle/>
          <a:p>
            <a:pPr marL="180975" algn="ctr">
              <a:tabLst>
                <a:tab pos="180975" algn="l"/>
                <a:tab pos="450850" algn="l"/>
              </a:tabLst>
            </a:pPr>
            <a:r>
              <a:rPr lang="ru-RU" sz="1050" b="1" i="1" dirty="0" smtClean="0">
                <a:solidFill>
                  <a:schemeClr val="accent4">
                    <a:lumMod val="50000"/>
                  </a:schemeClr>
                </a:solidFill>
              </a:rPr>
              <a:t>Пересмотрены нормативы потребления коммунальных услуг на общедомовые нужды (ХВС, ГВС)</a:t>
            </a:r>
          </a:p>
          <a:p>
            <a:pPr marL="180975" algn="ctr">
              <a:tabLst>
                <a:tab pos="180975" algn="l"/>
                <a:tab pos="450850" algn="l"/>
              </a:tabLst>
            </a:pPr>
            <a:r>
              <a:rPr lang="ru-RU" sz="1050" i="1" dirty="0">
                <a:solidFill>
                  <a:schemeClr val="accent4">
                    <a:lumMod val="50000"/>
                  </a:schemeClr>
                </a:solidFill>
              </a:rPr>
              <a:t>(срок вступления в силу </a:t>
            </a:r>
            <a:r>
              <a:rPr lang="ru-RU" sz="1050" i="1" dirty="0" smtClean="0">
                <a:solidFill>
                  <a:schemeClr val="accent4">
                    <a:lumMod val="50000"/>
                  </a:schemeClr>
                </a:solidFill>
              </a:rPr>
              <a:t>01.06.2013)</a:t>
            </a:r>
          </a:p>
          <a:p>
            <a:pPr marL="180975" algn="ctr">
              <a:tabLst>
                <a:tab pos="180975" algn="l"/>
                <a:tab pos="450850" algn="l"/>
              </a:tabLst>
            </a:pPr>
            <a:r>
              <a:rPr lang="ru-RU" sz="1050" i="1" dirty="0" smtClean="0">
                <a:solidFill>
                  <a:schemeClr val="accent4">
                    <a:lumMod val="50000"/>
                  </a:schemeClr>
                </a:solidFill>
              </a:rPr>
              <a:t>Отдельно </a:t>
            </a:r>
            <a:r>
              <a:rPr lang="ru-RU" sz="1050" i="1" dirty="0">
                <a:solidFill>
                  <a:schemeClr val="accent4">
                    <a:lumMod val="50000"/>
                  </a:schemeClr>
                </a:solidFill>
              </a:rPr>
              <a:t>утверждены нормативы потребления  коммунальных услуг по водоснабжению на общедомовые нужды для домов, на которые не распространяются требования </a:t>
            </a:r>
            <a:r>
              <a:rPr lang="ru-RU" sz="1050" i="1" dirty="0" smtClean="0">
                <a:solidFill>
                  <a:schemeClr val="accent4">
                    <a:lumMod val="50000"/>
                  </a:schemeClr>
                </a:solidFill>
              </a:rPr>
              <a:t>Федерального </a:t>
            </a:r>
            <a:r>
              <a:rPr lang="ru-RU" sz="1050" i="1" dirty="0">
                <a:solidFill>
                  <a:schemeClr val="accent4">
                    <a:lumMod val="50000"/>
                  </a:schemeClr>
                </a:solidFill>
              </a:rPr>
              <a:t>закона от 23.11.2009 №261-ФЗ по установке приборов учета холодной (горячей) воды, а также при отсутствии технической возможности установки </a:t>
            </a:r>
            <a:r>
              <a:rPr lang="ru-RU" sz="1050" i="1" dirty="0" smtClean="0">
                <a:solidFill>
                  <a:schemeClr val="accent4">
                    <a:lumMod val="50000"/>
                  </a:schemeClr>
                </a:solidFill>
              </a:rPr>
              <a:t>приборов</a:t>
            </a:r>
          </a:p>
        </p:txBody>
      </p:sp>
      <p:sp>
        <p:nvSpPr>
          <p:cNvPr id="2" name="Скругленный прямоугольник 1"/>
          <p:cNvSpPr/>
          <p:nvPr/>
        </p:nvSpPr>
        <p:spPr bwMode="auto">
          <a:xfrm>
            <a:off x="1436814" y="1148704"/>
            <a:ext cx="930005" cy="216024"/>
          </a:xfrm>
          <a:prstGeom prst="roundRect">
            <a:avLst/>
          </a:prstGeom>
          <a:ln w="222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ХВС</a:t>
            </a:r>
            <a:endParaRPr lang="ru-RU" sz="1400" b="1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 bwMode="auto">
          <a:xfrm>
            <a:off x="4431301" y="1141659"/>
            <a:ext cx="930005" cy="216024"/>
          </a:xfrm>
          <a:prstGeom prst="roundRect">
            <a:avLst/>
          </a:prstGeom>
          <a:ln w="222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Э/Э</a:t>
            </a:r>
            <a:endParaRPr lang="ru-RU" sz="1400" b="1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 bwMode="auto">
          <a:xfrm>
            <a:off x="2438827" y="1148851"/>
            <a:ext cx="930005" cy="216024"/>
          </a:xfrm>
          <a:prstGeom prst="roundRect">
            <a:avLst/>
          </a:prstGeom>
          <a:ln w="222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ГВС</a:t>
            </a:r>
            <a:endParaRPr lang="ru-RU" sz="1400" b="1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 bwMode="auto">
          <a:xfrm>
            <a:off x="6471277" y="1148851"/>
            <a:ext cx="1485099" cy="216024"/>
          </a:xfrm>
          <a:prstGeom prst="roundRect">
            <a:avLst/>
          </a:prstGeom>
          <a:ln w="222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ОТОПЛЕНИЕ</a:t>
            </a:r>
            <a:endParaRPr lang="ru-RU" sz="1400" b="1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 bwMode="auto">
          <a:xfrm>
            <a:off x="3441163" y="1141659"/>
            <a:ext cx="930005" cy="216024"/>
          </a:xfrm>
          <a:prstGeom prst="roundRect">
            <a:avLst/>
          </a:prstGeom>
          <a:ln w="222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ВО</a:t>
            </a:r>
            <a:endParaRPr lang="ru-RU" sz="1400" b="1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 bwMode="auto">
          <a:xfrm>
            <a:off x="5414905" y="1148704"/>
            <a:ext cx="930005" cy="216024"/>
          </a:xfrm>
          <a:prstGeom prst="roundRect">
            <a:avLst/>
          </a:prstGeom>
          <a:ln w="222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ГАЗ</a:t>
            </a:r>
            <a:endParaRPr lang="ru-RU" sz="1400" b="1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4" name="Стрелка вправо 33"/>
          <p:cNvSpPr/>
          <p:nvPr/>
        </p:nvSpPr>
        <p:spPr bwMode="auto">
          <a:xfrm rot="5400000">
            <a:off x="2819188" y="1268430"/>
            <a:ext cx="150115" cy="360040"/>
          </a:xfrm>
          <a:prstGeom prst="rightArrow">
            <a:avLst/>
          </a:prstGeom>
          <a:ln w="222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b="1">
              <a:solidFill>
                <a:schemeClr val="accent4">
                  <a:lumMod val="50000"/>
                </a:schemeClr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43" name="Стрелка вправо 42"/>
          <p:cNvSpPr/>
          <p:nvPr/>
        </p:nvSpPr>
        <p:spPr bwMode="auto">
          <a:xfrm rot="5400000">
            <a:off x="5813675" y="1268430"/>
            <a:ext cx="150115" cy="360040"/>
          </a:xfrm>
          <a:prstGeom prst="rightArrow">
            <a:avLst/>
          </a:prstGeom>
          <a:ln w="222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b="1">
              <a:solidFill>
                <a:schemeClr val="accent4">
                  <a:lumMod val="50000"/>
                </a:schemeClr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44" name="Стрелка вправо 43"/>
          <p:cNvSpPr/>
          <p:nvPr/>
        </p:nvSpPr>
        <p:spPr bwMode="auto">
          <a:xfrm rot="5400000">
            <a:off x="4816608" y="1256555"/>
            <a:ext cx="150115" cy="360040"/>
          </a:xfrm>
          <a:prstGeom prst="rightArrow">
            <a:avLst/>
          </a:prstGeom>
          <a:ln w="222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b="1">
              <a:solidFill>
                <a:schemeClr val="accent4">
                  <a:lumMod val="50000"/>
                </a:schemeClr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45" name="Стрелка вправо 44"/>
          <p:cNvSpPr/>
          <p:nvPr/>
        </p:nvSpPr>
        <p:spPr bwMode="auto">
          <a:xfrm rot="5400000">
            <a:off x="3821524" y="1256555"/>
            <a:ext cx="150115" cy="360040"/>
          </a:xfrm>
          <a:prstGeom prst="rightArrow">
            <a:avLst/>
          </a:prstGeom>
          <a:ln w="222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b="1">
              <a:solidFill>
                <a:schemeClr val="accent4">
                  <a:lumMod val="50000"/>
                </a:schemeClr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46" name="Стрелка вправо 45"/>
          <p:cNvSpPr/>
          <p:nvPr/>
        </p:nvSpPr>
        <p:spPr bwMode="auto">
          <a:xfrm rot="5400000">
            <a:off x="7138768" y="1259913"/>
            <a:ext cx="150115" cy="360040"/>
          </a:xfrm>
          <a:prstGeom prst="rightArrow">
            <a:avLst/>
          </a:prstGeom>
          <a:ln w="222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b="1">
              <a:solidFill>
                <a:schemeClr val="accent4">
                  <a:lumMod val="50000"/>
                </a:schemeClr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 bwMode="auto">
          <a:xfrm>
            <a:off x="65700" y="1583831"/>
            <a:ext cx="1187623" cy="757702"/>
          </a:xfrm>
          <a:prstGeom prst="roundRect">
            <a:avLst/>
          </a:prstGeom>
          <a:gradFill>
            <a:gsLst>
              <a:gs pos="0">
                <a:schemeClr val="lt1">
                  <a:tint val="40000"/>
                  <a:satMod val="350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rgbClr val="FFE8D1"/>
              </a:gs>
            </a:gsLst>
          </a:gradFill>
          <a:ln w="22225" cap="flat" cmpd="sng" algn="ctr">
            <a:solidFill>
              <a:srgbClr val="99663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solidFill>
                  <a:schemeClr val="accent4">
                    <a:lumMod val="50000"/>
                  </a:schemeClr>
                </a:solidFill>
              </a:rPr>
              <a:t>ППРФ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solidFill>
                  <a:schemeClr val="accent4">
                    <a:lumMod val="50000"/>
                  </a:schemeClr>
                </a:solidFill>
              </a:rPr>
              <a:t>от 06.05.2011              № 354; от 28.03.2012 № </a:t>
            </a:r>
            <a:r>
              <a:rPr lang="en-US" sz="1000" b="1" dirty="0" smtClean="0">
                <a:solidFill>
                  <a:schemeClr val="accent4">
                    <a:lumMod val="50000"/>
                  </a:schemeClr>
                </a:solidFill>
              </a:rPr>
              <a:t>258</a:t>
            </a:r>
            <a:endParaRPr lang="ru-RU" sz="1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 bwMode="auto">
          <a:xfrm>
            <a:off x="76395" y="4307399"/>
            <a:ext cx="1166231" cy="2244097"/>
          </a:xfrm>
          <a:prstGeom prst="roundRect">
            <a:avLst/>
          </a:prstGeom>
          <a:gradFill>
            <a:gsLst>
              <a:gs pos="0">
                <a:schemeClr val="lt1">
                  <a:tint val="40000"/>
                  <a:satMod val="350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rgbClr val="FFE8D1"/>
              </a:gs>
            </a:gsLst>
          </a:gradFill>
          <a:ln w="22225" cap="flat" cmpd="sng" algn="ctr">
            <a:solidFill>
              <a:srgbClr val="99663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050" b="1" dirty="0" smtClean="0">
                <a:solidFill>
                  <a:schemeClr val="accent4">
                    <a:lumMod val="50000"/>
                  </a:schemeClr>
                </a:solidFill>
              </a:rPr>
              <a:t>ППРФ от </a:t>
            </a:r>
            <a:r>
              <a:rPr lang="ru-RU" sz="1050" b="1" dirty="0">
                <a:solidFill>
                  <a:schemeClr val="accent4">
                    <a:lumMod val="50000"/>
                  </a:schemeClr>
                </a:solidFill>
              </a:rPr>
              <a:t>16.04.2013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050" b="1" dirty="0">
                <a:solidFill>
                  <a:schemeClr val="accent4">
                    <a:lumMod val="50000"/>
                  </a:schemeClr>
                </a:solidFill>
              </a:rPr>
              <a:t>№</a:t>
            </a:r>
            <a:r>
              <a:rPr lang="en-US" sz="1050" b="1" dirty="0">
                <a:solidFill>
                  <a:schemeClr val="accent4">
                    <a:lumMod val="50000"/>
                  </a:schemeClr>
                </a:solidFill>
              </a:rPr>
              <a:t> 344</a:t>
            </a:r>
          </a:p>
        </p:txBody>
      </p:sp>
      <p:sp>
        <p:nvSpPr>
          <p:cNvPr id="56" name="Прямоугольник 55"/>
          <p:cNvSpPr/>
          <p:nvPr/>
        </p:nvSpPr>
        <p:spPr bwMode="auto">
          <a:xfrm>
            <a:off x="6506260" y="4343975"/>
            <a:ext cx="1720148" cy="1454244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  <a:prstDash val="sysDot"/>
          </a:ln>
        </p:spPr>
        <p:txBody>
          <a:bodyPr wrap="square" lIns="0" tIns="0" rIns="0" bIns="0">
            <a:spAutoFit/>
          </a:bodyPr>
          <a:lstStyle/>
          <a:p>
            <a:pPr marL="180975" algn="ctr">
              <a:tabLst>
                <a:tab pos="180975" algn="l"/>
                <a:tab pos="450850" algn="l"/>
              </a:tabLst>
            </a:pPr>
            <a:r>
              <a:rPr lang="ru-RU" sz="1050" b="1" i="1" dirty="0" smtClean="0">
                <a:solidFill>
                  <a:schemeClr val="accent4">
                    <a:lumMod val="50000"/>
                  </a:schemeClr>
                </a:solidFill>
              </a:rPr>
              <a:t>Пересмотрены нормативы потребления </a:t>
            </a:r>
            <a:r>
              <a:rPr lang="ru-RU" sz="1050" b="1" i="1" dirty="0">
                <a:solidFill>
                  <a:schemeClr val="accent4">
                    <a:lumMod val="50000"/>
                  </a:schemeClr>
                </a:solidFill>
              </a:rPr>
              <a:t>услуги </a:t>
            </a:r>
            <a:r>
              <a:rPr lang="ru-RU" sz="1050" b="1" i="1" dirty="0" smtClean="0">
                <a:solidFill>
                  <a:schemeClr val="accent4">
                    <a:lumMod val="50000"/>
                  </a:schemeClr>
                </a:solidFill>
              </a:rPr>
              <a:t>отопления, исключены </a:t>
            </a:r>
            <a:r>
              <a:rPr lang="ru-RU" sz="1050" b="1" i="1" dirty="0">
                <a:solidFill>
                  <a:schemeClr val="accent4">
                    <a:lumMod val="50000"/>
                  </a:schemeClr>
                </a:solidFill>
              </a:rPr>
              <a:t>нормативы потребления на ОДН</a:t>
            </a:r>
          </a:p>
          <a:p>
            <a:pPr algn="ctr">
              <a:tabLst>
                <a:tab pos="0" algn="l"/>
                <a:tab pos="450850" algn="l"/>
              </a:tabLst>
            </a:pPr>
            <a:r>
              <a:rPr lang="ru-RU" sz="1050" i="1" dirty="0" smtClean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ru-RU" sz="1050" i="1" dirty="0">
                <a:solidFill>
                  <a:schemeClr val="accent4">
                    <a:lumMod val="50000"/>
                  </a:schemeClr>
                </a:solidFill>
              </a:rPr>
              <a:t>срок </a:t>
            </a:r>
            <a:r>
              <a:rPr lang="ru-RU" sz="1050" i="1" dirty="0" smtClean="0">
                <a:solidFill>
                  <a:schemeClr val="accent4">
                    <a:lumMod val="50000"/>
                  </a:schemeClr>
                </a:solidFill>
              </a:rPr>
              <a:t>01.07.2013) </a:t>
            </a:r>
          </a:p>
        </p:txBody>
      </p:sp>
      <p:sp>
        <p:nvSpPr>
          <p:cNvPr id="57" name="Прямоугольник 56"/>
          <p:cNvSpPr/>
          <p:nvPr/>
        </p:nvSpPr>
        <p:spPr bwMode="auto">
          <a:xfrm>
            <a:off x="1353178" y="5703562"/>
            <a:ext cx="5089658" cy="338554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  <a:prstDash val="sysDot"/>
          </a:ln>
        </p:spPr>
        <p:txBody>
          <a:bodyPr wrap="square" lIns="0" tIns="0" rIns="0" bIns="0">
            <a:spAutoFit/>
          </a:bodyPr>
          <a:lstStyle/>
          <a:p>
            <a:pPr marL="180975" algn="ctr">
              <a:tabLst>
                <a:tab pos="180975" algn="l"/>
                <a:tab pos="450850" algn="l"/>
              </a:tabLst>
            </a:pPr>
            <a:r>
              <a:rPr lang="ru-RU" sz="1100" b="1" i="1" dirty="0" smtClean="0">
                <a:solidFill>
                  <a:schemeClr val="accent4">
                    <a:lumMod val="50000"/>
                  </a:schemeClr>
                </a:solidFill>
              </a:rPr>
              <a:t>Отменены нормативы потребления услуги водоотведения на общедомовые нужды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 bwMode="auto">
          <a:xfrm>
            <a:off x="50489" y="4209576"/>
            <a:ext cx="8954394" cy="0"/>
          </a:xfrm>
          <a:prstGeom prst="line">
            <a:avLst/>
          </a:prstGeom>
          <a:gradFill>
            <a:gsLst>
              <a:gs pos="0">
                <a:schemeClr val="lt1">
                  <a:tint val="40000"/>
                  <a:satMod val="350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rgbClr val="FFCC99"/>
              </a:gs>
            </a:gsLst>
          </a:gradFill>
          <a:ln w="12700" cap="flat" cmpd="dbl" algn="ctr">
            <a:solidFill>
              <a:schemeClr val="accent1">
                <a:lumMod val="75000"/>
              </a:schemeClr>
            </a:solidFill>
            <a:prstDash val="lgDashDotDot"/>
            <a:bevel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</p:cxnSp>
      <p:sp>
        <p:nvSpPr>
          <p:cNvPr id="59" name="Скругленный прямоугольник 58"/>
          <p:cNvSpPr/>
          <p:nvPr/>
        </p:nvSpPr>
        <p:spPr bwMode="auto">
          <a:xfrm>
            <a:off x="68385" y="2564904"/>
            <a:ext cx="1186035" cy="1545092"/>
          </a:xfrm>
          <a:prstGeom prst="roundRect">
            <a:avLst/>
          </a:prstGeom>
          <a:gradFill>
            <a:gsLst>
              <a:gs pos="0">
                <a:schemeClr val="lt1">
                  <a:tint val="40000"/>
                  <a:satMod val="350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rgbClr val="FFE8D1"/>
              </a:gs>
            </a:gsLst>
          </a:gradFill>
          <a:ln w="22225" cap="flat" cmpd="sng" algn="ctr">
            <a:solidFill>
              <a:srgbClr val="99663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solidFill>
                  <a:schemeClr val="accent4">
                    <a:lumMod val="50000"/>
                  </a:schemeClr>
                </a:solidFill>
              </a:rPr>
              <a:t>ППРФ от </a:t>
            </a:r>
            <a:r>
              <a:rPr lang="ru-RU" sz="1000" b="1" dirty="0">
                <a:solidFill>
                  <a:schemeClr val="accent4">
                    <a:lumMod val="50000"/>
                  </a:schemeClr>
                </a:solidFill>
              </a:rPr>
              <a:t>27.08.2012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000" b="1" dirty="0">
                <a:solidFill>
                  <a:schemeClr val="accent4">
                    <a:lumMod val="50000"/>
                  </a:schemeClr>
                </a:solidFill>
              </a:rPr>
              <a:t>№</a:t>
            </a:r>
            <a:r>
              <a:rPr lang="en-US" sz="10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1000" b="1" dirty="0" smtClean="0">
                <a:solidFill>
                  <a:schemeClr val="accent4">
                    <a:lumMod val="50000"/>
                  </a:schemeClr>
                </a:solidFill>
              </a:rPr>
              <a:t>857</a:t>
            </a:r>
            <a:endParaRPr lang="en-US" sz="1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60" name="Прямая соединительная линия 59"/>
          <p:cNvCxnSpPr/>
          <p:nvPr/>
        </p:nvCxnSpPr>
        <p:spPr bwMode="auto">
          <a:xfrm>
            <a:off x="21392" y="2420888"/>
            <a:ext cx="8995285" cy="0"/>
          </a:xfrm>
          <a:prstGeom prst="line">
            <a:avLst/>
          </a:prstGeom>
          <a:gradFill>
            <a:gsLst>
              <a:gs pos="0">
                <a:schemeClr val="lt1">
                  <a:tint val="40000"/>
                  <a:satMod val="350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rgbClr val="FFCC99"/>
              </a:gs>
            </a:gsLst>
          </a:gradFill>
          <a:ln w="12700" cap="flat" cmpd="dbl" algn="ctr">
            <a:solidFill>
              <a:schemeClr val="accent1">
                <a:lumMod val="75000"/>
              </a:schemeClr>
            </a:solidFill>
            <a:prstDash val="lgDashDotDot"/>
            <a:bevel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</p:cxnSp>
      <p:sp>
        <p:nvSpPr>
          <p:cNvPr id="3" name="TextBox 2"/>
          <p:cNvSpPr txBox="1"/>
          <p:nvPr/>
        </p:nvSpPr>
        <p:spPr>
          <a:xfrm>
            <a:off x="8238201" y="1698399"/>
            <a:ext cx="899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000" b="1"/>
            </a:lvl1pPr>
          </a:lstStyle>
          <a:p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Август 2012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158633" y="2929297"/>
            <a:ext cx="9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4">
                    <a:lumMod val="50000"/>
                  </a:schemeClr>
                </a:solidFill>
              </a:rPr>
              <a:t>Сентябрь 2012</a:t>
            </a:r>
            <a:endParaRPr lang="ru-RU" sz="1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218847" y="5193789"/>
            <a:ext cx="89959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000" b="1"/>
            </a:lvl1pPr>
          </a:lstStyle>
          <a:p>
            <a:r>
              <a:rPr lang="ru-RU" sz="1050" dirty="0">
                <a:solidFill>
                  <a:schemeClr val="accent4">
                    <a:lumMod val="50000"/>
                  </a:schemeClr>
                </a:solidFill>
              </a:rPr>
              <a:t>Май – июнь 2013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0" y="793294"/>
            <a:ext cx="1411057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accent4">
                    <a:lumMod val="50000"/>
                  </a:schemeClr>
                </a:solidFill>
              </a:rPr>
              <a:t>Основания</a:t>
            </a:r>
          </a:p>
          <a:p>
            <a:pPr algn="ctr"/>
            <a:endParaRPr lang="ru-RU" sz="300" b="1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ru-RU" sz="11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100" dirty="0" smtClean="0">
                <a:solidFill>
                  <a:schemeClr val="accent4">
                    <a:lumMod val="50000"/>
                  </a:schemeClr>
                </a:solidFill>
              </a:rPr>
              <a:t>(постановления Правительства РФ)</a:t>
            </a:r>
            <a:endParaRPr lang="ru-RU" sz="11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82730" y="714182"/>
            <a:ext cx="63176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FF"/>
                </a:solidFill>
              </a:rPr>
              <a:t>Реализация в Тюменской области</a:t>
            </a:r>
            <a:endParaRPr lang="ru-RU" sz="1600" b="1" dirty="0">
              <a:solidFill>
                <a:srgbClr val="0000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121855" y="847745"/>
            <a:ext cx="11306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</a:rPr>
              <a:t>Период</a:t>
            </a:r>
            <a:endParaRPr lang="ru-RU" sz="1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 bwMode="auto">
          <a:xfrm>
            <a:off x="1354760" y="6151386"/>
            <a:ext cx="6871647" cy="577081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  <a:prstDash val="sysDot"/>
          </a:ln>
        </p:spPr>
        <p:txBody>
          <a:bodyPr wrap="square" lIns="0" tIns="0" rIns="0" bIns="0">
            <a:spAutoFit/>
          </a:bodyPr>
          <a:lstStyle/>
          <a:p>
            <a:pPr marL="180975" algn="ctr">
              <a:tabLst>
                <a:tab pos="180975" algn="l"/>
                <a:tab pos="450850" algn="l"/>
              </a:tabLst>
            </a:pPr>
            <a:r>
              <a:rPr lang="ru-RU" sz="1050" b="1" i="1" dirty="0">
                <a:solidFill>
                  <a:schemeClr val="accent4">
                    <a:lumMod val="50000"/>
                  </a:schemeClr>
                </a:solidFill>
              </a:rPr>
              <a:t>Выделены </a:t>
            </a:r>
            <a:r>
              <a:rPr lang="ru-RU" sz="1050" b="1" i="1" dirty="0" smtClean="0">
                <a:solidFill>
                  <a:schemeClr val="accent4">
                    <a:lumMod val="50000"/>
                  </a:schemeClr>
                </a:solidFill>
              </a:rPr>
              <a:t>нормативы </a:t>
            </a:r>
            <a:r>
              <a:rPr lang="ru-RU" sz="1050" b="1" i="1" dirty="0">
                <a:solidFill>
                  <a:schemeClr val="accent4">
                    <a:lumMod val="50000"/>
                  </a:schemeClr>
                </a:solidFill>
              </a:rPr>
              <a:t>потребления для домов, на которые не распространяются требования Федерального закона от 23.11.2009 № 261-ФЗ об установке приборов учета</a:t>
            </a:r>
          </a:p>
          <a:p>
            <a:pPr marL="180975" algn="ctr">
              <a:tabLst>
                <a:tab pos="180975" algn="l"/>
                <a:tab pos="450850" algn="l"/>
              </a:tabLst>
            </a:pPr>
            <a:endParaRPr lang="ru-RU" sz="600" b="1" i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7869128" y="86152"/>
            <a:ext cx="1192523" cy="676662"/>
          </a:xfrm>
          <a:prstGeom prst="ellipse">
            <a:avLst/>
          </a:prstGeom>
          <a:solidFill>
            <a:srgbClr val="93BF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" y="-37703"/>
            <a:ext cx="9130232" cy="830997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104A8A"/>
                </a:solidFill>
              </a:rPr>
              <a:t>Новые нормативы потребления коммунальных </a:t>
            </a:r>
            <a:r>
              <a:rPr lang="ru-RU" b="1" dirty="0" smtClean="0">
                <a:solidFill>
                  <a:srgbClr val="104A8A"/>
                </a:solidFill>
              </a:rPr>
              <a:t>услуг: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104A8A"/>
                </a:solidFill>
              </a:rPr>
              <a:t>дорожная </a:t>
            </a:r>
            <a:r>
              <a:rPr lang="ru-RU" b="1" dirty="0">
                <a:solidFill>
                  <a:srgbClr val="104A8A"/>
                </a:solidFill>
              </a:rPr>
              <a:t>карта</a:t>
            </a:r>
          </a:p>
        </p:txBody>
      </p:sp>
    </p:spTree>
    <p:extLst>
      <p:ext uri="{BB962C8B-B14F-4D97-AF65-F5344CB8AC3E}">
        <p14:creationId xmlns:p14="http://schemas.microsoft.com/office/powerpoint/2010/main" val="194439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980" y="910882"/>
            <a:ext cx="4677212" cy="40943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504" y="1148551"/>
            <a:ext cx="15088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</a:rPr>
              <a:t>Диапазон затрат тепловой энергии на подогрев воды для нужд ГВС до 01.07.2013:</a:t>
            </a:r>
            <a:endParaRPr lang="ru-RU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012586"/>
            <a:ext cx="9144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1400" b="1" dirty="0" smtClean="0">
                <a:solidFill>
                  <a:srgbClr val="006600"/>
                </a:solidFill>
              </a:rPr>
              <a:t>Рекомендованные с </a:t>
            </a:r>
            <a:r>
              <a:rPr lang="ru-RU" sz="1400" b="1" dirty="0">
                <a:solidFill>
                  <a:srgbClr val="006600"/>
                </a:solidFill>
              </a:rPr>
              <a:t>01.07.2013 </a:t>
            </a:r>
            <a:r>
              <a:rPr lang="ru-RU" sz="1400" b="1" dirty="0" smtClean="0">
                <a:solidFill>
                  <a:srgbClr val="006600"/>
                </a:solidFill>
              </a:rPr>
              <a:t>единые подходы к определению затрат тепловой энергии для нужд ГВС </a:t>
            </a:r>
            <a:r>
              <a:rPr lang="ru-RU" sz="1100" b="1" dirty="0" smtClean="0">
                <a:solidFill>
                  <a:srgbClr val="006600"/>
                </a:solidFill>
              </a:rPr>
              <a:t>(постановление </a:t>
            </a:r>
            <a:r>
              <a:rPr lang="ru-RU" sz="1100" b="1" dirty="0">
                <a:solidFill>
                  <a:srgbClr val="006600"/>
                </a:solidFill>
              </a:rPr>
              <a:t>Правительства Тюменской области от 13.09.2012 № </a:t>
            </a:r>
            <a:r>
              <a:rPr lang="ru-RU" sz="1100" b="1" dirty="0" smtClean="0">
                <a:solidFill>
                  <a:srgbClr val="006600"/>
                </a:solidFill>
              </a:rPr>
              <a:t>371-п)</a:t>
            </a:r>
            <a:r>
              <a:rPr lang="ru-RU" sz="1600" b="1" dirty="0" smtClean="0">
                <a:solidFill>
                  <a:srgbClr val="006600"/>
                </a:solidFill>
              </a:rPr>
              <a:t>: </a:t>
            </a:r>
            <a:endParaRPr lang="ru-RU" sz="1600" b="1" dirty="0">
              <a:solidFill>
                <a:srgbClr val="006600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966119"/>
              </p:ext>
            </p:extLst>
          </p:nvPr>
        </p:nvGraphicFramePr>
        <p:xfrm>
          <a:off x="539552" y="5369768"/>
          <a:ext cx="8271552" cy="1179576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092169"/>
                <a:gridCol w="5179383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</a:rPr>
                        <a:t>Фактическая среднегодовая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</a:rPr>
                        <a:t>температура холодной воды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</a:rPr>
                        <a:t>за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</a:rPr>
                        <a:t>последние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</a:rPr>
                        <a:t>5 лет, °C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</a:rPr>
                        <a:t>   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</a:rPr>
                        <a:t>   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</a:rPr>
                        <a:t>Количество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</a:rPr>
                        <a:t>тепловой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</a:rPr>
                        <a:t>энергии,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</a:rPr>
                        <a:t>необходимой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</a:rPr>
                        <a:t>на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</a:rPr>
                        <a:t>подогрев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</a:rPr>
                        <a:t>1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</a:rPr>
                        <a:t>кубического метра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</a:rPr>
                        <a:t>воды для нужд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</a:rPr>
                        <a:t>горячего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</a:rPr>
                        <a:t>водоснабжения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</a:rPr>
                        <a:t>, Гкал на 1 куб. м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</a:rPr>
                        <a:t>*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</a:rPr>
                        <a:t>от 7,0 до 8,0 включительно        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</a:rPr>
                        <a:t>0,053               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</a:rPr>
                        <a:t>более 8,0 до 9,0 включительно     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</a:rPr>
                        <a:t>0,052               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</a:rPr>
                        <a:t>более 9,0 до 11,0 включительно    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</a:rPr>
                        <a:t>0,051         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0" y="6525344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900" dirty="0" smtClean="0">
                <a:solidFill>
                  <a:srgbClr val="000000"/>
                </a:solidFill>
              </a:rPr>
              <a:t>Учтен коэффициент тепловых потерь внутридомовыми инженерными сетями горячего водоснабжения (0,03)</a:t>
            </a:r>
            <a:r>
              <a:rPr lang="ru-RU" sz="1200" b="1" dirty="0" smtClean="0">
                <a:solidFill>
                  <a:srgbClr val="000000"/>
                </a:solidFill>
              </a:rPr>
              <a:t> </a:t>
            </a:r>
            <a:endParaRPr lang="ru-RU" sz="1200" b="1" dirty="0">
              <a:solidFill>
                <a:srgbClr val="000000"/>
              </a:solidFill>
            </a:endParaRPr>
          </a:p>
        </p:txBody>
      </p:sp>
      <p:sp>
        <p:nvSpPr>
          <p:cNvPr id="15" name="Стрелка вправо 14"/>
          <p:cNvSpPr/>
          <p:nvPr/>
        </p:nvSpPr>
        <p:spPr bwMode="auto">
          <a:xfrm rot="21246370">
            <a:off x="1462380" y="3236750"/>
            <a:ext cx="493763" cy="70899"/>
          </a:xfrm>
          <a:prstGeom prst="rightArrow">
            <a:avLst/>
          </a:prstGeom>
          <a:gradFill>
            <a:gsLst>
              <a:gs pos="0">
                <a:schemeClr val="accent1">
                  <a:lumMod val="25000"/>
                </a:schemeClr>
              </a:gs>
              <a:gs pos="27000">
                <a:schemeClr val="accent5">
                  <a:lumMod val="90000"/>
                </a:schemeClr>
              </a:gs>
              <a:gs pos="100000">
                <a:schemeClr val="bg1"/>
              </a:gs>
            </a:gsLst>
            <a:lin ang="5400000" scaled="0"/>
          </a:gradFill>
          <a:ln w="222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latin typeface="Arial" charset="0"/>
            </a:endParaRPr>
          </a:p>
        </p:txBody>
      </p:sp>
      <p:sp>
        <p:nvSpPr>
          <p:cNvPr id="19" name="Стрелка вправо 18"/>
          <p:cNvSpPr/>
          <p:nvPr/>
        </p:nvSpPr>
        <p:spPr bwMode="auto">
          <a:xfrm rot="9819747">
            <a:off x="3739310" y="3106252"/>
            <a:ext cx="1378718" cy="100517"/>
          </a:xfrm>
          <a:prstGeom prst="rightArrow">
            <a:avLst/>
          </a:prstGeom>
          <a:gradFill>
            <a:gsLst>
              <a:gs pos="0">
                <a:schemeClr val="accent1">
                  <a:lumMod val="25000"/>
                </a:schemeClr>
              </a:gs>
              <a:gs pos="27000">
                <a:schemeClr val="accent5">
                  <a:lumMod val="90000"/>
                </a:schemeClr>
              </a:gs>
              <a:gs pos="100000">
                <a:schemeClr val="bg1"/>
              </a:gs>
            </a:gsLst>
            <a:lin ang="5400000" scaled="0"/>
          </a:gradFill>
          <a:ln w="222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6444208" y="1432339"/>
            <a:ext cx="2519734" cy="324036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950" b="1" dirty="0">
                <a:latin typeface="Arial" charset="0"/>
              </a:rPr>
              <a:t>1 Абатский район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950" b="1" dirty="0">
                <a:latin typeface="Arial" charset="0"/>
              </a:rPr>
              <a:t>2 Армизонский район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950" b="1" dirty="0">
                <a:latin typeface="Arial" charset="0"/>
              </a:rPr>
              <a:t>3 Аромашевский район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950" b="1" dirty="0">
                <a:latin typeface="Arial" charset="0"/>
              </a:rPr>
              <a:t>4 Бердюжский район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950" b="1" dirty="0">
                <a:latin typeface="Arial" charset="0"/>
              </a:rPr>
              <a:t>5 Вагайский район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950" b="1" dirty="0">
                <a:latin typeface="Arial" charset="0"/>
              </a:rPr>
              <a:t>6 Викуловский район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950" b="1" dirty="0">
                <a:latin typeface="Arial" charset="0"/>
              </a:rPr>
              <a:t>7 Голышмановский район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950" b="1" dirty="0">
                <a:latin typeface="Arial" charset="0"/>
              </a:rPr>
              <a:t>8 Заводоуковский район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950" b="1" dirty="0">
                <a:latin typeface="Arial" charset="0"/>
              </a:rPr>
              <a:t>9 Исетский район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950" b="1" dirty="0">
                <a:latin typeface="Arial" charset="0"/>
              </a:rPr>
              <a:t>10 </a:t>
            </a:r>
            <a:r>
              <a:rPr lang="ru-RU" sz="950" b="1" dirty="0" smtClean="0">
                <a:latin typeface="Arial" charset="0"/>
              </a:rPr>
              <a:t>Ишим и </a:t>
            </a:r>
            <a:r>
              <a:rPr lang="ru-RU" sz="950" b="1" dirty="0" err="1" smtClean="0">
                <a:latin typeface="Arial" charset="0"/>
              </a:rPr>
              <a:t>Ишимский</a:t>
            </a:r>
            <a:r>
              <a:rPr lang="ru-RU" sz="950" b="1" dirty="0" smtClean="0">
                <a:latin typeface="Arial" charset="0"/>
              </a:rPr>
              <a:t> </a:t>
            </a:r>
            <a:r>
              <a:rPr lang="ru-RU" sz="950" b="1" dirty="0">
                <a:latin typeface="Arial" charset="0"/>
              </a:rPr>
              <a:t>район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950" b="1" dirty="0">
                <a:latin typeface="Arial" charset="0"/>
              </a:rPr>
              <a:t>11 Казанский район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950" b="1" dirty="0">
                <a:latin typeface="Arial" charset="0"/>
              </a:rPr>
              <a:t>12 Нижнетавдинский район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950" b="1" dirty="0">
                <a:latin typeface="Arial" charset="0"/>
              </a:rPr>
              <a:t>13 Омутинский район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950" b="1" dirty="0">
                <a:latin typeface="Arial" charset="0"/>
              </a:rPr>
              <a:t>14 Сладковский район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950" b="1" dirty="0">
                <a:latin typeface="Arial" charset="0"/>
              </a:rPr>
              <a:t>15 Сорокинский район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950" b="1" dirty="0">
                <a:latin typeface="Arial" charset="0"/>
              </a:rPr>
              <a:t>16 </a:t>
            </a:r>
            <a:r>
              <a:rPr lang="ru-RU" sz="950" b="1" dirty="0" smtClean="0">
                <a:latin typeface="Arial" charset="0"/>
              </a:rPr>
              <a:t>Тобольск и  Тобольский </a:t>
            </a:r>
            <a:r>
              <a:rPr lang="ru-RU" sz="950" b="1" dirty="0">
                <a:latin typeface="Arial" charset="0"/>
              </a:rPr>
              <a:t>район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950" b="1" dirty="0">
                <a:latin typeface="Arial" charset="0"/>
              </a:rPr>
              <a:t>17 </a:t>
            </a:r>
            <a:r>
              <a:rPr lang="ru-RU" sz="950" b="1" dirty="0" smtClean="0">
                <a:latin typeface="Arial" charset="0"/>
              </a:rPr>
              <a:t>Тюмень и Тюменский </a:t>
            </a:r>
            <a:r>
              <a:rPr lang="ru-RU" sz="950" b="1" dirty="0">
                <a:latin typeface="Arial" charset="0"/>
              </a:rPr>
              <a:t>район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950" b="1" dirty="0">
                <a:latin typeface="Arial" charset="0"/>
              </a:rPr>
              <a:t>18 Уватский район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950" b="1" dirty="0">
                <a:latin typeface="Arial" charset="0"/>
              </a:rPr>
              <a:t>19 Упоровский район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950" b="1" dirty="0">
                <a:latin typeface="Arial" charset="0"/>
              </a:rPr>
              <a:t>20 Юргинский район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950" b="1" dirty="0">
                <a:latin typeface="Arial" charset="0"/>
              </a:rPr>
              <a:t>21 </a:t>
            </a:r>
            <a:r>
              <a:rPr lang="ru-RU" sz="950" b="1" dirty="0" smtClean="0">
                <a:latin typeface="Arial" charset="0"/>
              </a:rPr>
              <a:t>Ялуторовск и </a:t>
            </a:r>
            <a:r>
              <a:rPr lang="ru-RU" sz="950" b="1" dirty="0" err="1" smtClean="0">
                <a:latin typeface="Arial" charset="0"/>
              </a:rPr>
              <a:t>Ялуторовский</a:t>
            </a:r>
            <a:r>
              <a:rPr lang="ru-RU" sz="950" b="1" dirty="0" smtClean="0">
                <a:latin typeface="Arial" charset="0"/>
              </a:rPr>
              <a:t> </a:t>
            </a:r>
            <a:r>
              <a:rPr lang="ru-RU" sz="950" b="1" dirty="0">
                <a:latin typeface="Arial" charset="0"/>
              </a:rPr>
              <a:t>район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950" b="1" dirty="0">
                <a:latin typeface="Arial" charset="0"/>
              </a:rPr>
              <a:t>22 Ярковский район</a:t>
            </a:r>
            <a:endParaRPr kumimoji="0" lang="ru-RU" sz="9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Стрелка вправо 19"/>
          <p:cNvSpPr/>
          <p:nvPr/>
        </p:nvSpPr>
        <p:spPr bwMode="auto">
          <a:xfrm rot="2959115">
            <a:off x="2360558" y="1625144"/>
            <a:ext cx="648072" cy="80883"/>
          </a:xfrm>
          <a:prstGeom prst="rightArrow">
            <a:avLst/>
          </a:prstGeom>
          <a:gradFill>
            <a:gsLst>
              <a:gs pos="0">
                <a:schemeClr val="accent1">
                  <a:lumMod val="25000"/>
                </a:schemeClr>
              </a:gs>
              <a:gs pos="27000">
                <a:schemeClr val="accent5">
                  <a:lumMod val="90000"/>
                </a:schemeClr>
              </a:gs>
              <a:gs pos="100000">
                <a:schemeClr val="bg1"/>
              </a:gs>
            </a:gsLst>
            <a:lin ang="5400000" scaled="0"/>
          </a:gradFill>
          <a:ln w="222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latin typeface="Arial" charset="0"/>
            </a:endParaRPr>
          </a:p>
        </p:txBody>
      </p:sp>
      <p:sp>
        <p:nvSpPr>
          <p:cNvPr id="22" name="Блок-схема: альтернативный процесс 21"/>
          <p:cNvSpPr/>
          <p:nvPr/>
        </p:nvSpPr>
        <p:spPr bwMode="auto">
          <a:xfrm>
            <a:off x="4932040" y="2708920"/>
            <a:ext cx="936104" cy="502666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0,060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Гкал/м3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900" b="1" dirty="0">
              <a:latin typeface="Arial" charset="0"/>
            </a:endParaRPr>
          </a:p>
        </p:txBody>
      </p:sp>
      <p:sp>
        <p:nvSpPr>
          <p:cNvPr id="23" name="Блок-схема: альтернативный процесс 22"/>
          <p:cNvSpPr/>
          <p:nvPr/>
        </p:nvSpPr>
        <p:spPr bwMode="auto">
          <a:xfrm>
            <a:off x="182820" y="3092178"/>
            <a:ext cx="1440160" cy="551674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3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0,047-0,065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Гкал/м3</a:t>
            </a:r>
          </a:p>
        </p:txBody>
      </p:sp>
      <p:sp>
        <p:nvSpPr>
          <p:cNvPr id="24" name="Блок-схема: альтернативный процесс 23"/>
          <p:cNvSpPr/>
          <p:nvPr/>
        </p:nvSpPr>
        <p:spPr bwMode="auto">
          <a:xfrm>
            <a:off x="1709261" y="1160747"/>
            <a:ext cx="936104" cy="478475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300" b="1" dirty="0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0,060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Гкал/м3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5" name="Стрелка вправо 24"/>
          <p:cNvSpPr/>
          <p:nvPr/>
        </p:nvSpPr>
        <p:spPr bwMode="auto">
          <a:xfrm rot="9819747">
            <a:off x="3891730" y="3760216"/>
            <a:ext cx="1378718" cy="100657"/>
          </a:xfrm>
          <a:prstGeom prst="rightArrow">
            <a:avLst/>
          </a:prstGeom>
          <a:gradFill>
            <a:gsLst>
              <a:gs pos="0">
                <a:schemeClr val="accent1">
                  <a:lumMod val="25000"/>
                </a:schemeClr>
              </a:gs>
              <a:gs pos="27000">
                <a:schemeClr val="accent5">
                  <a:lumMod val="90000"/>
                </a:schemeClr>
              </a:gs>
              <a:gs pos="100000">
                <a:schemeClr val="bg1"/>
              </a:gs>
            </a:gsLst>
            <a:lin ang="5400000" scaled="0"/>
          </a:gradFill>
          <a:ln w="222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latin typeface="Arial" charset="0"/>
            </a:endParaRPr>
          </a:p>
        </p:txBody>
      </p:sp>
      <p:sp>
        <p:nvSpPr>
          <p:cNvPr id="26" name="Блок-схема: альтернативный процесс 25"/>
          <p:cNvSpPr/>
          <p:nvPr/>
        </p:nvSpPr>
        <p:spPr bwMode="auto">
          <a:xfrm>
            <a:off x="5220072" y="3428999"/>
            <a:ext cx="1008112" cy="560753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300" b="1" dirty="0" smtClean="0">
              <a:solidFill>
                <a:srgbClr val="C00000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0,028-0,049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Гкал/м3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9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27" name="Стрелка вправо 26"/>
          <p:cNvSpPr/>
          <p:nvPr/>
        </p:nvSpPr>
        <p:spPr bwMode="auto">
          <a:xfrm rot="20432632">
            <a:off x="2293407" y="4333937"/>
            <a:ext cx="648072" cy="96199"/>
          </a:xfrm>
          <a:prstGeom prst="rightArrow">
            <a:avLst/>
          </a:prstGeom>
          <a:gradFill>
            <a:gsLst>
              <a:gs pos="0">
                <a:schemeClr val="accent1">
                  <a:lumMod val="25000"/>
                </a:schemeClr>
              </a:gs>
              <a:gs pos="27000">
                <a:schemeClr val="accent5">
                  <a:lumMod val="90000"/>
                </a:schemeClr>
              </a:gs>
              <a:gs pos="100000">
                <a:schemeClr val="bg1"/>
              </a:gs>
            </a:gsLst>
            <a:lin ang="5400000" scaled="0"/>
          </a:gradFill>
          <a:ln w="222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latin typeface="Arial" charset="0"/>
            </a:endParaRPr>
          </a:p>
        </p:txBody>
      </p:sp>
      <p:sp>
        <p:nvSpPr>
          <p:cNvPr id="28" name="Блок-схема: альтернативный процесс 27"/>
          <p:cNvSpPr/>
          <p:nvPr/>
        </p:nvSpPr>
        <p:spPr bwMode="auto">
          <a:xfrm>
            <a:off x="1331640" y="4486217"/>
            <a:ext cx="1008112" cy="519026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300" b="1" dirty="0" smtClean="0">
              <a:solidFill>
                <a:srgbClr val="C00000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0,047 Гкал/м3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9" name="Стрелка вправо 28"/>
          <p:cNvSpPr/>
          <p:nvPr/>
        </p:nvSpPr>
        <p:spPr bwMode="auto">
          <a:xfrm rot="20432632">
            <a:off x="1640784" y="3943601"/>
            <a:ext cx="875798" cy="92302"/>
          </a:xfrm>
          <a:prstGeom prst="rightArrow">
            <a:avLst/>
          </a:prstGeom>
          <a:gradFill>
            <a:gsLst>
              <a:gs pos="0">
                <a:schemeClr val="accent1">
                  <a:lumMod val="25000"/>
                </a:schemeClr>
              </a:gs>
              <a:gs pos="27000">
                <a:schemeClr val="accent5">
                  <a:lumMod val="90000"/>
                </a:schemeClr>
              </a:gs>
              <a:gs pos="100000">
                <a:schemeClr val="bg1"/>
              </a:gs>
            </a:gsLst>
            <a:lin ang="5400000" scaled="0"/>
          </a:gradFill>
          <a:ln w="222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latin typeface="Arial" charset="0"/>
            </a:endParaRPr>
          </a:p>
        </p:txBody>
      </p:sp>
      <p:sp>
        <p:nvSpPr>
          <p:cNvPr id="30" name="Блок-схема: альтернативный процесс 29"/>
          <p:cNvSpPr/>
          <p:nvPr/>
        </p:nvSpPr>
        <p:spPr bwMode="auto">
          <a:xfrm>
            <a:off x="539552" y="3858706"/>
            <a:ext cx="1152128" cy="483495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0,031 Гкал/м3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1" name="Стрелка вправо 30"/>
          <p:cNvSpPr/>
          <p:nvPr/>
        </p:nvSpPr>
        <p:spPr bwMode="auto">
          <a:xfrm rot="9799270">
            <a:off x="4258705" y="4491509"/>
            <a:ext cx="648072" cy="90348"/>
          </a:xfrm>
          <a:prstGeom prst="rightArrow">
            <a:avLst/>
          </a:prstGeom>
          <a:gradFill>
            <a:gsLst>
              <a:gs pos="0">
                <a:schemeClr val="accent1">
                  <a:lumMod val="25000"/>
                </a:schemeClr>
              </a:gs>
              <a:gs pos="27000">
                <a:schemeClr val="accent5">
                  <a:lumMod val="90000"/>
                </a:schemeClr>
              </a:gs>
              <a:gs pos="100000">
                <a:schemeClr val="bg1"/>
              </a:gs>
            </a:gsLst>
            <a:lin ang="5400000" scaled="0"/>
          </a:gradFill>
          <a:ln w="222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latin typeface="Arial" charset="0"/>
            </a:endParaRPr>
          </a:p>
        </p:txBody>
      </p:sp>
      <p:sp>
        <p:nvSpPr>
          <p:cNvPr id="32" name="Блок-схема: альтернативный процесс 31"/>
          <p:cNvSpPr/>
          <p:nvPr/>
        </p:nvSpPr>
        <p:spPr bwMode="auto">
          <a:xfrm>
            <a:off x="4860032" y="4151421"/>
            <a:ext cx="1008112" cy="521278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300" b="1" dirty="0" smtClean="0">
              <a:solidFill>
                <a:srgbClr val="C00000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" b="1" dirty="0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0,126 Гкал/м3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502185" y="827420"/>
            <a:ext cx="330891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Тюменская область: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7869128" y="86152"/>
            <a:ext cx="1192523" cy="676662"/>
          </a:xfrm>
          <a:prstGeom prst="ellipse">
            <a:avLst/>
          </a:prstGeom>
          <a:solidFill>
            <a:srgbClr val="93BF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-48768"/>
            <a:ext cx="9144000" cy="92333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500" b="1" dirty="0">
                <a:solidFill>
                  <a:srgbClr val="104A8A"/>
                </a:solidFill>
              </a:rPr>
              <a:t>Региональные особенности определения </a:t>
            </a:r>
            <a:r>
              <a:rPr lang="ru-RU" sz="1500" b="1" dirty="0" smtClean="0">
                <a:solidFill>
                  <a:srgbClr val="104A8A"/>
                </a:solidFill>
              </a:rPr>
              <a:t>количества тепловой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500" b="1" dirty="0" smtClean="0">
                <a:solidFill>
                  <a:srgbClr val="104A8A"/>
                </a:solidFill>
              </a:rPr>
              <a:t>энергии</a:t>
            </a:r>
            <a:r>
              <a:rPr lang="ru-RU" sz="1500" b="1" dirty="0">
                <a:solidFill>
                  <a:srgbClr val="104A8A"/>
                </a:solidFill>
              </a:rPr>
              <a:t>, необходимой на подогрев 1 </a:t>
            </a:r>
            <a:r>
              <a:rPr lang="ru-RU" sz="1500" b="1" dirty="0" err="1">
                <a:solidFill>
                  <a:srgbClr val="104A8A"/>
                </a:solidFill>
              </a:rPr>
              <a:t>куб.м</a:t>
            </a:r>
            <a:r>
              <a:rPr lang="ru-RU" sz="1500" b="1" dirty="0">
                <a:solidFill>
                  <a:srgbClr val="104A8A"/>
                </a:solidFill>
              </a:rPr>
              <a:t> </a:t>
            </a:r>
            <a:r>
              <a:rPr lang="ru-RU" sz="1500" b="1" dirty="0" smtClean="0">
                <a:solidFill>
                  <a:srgbClr val="104A8A"/>
                </a:solidFill>
              </a:rPr>
              <a:t>воды для </a:t>
            </a:r>
            <a:r>
              <a:rPr lang="ru-RU" sz="1500" b="1" dirty="0">
                <a:solidFill>
                  <a:srgbClr val="104A8A"/>
                </a:solidFill>
              </a:rPr>
              <a:t>нужд ГВС</a:t>
            </a:r>
          </a:p>
        </p:txBody>
      </p:sp>
    </p:spTree>
    <p:extLst>
      <p:ext uri="{BB962C8B-B14F-4D97-AF65-F5344CB8AC3E}">
        <p14:creationId xmlns:p14="http://schemas.microsoft.com/office/powerpoint/2010/main" val="254505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650" y="919752"/>
            <a:ext cx="2382784" cy="277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</a:t>
            </a:r>
            <a:r>
              <a:rPr lang="ru-RU" b="1" dirty="0" smtClean="0">
                <a:ln w="1143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 01.09.2012:</a:t>
            </a:r>
            <a:endParaRPr lang="ru-RU" b="1" dirty="0">
              <a:ln w="11430">
                <a:solidFill>
                  <a:srgbClr val="00B050"/>
                </a:solidFill>
              </a:ln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615" y="2231286"/>
            <a:ext cx="2230137" cy="2616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ru-RU"/>
            </a:defPPr>
            <a:lvl1pPr>
              <a:defRPr b="1">
                <a:ln w="1143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defRPr>
            </a:lvl1pPr>
          </a:lstStyle>
          <a:p>
            <a:r>
              <a:rPr lang="ru-RU" sz="1700" dirty="0"/>
              <a:t>с 01.09.2012: 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103076" y="1196752"/>
            <a:ext cx="8989493" cy="1008112"/>
          </a:xfrm>
          <a:prstGeom prst="rect">
            <a:avLst/>
          </a:prstGeom>
          <a:gradFill>
            <a:gsLst>
              <a:gs pos="2917">
                <a:schemeClr val="bg1"/>
              </a:gs>
              <a:gs pos="17000">
                <a:schemeClr val="bg1">
                  <a:lumMod val="85000"/>
                </a:schemeClr>
              </a:gs>
              <a:gs pos="2700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 w="222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indent="-28575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200" b="1" dirty="0">
                <a:latin typeface="Arial" charset="0"/>
              </a:rPr>
              <a:t>Нормативы потребления коммунальных услуг по холодному и горячему </a:t>
            </a:r>
            <a:r>
              <a:rPr lang="ru-RU" sz="1200" b="1" dirty="0" smtClean="0">
                <a:latin typeface="Arial" charset="0"/>
              </a:rPr>
              <a:t>водоснабжению, </a:t>
            </a:r>
            <a:r>
              <a:rPr lang="ru-RU" sz="1200" b="1" dirty="0">
                <a:latin typeface="Arial" charset="0"/>
              </a:rPr>
              <a:t>различные в 46 муниципальных </a:t>
            </a:r>
            <a:r>
              <a:rPr lang="ru-RU" sz="1200" b="1" dirty="0" smtClean="0">
                <a:latin typeface="Arial" charset="0"/>
              </a:rPr>
              <a:t>образованиях </a:t>
            </a:r>
            <a:r>
              <a:rPr lang="ru-RU" sz="1200" dirty="0" smtClean="0">
                <a:latin typeface="Arial" charset="0"/>
              </a:rPr>
              <a:t>(</a:t>
            </a:r>
            <a:r>
              <a:rPr lang="ru-RU" sz="1100" dirty="0" smtClean="0">
                <a:latin typeface="Arial" charset="0"/>
              </a:rPr>
              <a:t>например</a:t>
            </a:r>
            <a:r>
              <a:rPr lang="ru-RU" sz="1100" dirty="0">
                <a:latin typeface="Arial" charset="0"/>
              </a:rPr>
              <a:t>, для жилых помещений  с ваннами, оборудованными душем, с централизованным горячим   водоснабжением при наличии </a:t>
            </a:r>
            <a:r>
              <a:rPr lang="ru-RU" sz="1100" dirty="0" smtClean="0">
                <a:latin typeface="Arial" charset="0"/>
              </a:rPr>
              <a:t>водоотведения размер нормативов варьировался </a:t>
            </a:r>
            <a:r>
              <a:rPr lang="ru-RU" sz="1100" b="1" dirty="0" smtClean="0">
                <a:latin typeface="Arial" charset="0"/>
              </a:rPr>
              <a:t>от</a:t>
            </a:r>
            <a:r>
              <a:rPr lang="ru-RU" sz="1100" dirty="0" smtClean="0">
                <a:latin typeface="Arial" charset="0"/>
              </a:rPr>
              <a:t> </a:t>
            </a:r>
            <a:r>
              <a:rPr lang="ru-RU" sz="1100" dirty="0">
                <a:ln w="9000" cmpd="sng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4,200</a:t>
            </a:r>
            <a:r>
              <a:rPr lang="ru-RU" sz="1100" dirty="0" smtClean="0">
                <a:ln w="90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ru-RU" sz="1100" b="1" dirty="0">
                <a:latin typeface="Arial" charset="0"/>
              </a:rPr>
              <a:t>до</a:t>
            </a:r>
            <a:r>
              <a:rPr lang="ru-RU" sz="1100" dirty="0">
                <a:ln w="9000" cmpd="sng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 9,125 </a:t>
            </a:r>
            <a:r>
              <a:rPr lang="ru-RU" sz="1100" dirty="0" smtClean="0">
                <a:latin typeface="Arial" charset="0"/>
              </a:rPr>
              <a:t>куб.м</a:t>
            </a:r>
            <a:r>
              <a:rPr lang="ru-RU" sz="1100" dirty="0">
                <a:latin typeface="Arial" charset="0"/>
              </a:rPr>
              <a:t>. в </a:t>
            </a:r>
            <a:r>
              <a:rPr lang="ru-RU" sz="1100" dirty="0" smtClean="0">
                <a:latin typeface="Arial" charset="0"/>
              </a:rPr>
              <a:t>месяц)</a:t>
            </a:r>
          </a:p>
          <a:p>
            <a:pPr marL="285750" indent="-28575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600" dirty="0" smtClean="0">
              <a:latin typeface="Arial" charset="0"/>
            </a:endParaRPr>
          </a:p>
          <a:p>
            <a:pPr marL="285750" indent="-28575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200" b="1" dirty="0" smtClean="0">
                <a:latin typeface="Arial" charset="0"/>
              </a:rPr>
              <a:t>Отсутствие четкого выделения объема ГВС в общем объеме водоснабжения</a:t>
            </a:r>
          </a:p>
          <a:p>
            <a:pPr marL="285750" indent="-28575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600" b="1" dirty="0" smtClean="0">
              <a:latin typeface="Arial" charset="0"/>
            </a:endParaRPr>
          </a:p>
          <a:p>
            <a:pPr marL="285750" indent="-28575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200" b="1" dirty="0">
                <a:latin typeface="Arial" charset="0"/>
              </a:rPr>
              <a:t>Недостаточная дифференциация </a:t>
            </a:r>
            <a:r>
              <a:rPr lang="ru-RU" sz="1200" b="1" dirty="0" smtClean="0">
                <a:latin typeface="Arial" charset="0"/>
              </a:rPr>
              <a:t>степеней </a:t>
            </a:r>
            <a:r>
              <a:rPr lang="ru-RU" sz="1200" b="1" dirty="0">
                <a:latin typeface="Arial" charset="0"/>
              </a:rPr>
              <a:t>санитарно-технического </a:t>
            </a:r>
            <a:r>
              <a:rPr lang="ru-RU" sz="1200" b="1" dirty="0" smtClean="0">
                <a:latin typeface="Arial" charset="0"/>
              </a:rPr>
              <a:t>благоустройства жилых помещений</a:t>
            </a:r>
            <a:endParaRPr lang="ru-RU" sz="1200" b="1" dirty="0">
              <a:latin typeface="Arial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92650" y="2526804"/>
            <a:ext cx="8978587" cy="1910308"/>
          </a:xfrm>
          <a:prstGeom prst="rect">
            <a:avLst/>
          </a:prstGeom>
          <a:gradFill>
            <a:gsLst>
              <a:gs pos="2917">
                <a:schemeClr val="bg1"/>
              </a:gs>
              <a:gs pos="17000">
                <a:schemeClr val="bg1">
                  <a:lumMod val="85000"/>
                </a:schemeClr>
              </a:gs>
              <a:gs pos="2700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 w="222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indent="-28575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200" b="1" dirty="0">
                <a:latin typeface="Arial" charset="0"/>
              </a:rPr>
              <a:t>Нормативы потребления коммунальных услуг по холодному и горячему </a:t>
            </a:r>
            <a:r>
              <a:rPr lang="ru-RU" sz="1200" b="1" dirty="0" smtClean="0">
                <a:latin typeface="Arial" charset="0"/>
              </a:rPr>
              <a:t>водоснабжению определены для 2 групп муниципальных образований </a:t>
            </a:r>
          </a:p>
          <a:p>
            <a:pPr marL="2667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latin typeface="Arial" charset="0"/>
              </a:rPr>
              <a:t>(например</a:t>
            </a:r>
            <a:r>
              <a:rPr lang="ru-RU" sz="1100" dirty="0">
                <a:latin typeface="Arial" charset="0"/>
              </a:rPr>
              <a:t>, для жилых помещений  с ваннами, оборудованными душем, с централизованным горячим   водоснабжением при наличии </a:t>
            </a:r>
            <a:r>
              <a:rPr lang="ru-RU" sz="1100" dirty="0" smtClean="0">
                <a:latin typeface="Arial" charset="0"/>
              </a:rPr>
              <a:t>водоотведения размер нормативов составляет:</a:t>
            </a:r>
          </a:p>
          <a:p>
            <a:pPr marL="2667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latin typeface="Arial" charset="0"/>
              </a:rPr>
              <a:t>1 группа МО </a:t>
            </a:r>
            <a:r>
              <a:rPr lang="ru-RU" sz="1100" b="1" dirty="0" smtClean="0">
                <a:latin typeface="Arial" charset="0"/>
              </a:rPr>
              <a:t>-</a:t>
            </a:r>
            <a:r>
              <a:rPr lang="ru-RU" sz="1100" dirty="0" smtClean="0">
                <a:latin typeface="Arial" charset="0"/>
              </a:rPr>
              <a:t> </a:t>
            </a:r>
            <a:r>
              <a:rPr lang="ru-RU" sz="1100" dirty="0" smtClean="0">
                <a:ln w="9000" cmpd="sng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8,580</a:t>
            </a:r>
            <a:r>
              <a:rPr lang="ru-RU" sz="1100" dirty="0" smtClean="0">
                <a:ln w="90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ru-RU" sz="1100" dirty="0" smtClean="0">
                <a:latin typeface="Arial" charset="0"/>
              </a:rPr>
              <a:t>куб.м</a:t>
            </a:r>
            <a:r>
              <a:rPr lang="ru-RU" sz="1100" dirty="0">
                <a:latin typeface="Arial" charset="0"/>
              </a:rPr>
              <a:t>. в </a:t>
            </a:r>
            <a:r>
              <a:rPr lang="ru-RU" sz="1100" dirty="0" smtClean="0">
                <a:latin typeface="Arial" charset="0"/>
              </a:rPr>
              <a:t>месяц, в т.ч ГВС </a:t>
            </a:r>
            <a:r>
              <a:rPr lang="ru-RU" sz="1100" dirty="0" smtClean="0">
                <a:ln w="9000" cmpd="sng">
                  <a:solidFill>
                    <a:srgbClr val="C00000"/>
                  </a:solidFill>
                  <a:prstDash val="solid"/>
                </a:ln>
              </a:rPr>
              <a:t>3,800</a:t>
            </a:r>
            <a:r>
              <a:rPr lang="ru-RU" sz="1100" dirty="0" smtClean="0">
                <a:ln w="90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ru-RU" sz="1100" dirty="0">
                <a:latin typeface="Arial" charset="0"/>
              </a:rPr>
              <a:t>куб.м. в </a:t>
            </a:r>
            <a:r>
              <a:rPr lang="ru-RU" sz="1100" dirty="0" smtClean="0">
                <a:latin typeface="Arial" charset="0"/>
              </a:rPr>
              <a:t>месяц</a:t>
            </a:r>
          </a:p>
          <a:p>
            <a:pPr marL="2667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latin typeface="Arial" charset="0"/>
              </a:rPr>
              <a:t>2 </a:t>
            </a:r>
            <a:r>
              <a:rPr lang="ru-RU" sz="1100" dirty="0">
                <a:latin typeface="Arial" charset="0"/>
              </a:rPr>
              <a:t>группа МО </a:t>
            </a:r>
            <a:r>
              <a:rPr lang="ru-RU" sz="1100" b="1" dirty="0" smtClean="0">
                <a:latin typeface="Arial" charset="0"/>
              </a:rPr>
              <a:t>–</a:t>
            </a:r>
            <a:r>
              <a:rPr lang="ru-RU" sz="1100" dirty="0" smtClean="0">
                <a:latin typeface="Arial" charset="0"/>
              </a:rPr>
              <a:t> </a:t>
            </a:r>
            <a:r>
              <a:rPr lang="ru-RU" sz="1100" dirty="0" smtClean="0">
                <a:ln w="9000" cmpd="sng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6</a:t>
            </a:r>
            <a:r>
              <a:rPr lang="ru-RU" sz="1100" dirty="0">
                <a:ln w="9000" cmpd="sng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,960 </a:t>
            </a:r>
            <a:r>
              <a:rPr lang="ru-RU" sz="1100" dirty="0">
                <a:latin typeface="Arial" charset="0"/>
              </a:rPr>
              <a:t>куб.м. в месяц, в т.ч ГВС </a:t>
            </a:r>
            <a:r>
              <a:rPr lang="ru-RU" sz="1100" dirty="0">
                <a:ln w="9000" cmpd="sng">
                  <a:solidFill>
                    <a:srgbClr val="C00000"/>
                  </a:solidFill>
                  <a:prstDash val="solid"/>
                </a:ln>
              </a:rPr>
              <a:t>3,080</a:t>
            </a:r>
            <a:r>
              <a:rPr lang="ru-RU" sz="1100" dirty="0">
                <a:ln w="90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ru-RU" sz="1100" dirty="0">
                <a:latin typeface="Arial" charset="0"/>
              </a:rPr>
              <a:t>куб.м. в месяц</a:t>
            </a:r>
            <a:r>
              <a:rPr lang="ru-RU" sz="1100" dirty="0" smtClean="0">
                <a:latin typeface="Arial" charset="0"/>
              </a:rPr>
              <a:t>)</a:t>
            </a:r>
          </a:p>
          <a:p>
            <a:pPr marL="2667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600" dirty="0" smtClean="0">
              <a:latin typeface="Arial" charset="0"/>
            </a:endParaRPr>
          </a:p>
          <a:p>
            <a:pPr marL="285750" indent="-28575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200" b="1" dirty="0" smtClean="0">
                <a:latin typeface="Arial" charset="0"/>
              </a:rPr>
              <a:t>Выделение объема </a:t>
            </a:r>
            <a:r>
              <a:rPr lang="ru-RU" sz="1200" b="1" dirty="0">
                <a:latin typeface="Arial" charset="0"/>
              </a:rPr>
              <a:t>ГВС в общем объеме </a:t>
            </a:r>
            <a:r>
              <a:rPr lang="ru-RU" sz="1200" b="1" dirty="0" smtClean="0">
                <a:latin typeface="Arial" charset="0"/>
              </a:rPr>
              <a:t>водоснабжения по каждой степени санитарно-технического </a:t>
            </a:r>
            <a:r>
              <a:rPr lang="ru-RU" sz="1200" b="1" dirty="0">
                <a:latin typeface="Arial" charset="0"/>
              </a:rPr>
              <a:t>благоустройства жилых </a:t>
            </a:r>
            <a:r>
              <a:rPr lang="ru-RU" sz="1200" b="1" dirty="0" smtClean="0">
                <a:latin typeface="Arial" charset="0"/>
              </a:rPr>
              <a:t>помещений</a:t>
            </a:r>
          </a:p>
          <a:p>
            <a:pPr marL="285750" indent="-28575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600" b="1" dirty="0">
              <a:latin typeface="Arial" charset="0"/>
            </a:endParaRPr>
          </a:p>
          <a:p>
            <a:pPr marL="285750" indent="-28575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200" b="1" dirty="0" smtClean="0">
                <a:latin typeface="Arial" charset="0"/>
              </a:rPr>
              <a:t>Единый </a:t>
            </a:r>
            <a:r>
              <a:rPr lang="ru-RU" sz="1200" b="1" dirty="0">
                <a:latin typeface="Arial" charset="0"/>
              </a:rPr>
              <a:t>подход к определению объемов потребления </a:t>
            </a:r>
            <a:r>
              <a:rPr lang="ru-RU" sz="1200" b="1" dirty="0" smtClean="0">
                <a:latin typeface="Arial" charset="0"/>
              </a:rPr>
              <a:t>воды</a:t>
            </a:r>
          </a:p>
          <a:p>
            <a:pPr marL="285750" indent="-28575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600" b="1" dirty="0" smtClean="0">
              <a:latin typeface="Arial" charset="0"/>
            </a:endParaRPr>
          </a:p>
          <a:p>
            <a:pPr marL="285750" indent="-28575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200" b="1" dirty="0" smtClean="0">
                <a:latin typeface="Arial" charset="0"/>
              </a:rPr>
              <a:t>Стимулирование </a:t>
            </a:r>
            <a:r>
              <a:rPr lang="ru-RU" sz="1200" b="1" dirty="0">
                <a:latin typeface="Arial" charset="0"/>
              </a:rPr>
              <a:t>потребителей к установке ИПУ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1300" b="1" dirty="0">
              <a:latin typeface="Arial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1300" dirty="0" smtClean="0">
              <a:latin typeface="Arial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1300" dirty="0"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300" b="1" dirty="0">
              <a:latin typeface="Arial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17426" y="524023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900" dirty="0" smtClean="0"/>
              <a:t>(Ведомственные </a:t>
            </a:r>
            <a:r>
              <a:rPr lang="ru-RU" sz="900" dirty="0"/>
              <a:t>нормы технологического проектирования «Нормы расходов воды потребителей систем сельскохозяйственного водоснабжения</a:t>
            </a:r>
            <a:r>
              <a:rPr lang="ru-RU" sz="900" dirty="0" smtClean="0"/>
              <a:t>») </a:t>
            </a:r>
            <a:endParaRPr lang="ru-RU" sz="900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5364088" y="5003927"/>
            <a:ext cx="344984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Установленные </a:t>
            </a:r>
            <a:r>
              <a:rPr lang="ru-RU" b="1" dirty="0">
                <a:ln w="1143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нормативы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03076" y="5693186"/>
            <a:ext cx="4966445" cy="577081"/>
          </a:xfrm>
          <a:prstGeom prst="rect">
            <a:avLst/>
          </a:prstGeom>
          <a:ln cap="rnd">
            <a:solidFill>
              <a:schemeClr val="tx1"/>
            </a:solidFill>
            <a:prstDash val="dashDot"/>
            <a:bevel/>
          </a:ln>
        </p:spPr>
        <p:txBody>
          <a:bodyPr wrap="square">
            <a:spAutoFit/>
          </a:bodyPr>
          <a:lstStyle/>
          <a:p>
            <a:pPr algn="ctr"/>
            <a:r>
              <a:rPr lang="ru-RU" sz="1050" b="1" dirty="0">
                <a:solidFill>
                  <a:schemeClr val="accent1">
                    <a:lumMod val="50000"/>
                  </a:schemeClr>
                </a:solidFill>
              </a:rPr>
              <a:t>Крупный рогатый скот: </a:t>
            </a:r>
            <a:r>
              <a:rPr lang="ru-RU" sz="1050" dirty="0"/>
              <a:t>коровы </a:t>
            </a:r>
            <a:r>
              <a:rPr lang="ru-RU" sz="1050" dirty="0" smtClean="0"/>
              <a:t>молочные, коровы мясные, быки, </a:t>
            </a:r>
            <a:r>
              <a:rPr lang="ru-RU" sz="1050" dirty="0"/>
              <a:t>телята (до 6 месяцев</a:t>
            </a:r>
            <a:r>
              <a:rPr lang="ru-RU" sz="1050" dirty="0" smtClean="0"/>
              <a:t>), </a:t>
            </a:r>
            <a:r>
              <a:rPr lang="ru-RU" sz="1050" dirty="0"/>
              <a:t>молодняк (с 6 до 12 месяцев</a:t>
            </a:r>
            <a:r>
              <a:rPr lang="ru-RU" sz="1050" dirty="0" smtClean="0"/>
              <a:t>), </a:t>
            </a:r>
            <a:r>
              <a:rPr lang="ru-RU" sz="1050" dirty="0"/>
              <a:t>молодняк (с 12 до 15 месяцев</a:t>
            </a:r>
            <a:r>
              <a:rPr lang="ru-RU" sz="1050" dirty="0" smtClean="0"/>
              <a:t>), </a:t>
            </a:r>
            <a:r>
              <a:rPr lang="ru-RU" sz="1050" dirty="0"/>
              <a:t>молодняк (с 15 до 18 месяцев</a:t>
            </a:r>
            <a:r>
              <a:rPr lang="ru-RU" sz="1050" dirty="0" smtClean="0"/>
              <a:t>), </a:t>
            </a:r>
            <a:r>
              <a:rPr lang="ru-RU" sz="1050" dirty="0"/>
              <a:t>нетели</a:t>
            </a:r>
            <a:endParaRPr lang="ru-RU" sz="1050" dirty="0">
              <a:latin typeface="Calibri"/>
              <a:ea typeface="Calibri"/>
              <a:cs typeface="Arial"/>
            </a:endParaRPr>
          </a:p>
        </p:txBody>
      </p:sp>
      <p:sp>
        <p:nvSpPr>
          <p:cNvPr id="20" name="Стрелка вправо 19"/>
          <p:cNvSpPr/>
          <p:nvPr/>
        </p:nvSpPr>
        <p:spPr bwMode="auto">
          <a:xfrm>
            <a:off x="5213537" y="5796577"/>
            <a:ext cx="150551" cy="276999"/>
          </a:xfrm>
          <a:prstGeom prst="rightArrow">
            <a:avLst/>
          </a:prstGeom>
          <a:gradFill>
            <a:gsLst>
              <a:gs pos="0">
                <a:srgbClr val="00B050"/>
              </a:gs>
              <a:gs pos="27000">
                <a:srgbClr val="92D050"/>
              </a:gs>
              <a:gs pos="100000">
                <a:schemeClr val="bg1"/>
              </a:gs>
            </a:gsLst>
            <a:lin ang="5400000" scaled="0"/>
          </a:gra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5669012" y="5784939"/>
            <a:ext cx="2592288" cy="253916"/>
          </a:xfrm>
          <a:prstGeom prst="rect">
            <a:avLst/>
          </a:prstGeom>
          <a:ln cap="rnd">
            <a:solidFill>
              <a:schemeClr val="tx1"/>
            </a:solidFill>
            <a:prstDash val="dashDot"/>
            <a:bevel/>
          </a:ln>
        </p:spPr>
        <p:txBody>
          <a:bodyPr wrap="square">
            <a:spAutoFit/>
          </a:bodyPr>
          <a:lstStyle/>
          <a:p>
            <a:pPr algn="ctr"/>
            <a:r>
              <a:rPr lang="ru-RU" sz="1050" b="1" dirty="0">
                <a:solidFill>
                  <a:schemeClr val="accent1">
                    <a:lumMod val="50000"/>
                  </a:schemeClr>
                </a:solidFill>
              </a:rPr>
              <a:t>Крупный рогатый </a:t>
            </a:r>
            <a:r>
              <a:rPr lang="ru-RU" sz="1050" b="1" dirty="0" smtClean="0">
                <a:solidFill>
                  <a:schemeClr val="accent1">
                    <a:lumMod val="50000"/>
                  </a:schemeClr>
                </a:solidFill>
              </a:rPr>
              <a:t>скот</a:t>
            </a:r>
            <a:endParaRPr lang="ru-RU" sz="1050" dirty="0">
              <a:latin typeface="Calibri"/>
              <a:ea typeface="Calibri"/>
              <a:cs typeface="Arial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3114" y="4325615"/>
            <a:ext cx="9110886" cy="61555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700" b="1" kern="0" dirty="0" smtClean="0">
                <a:ln w="11430"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tx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Нормативы потребления коммунальной услуги по холодному водоснабжению для водоснабжения и приготовления пищи для сельскохозяйственных животных</a:t>
            </a:r>
            <a:endParaRPr lang="ru-RU" sz="1700" b="1" kern="0" dirty="0">
              <a:ln w="11430">
                <a:solidFill>
                  <a:schemeClr val="accent4">
                    <a:lumMod val="75000"/>
                  </a:schemeClr>
                </a:solidFill>
              </a:ln>
              <a:solidFill>
                <a:schemeClr val="tx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120204" y="6269250"/>
            <a:ext cx="4966445" cy="415498"/>
          </a:xfrm>
          <a:prstGeom prst="rect">
            <a:avLst/>
          </a:prstGeom>
          <a:ln cap="rnd">
            <a:solidFill>
              <a:schemeClr val="tx1"/>
            </a:solidFill>
            <a:prstDash val="dashDot"/>
            <a:bevel/>
          </a:ln>
        </p:spPr>
        <p:txBody>
          <a:bodyPr wrap="square">
            <a:spAutoFit/>
          </a:bodyPr>
          <a:lstStyle/>
          <a:p>
            <a:pPr algn="ctr"/>
            <a:r>
              <a:rPr lang="ru-RU" sz="1050" b="1" dirty="0" smtClean="0">
                <a:solidFill>
                  <a:schemeClr val="accent1">
                    <a:lumMod val="50000"/>
                  </a:schemeClr>
                </a:solidFill>
              </a:rPr>
              <a:t>Лошади: </a:t>
            </a:r>
            <a:r>
              <a:rPr lang="ru-RU" sz="1050" dirty="0"/>
              <a:t>кобыл</a:t>
            </a:r>
            <a:r>
              <a:rPr lang="ru-RU" sz="1050" dirty="0" smtClean="0"/>
              <a:t>ы</a:t>
            </a:r>
            <a:r>
              <a:rPr lang="ru-RU" sz="1050" dirty="0"/>
              <a:t>, мерины, молодняк старше 1,5 </a:t>
            </a:r>
            <a:r>
              <a:rPr lang="ru-RU" sz="1050" dirty="0" smtClean="0"/>
              <a:t>лет, жеребцы-производители, молодняк </a:t>
            </a:r>
            <a:r>
              <a:rPr lang="ru-RU" sz="1050" dirty="0"/>
              <a:t>(до 1,5 лет</a:t>
            </a:r>
            <a:r>
              <a:rPr lang="ru-RU" sz="1050" dirty="0" smtClean="0"/>
              <a:t>), кобылы </a:t>
            </a:r>
            <a:r>
              <a:rPr lang="ru-RU" sz="1050" dirty="0"/>
              <a:t>с жеребятами</a:t>
            </a:r>
          </a:p>
        </p:txBody>
      </p:sp>
      <p:sp>
        <p:nvSpPr>
          <p:cNvPr id="75" name="Стрелка вправо 74"/>
          <p:cNvSpPr/>
          <p:nvPr/>
        </p:nvSpPr>
        <p:spPr bwMode="auto">
          <a:xfrm>
            <a:off x="5220072" y="6317525"/>
            <a:ext cx="150551" cy="276999"/>
          </a:xfrm>
          <a:prstGeom prst="rightArrow">
            <a:avLst/>
          </a:prstGeom>
          <a:gradFill>
            <a:gsLst>
              <a:gs pos="0">
                <a:srgbClr val="00B050"/>
              </a:gs>
              <a:gs pos="27000">
                <a:srgbClr val="92D050"/>
              </a:gs>
              <a:gs pos="100000">
                <a:schemeClr val="bg1"/>
              </a:gs>
            </a:gsLst>
            <a:lin ang="5400000" scaled="0"/>
          </a:gra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5675547" y="6305887"/>
            <a:ext cx="2592288" cy="253916"/>
          </a:xfrm>
          <a:prstGeom prst="rect">
            <a:avLst/>
          </a:prstGeom>
          <a:ln cap="rnd">
            <a:solidFill>
              <a:schemeClr val="tx1"/>
            </a:solidFill>
            <a:prstDash val="dashDot"/>
            <a:bevel/>
          </a:ln>
        </p:spPr>
        <p:txBody>
          <a:bodyPr wrap="square">
            <a:spAutoFit/>
          </a:bodyPr>
          <a:lstStyle/>
          <a:p>
            <a:pPr algn="ctr"/>
            <a:r>
              <a:rPr lang="ru-RU" sz="1050" b="1" dirty="0">
                <a:solidFill>
                  <a:schemeClr val="accent1">
                    <a:lumMod val="50000"/>
                  </a:schemeClr>
                </a:solidFill>
              </a:rPr>
              <a:t>Лошади</a:t>
            </a:r>
            <a:endParaRPr lang="ru-RU" sz="1050" dirty="0">
              <a:latin typeface="Calibri"/>
              <a:ea typeface="Calibri"/>
              <a:cs typeface="Arial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835696" y="4967353"/>
            <a:ext cx="1872208" cy="276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ВНТП-Н-97</a:t>
            </a:r>
          </a:p>
        </p:txBody>
      </p:sp>
      <p:sp>
        <p:nvSpPr>
          <p:cNvPr id="17" name="Овал 16"/>
          <p:cNvSpPr/>
          <p:nvPr/>
        </p:nvSpPr>
        <p:spPr>
          <a:xfrm>
            <a:off x="7869128" y="86152"/>
            <a:ext cx="1192523" cy="676662"/>
          </a:xfrm>
          <a:prstGeom prst="ellipse">
            <a:avLst/>
          </a:prstGeom>
          <a:solidFill>
            <a:srgbClr val="93BF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1658" y="44624"/>
            <a:ext cx="9132342" cy="646331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500" b="1" dirty="0">
                <a:solidFill>
                  <a:srgbClr val="104A8A"/>
                </a:solidFill>
              </a:rPr>
              <a:t>Новые нормативы потребления коммунальных услуг </a:t>
            </a:r>
            <a:r>
              <a:rPr lang="ru-RU" sz="1500" b="1" dirty="0" smtClean="0">
                <a:solidFill>
                  <a:srgbClr val="104A8A"/>
                </a:solidFill>
              </a:rPr>
              <a:t>по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500" b="1" dirty="0" smtClean="0">
                <a:solidFill>
                  <a:srgbClr val="104A8A"/>
                </a:solidFill>
              </a:rPr>
              <a:t>холодному </a:t>
            </a:r>
            <a:r>
              <a:rPr lang="ru-RU" sz="1500" b="1" dirty="0">
                <a:solidFill>
                  <a:srgbClr val="104A8A"/>
                </a:solidFill>
              </a:rPr>
              <a:t>и горячему водоснабжению, Тюменская область</a:t>
            </a:r>
          </a:p>
        </p:txBody>
      </p:sp>
    </p:spTree>
    <p:extLst>
      <p:ext uri="{BB962C8B-B14F-4D97-AF65-F5344CB8AC3E}">
        <p14:creationId xmlns:p14="http://schemas.microsoft.com/office/powerpoint/2010/main" val="130676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207772" y="5657671"/>
            <a:ext cx="8948159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algn="ctr">
              <a:lnSpc>
                <a:spcPct val="90000"/>
              </a:lnSpc>
              <a:tabLst>
                <a:tab pos="180975" algn="l"/>
              </a:tabLst>
            </a:pPr>
            <a:r>
              <a:rPr lang="ru-RU" sz="1500" b="1" dirty="0" smtClean="0">
                <a:solidFill>
                  <a:srgbClr val="C00000"/>
                </a:solidFill>
              </a:rPr>
              <a:t>Объем потребления воды на общедомовые нужды формируется собственниками, не установившими индивидуальных приборов учета в жилых и нежилых помещениях </a:t>
            </a:r>
            <a:r>
              <a:rPr lang="ru-RU" sz="1500" i="1" dirty="0" smtClean="0">
                <a:solidFill>
                  <a:srgbClr val="C00000"/>
                </a:solidFill>
              </a:rPr>
              <a:t>(возможные причины: перерасход воды по сравнению с нормативом потребления в жилом помещении; фактически проживает больше человек, чем зарегистрировано)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2816091"/>
              </p:ext>
            </p:extLst>
          </p:nvPr>
        </p:nvGraphicFramePr>
        <p:xfrm>
          <a:off x="1780028" y="764704"/>
          <a:ext cx="5338936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олилиния 2"/>
          <p:cNvSpPr/>
          <p:nvPr/>
        </p:nvSpPr>
        <p:spPr bwMode="auto">
          <a:xfrm>
            <a:off x="2005762" y="908720"/>
            <a:ext cx="5014510" cy="1076174"/>
          </a:xfrm>
          <a:custGeom>
            <a:avLst/>
            <a:gdLst>
              <a:gd name="connsiteX0" fmla="*/ 0 w 5065156"/>
              <a:gd name="connsiteY0" fmla="*/ 0 h 1101918"/>
              <a:gd name="connsiteX1" fmla="*/ 771896 w 5065156"/>
              <a:gd name="connsiteY1" fmla="*/ 368135 h 1101918"/>
              <a:gd name="connsiteX2" fmla="*/ 2766951 w 5065156"/>
              <a:gd name="connsiteY2" fmla="*/ 724395 h 1101918"/>
              <a:gd name="connsiteX3" fmla="*/ 4892634 w 5065156"/>
              <a:gd name="connsiteY3" fmla="*/ 1068780 h 1101918"/>
              <a:gd name="connsiteX4" fmla="*/ 4785756 w 5065156"/>
              <a:gd name="connsiteY4" fmla="*/ 1068780 h 1101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65156" h="1101918">
                <a:moveTo>
                  <a:pt x="0" y="0"/>
                </a:moveTo>
                <a:cubicBezTo>
                  <a:pt x="155369" y="123701"/>
                  <a:pt x="310738" y="247403"/>
                  <a:pt x="771896" y="368135"/>
                </a:cubicBezTo>
                <a:cubicBezTo>
                  <a:pt x="1233055" y="488868"/>
                  <a:pt x="2766951" y="724395"/>
                  <a:pt x="2766951" y="724395"/>
                </a:cubicBezTo>
                <a:lnTo>
                  <a:pt x="4892634" y="1068780"/>
                </a:lnTo>
                <a:cubicBezTo>
                  <a:pt x="5229102" y="1126178"/>
                  <a:pt x="5007429" y="1097479"/>
                  <a:pt x="4785756" y="1068780"/>
                </a:cubicBezTo>
              </a:path>
            </a:pathLst>
          </a:custGeom>
          <a:noFill/>
          <a:ln w="34925" cap="flat" cmpd="sng" algn="ctr">
            <a:solidFill>
              <a:srgbClr val="8A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344" y="4576797"/>
            <a:ext cx="9145588" cy="8771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700" b="1" kern="0" dirty="0">
                <a:ln w="11430"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tx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 увеличением степени оснащенности многоквартирного дома индивидуальными приборами учета воды снижается объем воды, приходящийся на общедомовые нужды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6" y="6074634"/>
            <a:ext cx="391683" cy="391683"/>
          </a:xfrm>
          <a:prstGeom prst="rect">
            <a:avLst/>
          </a:prstGeom>
        </p:spPr>
      </p:pic>
      <p:sp>
        <p:nvSpPr>
          <p:cNvPr id="4" name="Стрелка вниз 3"/>
          <p:cNvSpPr/>
          <p:nvPr/>
        </p:nvSpPr>
        <p:spPr bwMode="auto">
          <a:xfrm>
            <a:off x="4446499" y="5432413"/>
            <a:ext cx="432048" cy="218057"/>
          </a:xfrm>
          <a:prstGeom prst="downArrow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27000">
                <a:schemeClr val="accent4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 w="222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latin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7032204" y="3112034"/>
            <a:ext cx="2123728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algn="ctr">
              <a:lnSpc>
                <a:spcPct val="90000"/>
              </a:lnSpc>
              <a:tabLst>
                <a:tab pos="180975" algn="l"/>
              </a:tabLst>
            </a:pPr>
            <a:r>
              <a:rPr lang="ru-RU" sz="1200" i="1" dirty="0" smtClean="0">
                <a:solidFill>
                  <a:schemeClr val="accent4"/>
                </a:solidFill>
              </a:rPr>
              <a:t>Степень оснащенности многоквартирного дома индивидуальными приборами учета воды, %</a:t>
            </a:r>
            <a:endParaRPr lang="ru-RU" sz="1200" i="1" dirty="0">
              <a:solidFill>
                <a:schemeClr val="accent4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0" y="943678"/>
            <a:ext cx="200576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algn="ctr">
              <a:lnSpc>
                <a:spcPct val="90000"/>
              </a:lnSpc>
              <a:tabLst>
                <a:tab pos="180975" algn="l"/>
              </a:tabLst>
            </a:pPr>
            <a:r>
              <a:rPr lang="ru-RU" sz="1200" i="1" dirty="0" smtClean="0">
                <a:solidFill>
                  <a:schemeClr val="accent4"/>
                </a:solidFill>
              </a:rPr>
              <a:t>Объем потребления воды в многоквартирном доме</a:t>
            </a:r>
            <a:endParaRPr lang="ru-RU" sz="1200" i="1" dirty="0">
              <a:solidFill>
                <a:schemeClr val="accent4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869128" y="86152"/>
            <a:ext cx="1192523" cy="676662"/>
          </a:xfrm>
          <a:prstGeom prst="ellipse">
            <a:avLst/>
          </a:prstGeom>
          <a:solidFill>
            <a:srgbClr val="93BF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1932" y="116632"/>
            <a:ext cx="9144000" cy="55399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500" b="1" dirty="0">
                <a:solidFill>
                  <a:srgbClr val="104A8A"/>
                </a:solidFill>
              </a:rPr>
              <a:t>Анализ потребления коммунальных услуг по холодному </a:t>
            </a:r>
            <a:r>
              <a:rPr lang="ru-RU" sz="1500" b="1" dirty="0" smtClean="0">
                <a:solidFill>
                  <a:srgbClr val="104A8A"/>
                </a:solidFill>
              </a:rPr>
              <a:t>и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500" b="1" dirty="0" smtClean="0">
                <a:solidFill>
                  <a:srgbClr val="104A8A"/>
                </a:solidFill>
              </a:rPr>
              <a:t>горячему </a:t>
            </a:r>
            <a:r>
              <a:rPr lang="ru-RU" sz="1500" b="1" dirty="0">
                <a:solidFill>
                  <a:srgbClr val="104A8A"/>
                </a:solidFill>
              </a:rPr>
              <a:t>водоснабжению на общедомовые нужды</a:t>
            </a:r>
          </a:p>
        </p:txBody>
      </p:sp>
    </p:spTree>
    <p:extLst>
      <p:ext uri="{BB962C8B-B14F-4D97-AF65-F5344CB8AC3E}">
        <p14:creationId xmlns:p14="http://schemas.microsoft.com/office/powerpoint/2010/main" val="407996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Таблица 22"/>
          <p:cNvGraphicFramePr>
            <a:graphicFrameLocks noGrp="1" noChangeAspect="1"/>
          </p:cNvGraphicFramePr>
          <p:nvPr/>
        </p:nvGraphicFramePr>
        <p:xfrm>
          <a:off x="2293938" y="4146550"/>
          <a:ext cx="6850062" cy="598488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283354"/>
                <a:gridCol w="2283354"/>
                <a:gridCol w="2283354"/>
              </a:tblGrid>
              <a:tr h="3107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0,100</a:t>
                      </a:r>
                    </a:p>
                  </a:txBody>
                  <a:tcPr marL="144007" marR="360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0,070</a:t>
                      </a:r>
                    </a:p>
                  </a:txBody>
                  <a:tcPr marL="144007" marR="360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0,050</a:t>
                      </a:r>
                    </a:p>
                  </a:txBody>
                  <a:tcPr marL="144007" marR="36002" marT="0" marB="0">
                    <a:noFill/>
                  </a:tcPr>
                </a:tc>
              </a:tr>
              <a:tr h="2877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rgbClr val="C00000"/>
                          </a:solidFill>
                          <a:effectLst/>
                        </a:rPr>
                        <a:t>0,300</a:t>
                      </a:r>
                      <a:endParaRPr lang="ru-RU" sz="1500" b="1" dirty="0" smtClean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4007" marR="360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rgbClr val="C00000"/>
                          </a:solidFill>
                          <a:effectLst/>
                        </a:rPr>
                        <a:t>0,200</a:t>
                      </a:r>
                      <a:endParaRPr lang="ru-RU" sz="1500" b="1" dirty="0" smtClean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4007" marR="360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rgbClr val="C00000"/>
                          </a:solidFill>
                          <a:effectLst/>
                        </a:rPr>
                        <a:t>0,150</a:t>
                      </a:r>
                      <a:endParaRPr lang="ru-RU" sz="1500" b="1" dirty="0" smtClean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4007" marR="36002" marT="0" marB="0">
                    <a:noFill/>
                  </a:tcPr>
                </a:tc>
              </a:tr>
            </a:tbl>
          </a:graphicData>
        </a:graphic>
      </p:graphicFrame>
      <p:sp>
        <p:nvSpPr>
          <p:cNvPr id="3084" name="Прямоугольник 2"/>
          <p:cNvSpPr>
            <a:spLocks noChangeArrowheads="1"/>
          </p:cNvSpPr>
          <p:nvPr/>
        </p:nvSpPr>
        <p:spPr bwMode="auto">
          <a:xfrm>
            <a:off x="34925" y="3425825"/>
            <a:ext cx="2389709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050" i="1" dirty="0">
                <a:solidFill>
                  <a:srgbClr val="000000"/>
                </a:solidFill>
              </a:rPr>
              <a:t>(куб.м в месяц на 1 кв.м уборочных площадей в МКД)</a:t>
            </a:r>
          </a:p>
        </p:txBody>
      </p:sp>
      <p:sp>
        <p:nvSpPr>
          <p:cNvPr id="3085" name="TextBox 3"/>
          <p:cNvSpPr txBox="1">
            <a:spLocks noChangeArrowheads="1"/>
          </p:cNvSpPr>
          <p:nvPr/>
        </p:nvSpPr>
        <p:spPr bwMode="auto">
          <a:xfrm>
            <a:off x="-14288" y="1203325"/>
            <a:ext cx="2016126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1700" b="1">
                <a:solidFill>
                  <a:srgbClr val="00B050"/>
                </a:solidFill>
              </a:rPr>
              <a:t>До 01.06.2013:</a:t>
            </a:r>
            <a:endParaRPr lang="ru-RU" sz="1700" b="1"/>
          </a:p>
        </p:txBody>
      </p:sp>
      <p:sp>
        <p:nvSpPr>
          <p:cNvPr id="6" name="TextBox 5"/>
          <p:cNvSpPr txBox="1"/>
          <p:nvPr/>
        </p:nvSpPr>
        <p:spPr>
          <a:xfrm>
            <a:off x="1588" y="2555875"/>
            <a:ext cx="1908175" cy="3540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700" b="1" dirty="0">
                <a:solidFill>
                  <a:srgbClr val="00B050"/>
                </a:solidFill>
                <a:latin typeface="Arial" charset="0"/>
              </a:rPr>
              <a:t>С 01.06.2013: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</a:t>
            </a:r>
            <a:endParaRPr lang="ru-RU" sz="1700" b="1" dirty="0">
              <a:latin typeface="Arial" charset="0"/>
            </a:endParaRPr>
          </a:p>
        </p:txBody>
      </p:sp>
      <p:sp>
        <p:nvSpPr>
          <p:cNvPr id="5" name="Стрелка вниз 4"/>
          <p:cNvSpPr/>
          <p:nvPr/>
        </p:nvSpPr>
        <p:spPr bwMode="auto">
          <a:xfrm>
            <a:off x="466725" y="1812925"/>
            <a:ext cx="865188" cy="503238"/>
          </a:xfrm>
          <a:prstGeom prst="downArrow">
            <a:avLst/>
          </a:prstGeom>
          <a:gradFill>
            <a:gsLst>
              <a:gs pos="0">
                <a:schemeClr val="accent1">
                  <a:lumMod val="25000"/>
                </a:schemeClr>
              </a:gs>
              <a:gs pos="27000">
                <a:schemeClr val="accent5">
                  <a:lumMod val="90000"/>
                </a:schemeClr>
              </a:gs>
              <a:gs pos="100000">
                <a:schemeClr val="bg1"/>
              </a:gs>
            </a:gsLst>
            <a:lin ang="5400000" scaled="0"/>
          </a:gradFill>
          <a:ln w="222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 b="1">
              <a:latin typeface="Arial" charset="0"/>
            </a:endParaRPr>
          </a:p>
        </p:txBody>
      </p:sp>
      <p:sp>
        <p:nvSpPr>
          <p:cNvPr id="3088" name="TextBox 13"/>
          <p:cNvSpPr txBox="1">
            <a:spLocks noChangeArrowheads="1"/>
          </p:cNvSpPr>
          <p:nvPr/>
        </p:nvSpPr>
        <p:spPr bwMode="auto">
          <a:xfrm>
            <a:off x="1769987" y="1107853"/>
            <a:ext cx="2171868" cy="561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sz="2000" b="1" dirty="0"/>
              <a:t>0,200 </a:t>
            </a:r>
            <a:r>
              <a:rPr lang="ru-RU" sz="1050" b="1" dirty="0" err="1"/>
              <a:t>куб.м</a:t>
            </a:r>
            <a:r>
              <a:rPr lang="ru-RU" sz="1050" b="1" dirty="0"/>
              <a:t>. в месяц</a:t>
            </a:r>
          </a:p>
          <a:p>
            <a:pPr algn="ctr"/>
            <a:r>
              <a:rPr lang="ru-RU" sz="1050" b="1" dirty="0"/>
              <a:t>(МКД 5-9 этажей)</a:t>
            </a:r>
            <a:endParaRPr lang="ru-RU" sz="1400" b="1" dirty="0"/>
          </a:p>
        </p:txBody>
      </p:sp>
      <p:grpSp>
        <p:nvGrpSpPr>
          <p:cNvPr id="3089" name="Группа 1"/>
          <p:cNvGrpSpPr>
            <a:grpSpLocks/>
          </p:cNvGrpSpPr>
          <p:nvPr/>
        </p:nvGrpSpPr>
        <p:grpSpPr bwMode="auto">
          <a:xfrm>
            <a:off x="-36512" y="5129759"/>
            <a:ext cx="4327971" cy="1631414"/>
            <a:chOff x="323528" y="4737231"/>
            <a:chExt cx="4294412" cy="2177156"/>
          </a:xfrm>
        </p:grpSpPr>
        <p:sp>
          <p:nvSpPr>
            <p:cNvPr id="9" name="TextBox 8"/>
            <p:cNvSpPr txBox="1"/>
            <p:nvPr/>
          </p:nvSpPr>
          <p:spPr>
            <a:xfrm>
              <a:off x="1675288" y="4737231"/>
              <a:ext cx="1976160" cy="45180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1600" b="1" dirty="0">
                  <a:solidFill>
                    <a:schemeClr val="accent1">
                      <a:lumMod val="25000"/>
                    </a:schemeClr>
                  </a:solidFill>
                  <a:latin typeface="Arial" charset="0"/>
                </a:rPr>
                <a:t>Преимущества</a:t>
              </a:r>
              <a:r>
                <a:rPr lang="ru-RU" sz="1600" b="1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Arial" charset="0"/>
                </a:rPr>
                <a:t>: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23528" y="5148230"/>
              <a:ext cx="4294412" cy="176615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285750" indent="-285750" algn="ctr">
                <a:buFont typeface="Arial" pitchFamily="34" charset="0"/>
                <a:buChar char="•"/>
                <a:defRPr/>
              </a:pPr>
              <a:r>
                <a:rPr lang="ru-RU" sz="1600" b="1" dirty="0">
                  <a:solidFill>
                    <a:schemeClr val="accent1">
                      <a:lumMod val="25000"/>
                    </a:schemeClr>
                  </a:solidFill>
                  <a:latin typeface="Arial" charset="0"/>
                </a:rPr>
                <a:t>адекватное распределение потребления воды на общедомовые </a:t>
              </a:r>
              <a:r>
                <a:rPr lang="ru-RU" sz="1600" b="1" dirty="0" smtClean="0">
                  <a:solidFill>
                    <a:schemeClr val="accent1">
                      <a:lumMod val="25000"/>
                    </a:schemeClr>
                  </a:solidFill>
                  <a:latin typeface="Arial" charset="0"/>
                </a:rPr>
                <a:t>нужды</a:t>
              </a:r>
            </a:p>
            <a:p>
              <a:pPr marL="285750" indent="-285750" algn="ctr">
                <a:buFont typeface="Arial" pitchFamily="34" charset="0"/>
                <a:buChar char="•"/>
                <a:defRPr/>
              </a:pPr>
              <a:r>
                <a:rPr lang="ru-RU" sz="1600" b="1" dirty="0" smtClean="0">
                  <a:solidFill>
                    <a:schemeClr val="accent1">
                      <a:lumMod val="25000"/>
                    </a:schemeClr>
                  </a:solidFill>
                  <a:latin typeface="Arial" charset="0"/>
                </a:rPr>
                <a:t>стимулирование </a:t>
              </a:r>
              <a:r>
                <a:rPr lang="ru-RU" sz="1600" b="1" dirty="0">
                  <a:solidFill>
                    <a:schemeClr val="accent1">
                      <a:lumMod val="25000"/>
                    </a:schemeClr>
                  </a:solidFill>
                  <a:latin typeface="Arial" charset="0"/>
                </a:rPr>
                <a:t>потребителей к установке ИПУ</a:t>
              </a:r>
            </a:p>
          </p:txBody>
        </p:sp>
      </p:grpSp>
      <p:grpSp>
        <p:nvGrpSpPr>
          <p:cNvPr id="3090" name="Группа 64"/>
          <p:cNvGrpSpPr>
            <a:grpSpLocks/>
          </p:cNvGrpSpPr>
          <p:nvPr/>
        </p:nvGrpSpPr>
        <p:grpSpPr bwMode="auto">
          <a:xfrm>
            <a:off x="2419921" y="1788628"/>
            <a:ext cx="784225" cy="360363"/>
            <a:chOff x="5796136" y="701251"/>
            <a:chExt cx="771525" cy="443478"/>
          </a:xfrm>
        </p:grpSpPr>
        <p:pic>
          <p:nvPicPr>
            <p:cNvPr id="3118" name="Рисунок 6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6136" y="709047"/>
              <a:ext cx="435682" cy="435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19" name="Рисунок 6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31979" y="701251"/>
              <a:ext cx="435682" cy="435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91" name="Прямоугольник 67"/>
          <p:cNvSpPr>
            <a:spLocks noChangeArrowheads="1"/>
          </p:cNvSpPr>
          <p:nvPr/>
        </p:nvSpPr>
        <p:spPr bwMode="auto">
          <a:xfrm>
            <a:off x="3810806" y="1246188"/>
            <a:ext cx="5225245" cy="1292662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FF99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180975" algn="ctr">
              <a:tabLst>
                <a:tab pos="180975" algn="l"/>
              </a:tabLst>
            </a:pPr>
            <a:r>
              <a:rPr lang="ru-RU" sz="1200" b="1" i="1" dirty="0">
                <a:solidFill>
                  <a:srgbClr val="000066"/>
                </a:solidFill>
              </a:rPr>
              <a:t>Разъяснения для потребителей:</a:t>
            </a:r>
          </a:p>
          <a:p>
            <a:pPr marL="180975" algn="ctr">
              <a:tabLst>
                <a:tab pos="180975" algn="l"/>
              </a:tabLst>
            </a:pPr>
            <a:r>
              <a:rPr lang="ru-RU" sz="1200" i="1" dirty="0">
                <a:solidFill>
                  <a:srgbClr val="000066"/>
                </a:solidFill>
              </a:rPr>
              <a:t>«Расход воды на ОДН – расход на уборку помещений общего пользования, промывка внутридомовых инженерных сетей, нормативные технологические потери (в т.ч., утечки) воды во внутридомовых инженерных сетях»</a:t>
            </a:r>
          </a:p>
          <a:p>
            <a:pPr marL="180975" algn="ctr">
              <a:tabLst>
                <a:tab pos="180975" algn="l"/>
              </a:tabLst>
            </a:pPr>
            <a:r>
              <a:rPr lang="ru-RU" sz="1200" b="1" i="1" dirty="0">
                <a:solidFill>
                  <a:srgbClr val="000066"/>
                </a:solidFill>
              </a:rPr>
              <a:t>Мнение потребителей:</a:t>
            </a:r>
          </a:p>
          <a:p>
            <a:pPr marL="180975" algn="ctr">
              <a:tabLst>
                <a:tab pos="180975" algn="l"/>
              </a:tabLst>
            </a:pPr>
            <a:r>
              <a:rPr lang="ru-RU" sz="1200" i="1" dirty="0">
                <a:solidFill>
                  <a:srgbClr val="000066"/>
                </a:solidFill>
              </a:rPr>
              <a:t>Расход воды на ОДН –«озеро», «цистерна», «бассейн»!</a:t>
            </a:r>
          </a:p>
        </p:txBody>
      </p:sp>
      <p:sp>
        <p:nvSpPr>
          <p:cNvPr id="3092" name="Прямоугольник 68"/>
          <p:cNvSpPr>
            <a:spLocks noChangeArrowheads="1"/>
          </p:cNvSpPr>
          <p:nvPr/>
        </p:nvSpPr>
        <p:spPr bwMode="auto">
          <a:xfrm>
            <a:off x="4319588" y="5013176"/>
            <a:ext cx="4752975" cy="1600438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FF99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80975" algn="ctr">
              <a:tabLst>
                <a:tab pos="180975" algn="l"/>
              </a:tabLst>
            </a:pPr>
            <a:r>
              <a:rPr lang="ru-RU" sz="1400" b="1" dirty="0">
                <a:solidFill>
                  <a:srgbClr val="000066"/>
                </a:solidFill>
              </a:rPr>
              <a:t>Разъяснения для потребителей:</a:t>
            </a:r>
          </a:p>
          <a:p>
            <a:pPr marL="180975" algn="ctr">
              <a:tabLst>
                <a:tab pos="180975" algn="l"/>
              </a:tabLst>
            </a:pPr>
            <a:r>
              <a:rPr lang="ru-RU" sz="1400" i="1" dirty="0">
                <a:solidFill>
                  <a:srgbClr val="000066"/>
                </a:solidFill>
              </a:rPr>
              <a:t>«Объем воды на общедомовые нужды формируется собственниками, не применяющими в расчетах индивидуальные приборы учета воды, которые, соответственно, несут бремя оплаты большей части объема потребления воды на ОДН»</a:t>
            </a:r>
          </a:p>
        </p:txBody>
      </p:sp>
      <p:grpSp>
        <p:nvGrpSpPr>
          <p:cNvPr id="3093" name="Группа 10"/>
          <p:cNvGrpSpPr>
            <a:grpSpLocks/>
          </p:cNvGrpSpPr>
          <p:nvPr/>
        </p:nvGrpSpPr>
        <p:grpSpPr bwMode="auto">
          <a:xfrm>
            <a:off x="-23813" y="3417888"/>
            <a:ext cx="9155113" cy="1460969"/>
            <a:chOff x="-23879" y="2905885"/>
            <a:chExt cx="9154459" cy="1461079"/>
          </a:xfrm>
        </p:grpSpPr>
        <p:sp>
          <p:nvSpPr>
            <p:cNvPr id="3098" name="Прямоугольник 23"/>
            <p:cNvSpPr>
              <a:spLocks noChangeArrowheads="1"/>
            </p:cNvSpPr>
            <p:nvPr/>
          </p:nvSpPr>
          <p:spPr bwMode="auto">
            <a:xfrm>
              <a:off x="2477588" y="2905885"/>
              <a:ext cx="2304256" cy="729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15000"/>
                </a:lnSpc>
              </a:pPr>
              <a:r>
                <a:rPr lang="ru-RU" sz="1200" b="1" dirty="0">
                  <a:solidFill>
                    <a:srgbClr val="000000"/>
                  </a:solidFill>
                </a:rPr>
                <a:t>Степень оснащенности ИПУ </a:t>
              </a:r>
            </a:p>
            <a:p>
              <a:pPr algn="ctr">
                <a:lnSpc>
                  <a:spcPct val="115000"/>
                </a:lnSpc>
              </a:pPr>
              <a:r>
                <a:rPr lang="ru-RU" sz="1200" b="1" dirty="0">
                  <a:solidFill>
                    <a:srgbClr val="C00000"/>
                  </a:solidFill>
                </a:rPr>
                <a:t>до 30% </a:t>
              </a:r>
            </a:p>
          </p:txBody>
        </p:sp>
        <p:sp>
          <p:nvSpPr>
            <p:cNvPr id="3099" name="Прямоугольник 24"/>
            <p:cNvSpPr>
              <a:spLocks noChangeArrowheads="1"/>
            </p:cNvSpPr>
            <p:nvPr/>
          </p:nvSpPr>
          <p:spPr bwMode="auto">
            <a:xfrm>
              <a:off x="4577808" y="2914711"/>
              <a:ext cx="2304256" cy="729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15000"/>
                </a:lnSpc>
              </a:pPr>
              <a:r>
                <a:rPr lang="ru-RU" sz="1200" b="1" dirty="0">
                  <a:solidFill>
                    <a:srgbClr val="000000"/>
                  </a:solidFill>
                </a:rPr>
                <a:t>Степень оснащенности ИПУ </a:t>
              </a:r>
            </a:p>
            <a:p>
              <a:pPr algn="ctr">
                <a:lnSpc>
                  <a:spcPct val="115000"/>
                </a:lnSpc>
              </a:pPr>
              <a:r>
                <a:rPr lang="ru-RU" sz="1200" b="1" dirty="0">
                  <a:solidFill>
                    <a:srgbClr val="FF6600"/>
                  </a:solidFill>
                </a:rPr>
                <a:t>от 30% до 75%</a:t>
              </a:r>
            </a:p>
          </p:txBody>
        </p:sp>
        <p:sp>
          <p:nvSpPr>
            <p:cNvPr id="3100" name="Прямоугольник 25"/>
            <p:cNvSpPr>
              <a:spLocks noChangeArrowheads="1"/>
            </p:cNvSpPr>
            <p:nvPr/>
          </p:nvSpPr>
          <p:spPr bwMode="auto">
            <a:xfrm>
              <a:off x="6898332" y="2914711"/>
              <a:ext cx="2232248" cy="729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15000"/>
                </a:lnSpc>
              </a:pPr>
              <a:r>
                <a:rPr lang="ru-RU" sz="1200" b="1" dirty="0">
                  <a:solidFill>
                    <a:srgbClr val="000000"/>
                  </a:solidFill>
                </a:rPr>
                <a:t>Степень оснащенности ИПУ </a:t>
              </a:r>
            </a:p>
            <a:p>
              <a:pPr algn="ctr">
                <a:lnSpc>
                  <a:spcPct val="115000"/>
                </a:lnSpc>
              </a:pPr>
              <a:r>
                <a:rPr lang="ru-RU" sz="1200" b="1" dirty="0">
                  <a:solidFill>
                    <a:srgbClr val="006600"/>
                  </a:solidFill>
                </a:rPr>
                <a:t>более 75%</a:t>
              </a:r>
            </a:p>
          </p:txBody>
        </p:sp>
        <p:sp>
          <p:nvSpPr>
            <p:cNvPr id="3101" name="Прямоугольник 26"/>
            <p:cNvSpPr>
              <a:spLocks noChangeArrowheads="1"/>
            </p:cNvSpPr>
            <p:nvPr/>
          </p:nvSpPr>
          <p:spPr bwMode="auto">
            <a:xfrm>
              <a:off x="-23879" y="3388404"/>
              <a:ext cx="2448272" cy="549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ru-RU" sz="1100" dirty="0">
                  <a:solidFill>
                    <a:srgbClr val="000000"/>
                  </a:solidFill>
                </a:rPr>
                <a:t>Жилое (нежилое) помещение </a:t>
              </a:r>
              <a:r>
                <a:rPr lang="ru-RU" sz="1100" dirty="0">
                  <a:solidFill>
                    <a:srgbClr val="00B050"/>
                  </a:solidFill>
                </a:rPr>
                <a:t>оборудовано индивидуальным прибором учета (ИПУ)</a:t>
              </a:r>
            </a:p>
          </p:txBody>
        </p:sp>
        <p:grpSp>
          <p:nvGrpSpPr>
            <p:cNvPr id="3102" name="Группа 7"/>
            <p:cNvGrpSpPr>
              <a:grpSpLocks/>
            </p:cNvGrpSpPr>
            <p:nvPr/>
          </p:nvGrpSpPr>
          <p:grpSpPr bwMode="auto">
            <a:xfrm>
              <a:off x="3203849" y="3756764"/>
              <a:ext cx="5141922" cy="428699"/>
              <a:chOff x="2850912" y="4206878"/>
              <a:chExt cx="6134502" cy="755556"/>
            </a:xfrm>
          </p:grpSpPr>
          <p:grpSp>
            <p:nvGrpSpPr>
              <p:cNvPr id="3104" name="Группа 32"/>
              <p:cNvGrpSpPr>
                <a:grpSpLocks/>
              </p:cNvGrpSpPr>
              <p:nvPr/>
            </p:nvGrpSpPr>
            <p:grpSpPr bwMode="auto">
              <a:xfrm>
                <a:off x="2850912" y="4558110"/>
                <a:ext cx="1258797" cy="404324"/>
                <a:chOff x="5571072" y="783271"/>
                <a:chExt cx="1207208" cy="435682"/>
              </a:xfrm>
            </p:grpSpPr>
            <p:pic>
              <p:nvPicPr>
                <p:cNvPr id="3115" name="Рисунок 33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1072" y="783271"/>
                  <a:ext cx="435682" cy="4356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16" name="Рисунок 34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964064" y="783271"/>
                  <a:ext cx="435683" cy="4356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17" name="Рисунок 35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342597" y="783271"/>
                  <a:ext cx="435683" cy="4356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3105" name="Рисунок 36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08800" y="4232830"/>
                <a:ext cx="155685" cy="1556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6" name="Рисунок 51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89278" y="4206878"/>
                <a:ext cx="155685" cy="1556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7" name="Рисунок 52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54270" y="4206881"/>
                <a:ext cx="155685" cy="1556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8" name="Рисунок 53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55522" y="4206880"/>
                <a:ext cx="155685" cy="1556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9" name="Рисунок 54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60288" y="4206880"/>
                <a:ext cx="155685" cy="1556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10" name="Рисунок 55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96786" y="4206882"/>
                <a:ext cx="155685" cy="1556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3111" name="Группа 56"/>
              <p:cNvGrpSpPr>
                <a:grpSpLocks/>
              </p:cNvGrpSpPr>
              <p:nvPr/>
            </p:nvGrpSpPr>
            <p:grpSpPr bwMode="auto">
              <a:xfrm>
                <a:off x="6018450" y="4592812"/>
                <a:ext cx="784237" cy="360290"/>
                <a:chOff x="6238768" y="701251"/>
                <a:chExt cx="771524" cy="443478"/>
              </a:xfrm>
            </p:grpSpPr>
            <p:pic>
              <p:nvPicPr>
                <p:cNvPr id="3113" name="Рисунок 57"/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238768" y="709048"/>
                  <a:ext cx="435682" cy="43568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14" name="Рисунок 59"/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574611" y="701251"/>
                  <a:ext cx="435681" cy="43568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3112" name="Рисунок 62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606760" y="4563730"/>
                <a:ext cx="378654" cy="3345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3103" name="Прямоугольник 37"/>
            <p:cNvSpPr>
              <a:spLocks noChangeArrowheads="1"/>
            </p:cNvSpPr>
            <p:nvPr/>
          </p:nvSpPr>
          <p:spPr bwMode="auto">
            <a:xfrm>
              <a:off x="-23879" y="3956051"/>
              <a:ext cx="2448272" cy="410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ru-RU" sz="1100" dirty="0">
                  <a:solidFill>
                    <a:srgbClr val="000000"/>
                  </a:solidFill>
                </a:rPr>
                <a:t>Жилое (нежилое) помещение </a:t>
              </a:r>
            </a:p>
            <a:p>
              <a:pPr algn="ctr">
                <a:lnSpc>
                  <a:spcPct val="90000"/>
                </a:lnSpc>
              </a:pPr>
              <a:r>
                <a:rPr lang="ru-RU" sz="1100" dirty="0">
                  <a:solidFill>
                    <a:srgbClr val="FF0000"/>
                  </a:solidFill>
                </a:rPr>
                <a:t>не оборудовано ИПУ</a:t>
              </a:r>
            </a:p>
          </p:txBody>
        </p:sp>
      </p:grpSp>
      <p:sp>
        <p:nvSpPr>
          <p:cNvPr id="39" name="Прямоугольник 38"/>
          <p:cNvSpPr/>
          <p:nvPr/>
        </p:nvSpPr>
        <p:spPr>
          <a:xfrm>
            <a:off x="7037388" y="2603500"/>
            <a:ext cx="2090737" cy="25876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C00000"/>
              </a:gs>
              <a:gs pos="100000">
                <a:schemeClr val="bg1"/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1200" b="1" dirty="0">
                <a:solidFill>
                  <a:srgbClr val="002060"/>
                </a:solidFill>
                <a:latin typeface="Arial" charset="0"/>
              </a:rPr>
              <a:t>Метод аналогов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-23813" y="2936875"/>
            <a:ext cx="9202738" cy="4318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rgbClr val="000000"/>
                </a:solidFill>
                <a:latin typeface="Arial" charset="0"/>
              </a:rPr>
              <a:t>Нормативы для домов, на которые</a:t>
            </a:r>
            <a:r>
              <a:rPr lang="ru-RU" sz="1400" b="1" dirty="0">
                <a:latin typeface="Arial" charset="0"/>
              </a:rPr>
              <a:t> </a:t>
            </a:r>
            <a:r>
              <a:rPr lang="ru-RU" sz="1400" b="1" dirty="0">
                <a:solidFill>
                  <a:srgbClr val="006600"/>
                </a:solidFill>
                <a:latin typeface="Arial" charset="0"/>
              </a:rPr>
              <a:t>распространяются требования </a:t>
            </a:r>
            <a:r>
              <a:rPr lang="ru-RU" sz="1400" b="1" dirty="0">
                <a:solidFill>
                  <a:srgbClr val="000000"/>
                </a:solidFill>
                <a:latin typeface="Arial" charset="0"/>
              </a:rPr>
              <a:t>Федерального закона  «Об энергосбережении», с технической возможностью установки общедомового прибора учета 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7005638" y="979488"/>
            <a:ext cx="2090737" cy="258762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C00000"/>
              </a:gs>
              <a:gs pos="100000">
                <a:schemeClr val="bg1"/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1200" b="1" dirty="0">
                <a:solidFill>
                  <a:srgbClr val="002060"/>
                </a:solidFill>
                <a:latin typeface="Arial" charset="0"/>
              </a:rPr>
              <a:t>Расчетный метод</a:t>
            </a:r>
          </a:p>
        </p:txBody>
      </p:sp>
      <p:sp>
        <p:nvSpPr>
          <p:cNvPr id="41" name="Овал 40"/>
          <p:cNvSpPr/>
          <p:nvPr/>
        </p:nvSpPr>
        <p:spPr>
          <a:xfrm>
            <a:off x="7869128" y="86152"/>
            <a:ext cx="1192523" cy="676662"/>
          </a:xfrm>
          <a:prstGeom prst="ellipse">
            <a:avLst/>
          </a:prstGeom>
          <a:solidFill>
            <a:srgbClr val="93BF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28588" y="115888"/>
            <a:ext cx="8043862" cy="6159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7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Новые нормативы потребления коммунальных услуг по холодному и горячему водоснабжению на общедомовые нужды, Тюменская область</a:t>
            </a:r>
          </a:p>
        </p:txBody>
      </p:sp>
    </p:spTree>
    <p:extLst>
      <p:ext uri="{BB962C8B-B14F-4D97-AF65-F5344CB8AC3E}">
        <p14:creationId xmlns:p14="http://schemas.microsoft.com/office/powerpoint/2010/main" val="307139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8"/>
          <p:cNvSpPr txBox="1">
            <a:spLocks noChangeArrowheads="1"/>
          </p:cNvSpPr>
          <p:nvPr/>
        </p:nvSpPr>
        <p:spPr bwMode="auto">
          <a:xfrm>
            <a:off x="4621899" y="5586413"/>
            <a:ext cx="19764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1200" b="1" dirty="0">
                <a:solidFill>
                  <a:srgbClr val="009900"/>
                </a:solidFill>
              </a:rPr>
              <a:t>Преимущества: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-180975" y="823913"/>
            <a:ext cx="428625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rgbClr val="C00000"/>
                </a:solidFill>
                <a:latin typeface="Arial" charset="0"/>
              </a:rPr>
              <a:t>Действующий порядок </a:t>
            </a:r>
          </a:p>
          <a:p>
            <a:pPr algn="ctr">
              <a:defRPr/>
            </a:pPr>
            <a:r>
              <a:rPr lang="ru-RU" sz="1200" b="1" dirty="0">
                <a:solidFill>
                  <a:srgbClr val="C00000"/>
                </a:solidFill>
                <a:latin typeface="Arial" charset="0"/>
              </a:rPr>
              <a:t>распределения потребления воды на ОДН </a:t>
            </a:r>
          </a:p>
          <a:p>
            <a:pPr algn="ctr">
              <a:defRPr/>
            </a:pPr>
            <a:r>
              <a:rPr lang="ru-RU" sz="900" dirty="0">
                <a:latin typeface="Arial" charset="0"/>
              </a:rPr>
              <a:t>(п.44 Правил предоставления коммунальных услуг собственникам и пользователям помещений в многоквартирных домах и жилых домов)</a:t>
            </a:r>
          </a:p>
          <a:p>
            <a:pPr algn="ctr">
              <a:defRPr/>
            </a:pPr>
            <a:r>
              <a:rPr lang="ru-RU" sz="1200" b="1" dirty="0">
                <a:latin typeface="Arial" charset="0"/>
              </a:rPr>
              <a:t> </a:t>
            </a:r>
          </a:p>
        </p:txBody>
      </p:sp>
      <p:grpSp>
        <p:nvGrpSpPr>
          <p:cNvPr id="4100" name="Группа 3"/>
          <p:cNvGrpSpPr>
            <a:grpSpLocks/>
          </p:cNvGrpSpPr>
          <p:nvPr/>
        </p:nvGrpSpPr>
        <p:grpSpPr bwMode="auto">
          <a:xfrm>
            <a:off x="323850" y="2208213"/>
            <a:ext cx="3419475" cy="1365250"/>
            <a:chOff x="0" y="2573412"/>
            <a:chExt cx="3419873" cy="1365173"/>
          </a:xfrm>
        </p:grpSpPr>
        <p:grpSp>
          <p:nvGrpSpPr>
            <p:cNvPr id="4151" name="Группа 28"/>
            <p:cNvGrpSpPr>
              <a:grpSpLocks/>
            </p:cNvGrpSpPr>
            <p:nvPr/>
          </p:nvGrpSpPr>
          <p:grpSpPr bwMode="auto">
            <a:xfrm>
              <a:off x="262685" y="3026497"/>
              <a:ext cx="1110172" cy="223496"/>
              <a:chOff x="578295" y="2779876"/>
              <a:chExt cx="1157700" cy="369393"/>
            </a:xfrm>
          </p:grpSpPr>
          <p:sp>
            <p:nvSpPr>
              <p:cNvPr id="70" name="Стрелка вправо 69"/>
              <p:cNvSpPr/>
              <p:nvPr/>
            </p:nvSpPr>
            <p:spPr bwMode="auto">
              <a:xfrm rot="6631166">
                <a:off x="535247" y="2831558"/>
                <a:ext cx="359442" cy="274839"/>
              </a:xfrm>
              <a:prstGeom prst="rightArrow">
                <a:avLst/>
              </a:prstGeom>
              <a:noFill/>
              <a:ln w="25400" cap="flat" cmpd="sng" algn="ctr">
                <a:solidFill>
                  <a:schemeClr val="accent5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b="1">
                  <a:latin typeface="Arial" charset="0"/>
                </a:endParaRPr>
              </a:p>
            </p:txBody>
          </p:sp>
          <p:sp>
            <p:nvSpPr>
              <p:cNvPr id="71" name="Стрелка вправо 70"/>
              <p:cNvSpPr/>
              <p:nvPr/>
            </p:nvSpPr>
            <p:spPr bwMode="auto">
              <a:xfrm rot="4177727">
                <a:off x="1419367" y="2821063"/>
                <a:ext cx="359442" cy="274839"/>
              </a:xfrm>
              <a:prstGeom prst="rightArrow">
                <a:avLst/>
              </a:prstGeom>
              <a:noFill/>
              <a:ln w="25400" cap="flat" cmpd="sng" algn="ctr">
                <a:solidFill>
                  <a:schemeClr val="accent5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b="1">
                  <a:latin typeface="Arial" charset="0"/>
                </a:endParaRPr>
              </a:p>
            </p:txBody>
          </p:sp>
        </p:grpSp>
        <p:sp>
          <p:nvSpPr>
            <p:cNvPr id="75" name="Прямоугольник 74"/>
            <p:cNvSpPr/>
            <p:nvPr/>
          </p:nvSpPr>
          <p:spPr>
            <a:xfrm>
              <a:off x="0" y="3319661"/>
              <a:ext cx="666236" cy="215444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ru-RU" sz="800" b="1">
                  <a:cs typeface="Calibri" pitchFamily="34" charset="0"/>
                </a:rPr>
                <a:t>С ИПУ</a:t>
              </a:r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890446" y="3312950"/>
              <a:ext cx="730822" cy="215444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ru-RU" sz="800" b="1">
                  <a:cs typeface="Calibri" pitchFamily="34" charset="0"/>
                </a:rPr>
                <a:t>БЕЗ ИПУ</a:t>
              </a:r>
            </a:p>
          </p:txBody>
        </p:sp>
        <p:grpSp>
          <p:nvGrpSpPr>
            <p:cNvPr id="4158" name="Группа 2"/>
            <p:cNvGrpSpPr>
              <a:grpSpLocks/>
            </p:cNvGrpSpPr>
            <p:nvPr/>
          </p:nvGrpSpPr>
          <p:grpSpPr bwMode="auto">
            <a:xfrm>
              <a:off x="107504" y="2573412"/>
              <a:ext cx="3312369" cy="1365173"/>
              <a:chOff x="107504" y="2568518"/>
              <a:chExt cx="3312369" cy="1365173"/>
            </a:xfrm>
          </p:grpSpPr>
          <p:grpSp>
            <p:nvGrpSpPr>
              <p:cNvPr id="4159" name="Группа 17"/>
              <p:cNvGrpSpPr>
                <a:grpSpLocks/>
              </p:cNvGrpSpPr>
              <p:nvPr/>
            </p:nvGrpSpPr>
            <p:grpSpPr bwMode="auto">
              <a:xfrm>
                <a:off x="107504" y="2735655"/>
                <a:ext cx="3312369" cy="1198036"/>
                <a:chOff x="-1898868" y="1003362"/>
                <a:chExt cx="6489312" cy="2527548"/>
              </a:xfrm>
            </p:grpSpPr>
            <p:grpSp>
              <p:nvGrpSpPr>
                <p:cNvPr id="4168" name="Группа 16"/>
                <p:cNvGrpSpPr>
                  <a:grpSpLocks/>
                </p:cNvGrpSpPr>
                <p:nvPr/>
              </p:nvGrpSpPr>
              <p:grpSpPr bwMode="auto">
                <a:xfrm>
                  <a:off x="1264427" y="1003362"/>
                  <a:ext cx="2527548" cy="2527548"/>
                  <a:chOff x="1375494" y="1022598"/>
                  <a:chExt cx="2527548" cy="2527548"/>
                </a:xfrm>
              </p:grpSpPr>
              <p:grpSp>
                <p:nvGrpSpPr>
                  <p:cNvPr id="4171" name="Группа 10"/>
                  <p:cNvGrpSpPr>
                    <a:grpSpLocks/>
                  </p:cNvGrpSpPr>
                  <p:nvPr/>
                </p:nvGrpSpPr>
                <p:grpSpPr bwMode="auto">
                  <a:xfrm>
                    <a:off x="1375494" y="1022598"/>
                    <a:ext cx="2527548" cy="2527548"/>
                    <a:chOff x="1004713" y="992535"/>
                    <a:chExt cx="2527548" cy="2527548"/>
                  </a:xfrm>
                </p:grpSpPr>
                <p:pic>
                  <p:nvPicPr>
                    <p:cNvPr id="4174" name="Рисунок 1"/>
                    <p:cNvPicPr>
                      <a:picLocks noChangeAspect="1"/>
                    </p:cNvPicPr>
                    <p:nvPr/>
                  </p:nvPicPr>
                  <p:blipFill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004713" y="992535"/>
                      <a:ext cx="2527548" cy="252754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25400" algn="ctr">
                          <a:solidFill>
                            <a:srgbClr val="000000"/>
                          </a:solidFill>
                          <a:prstDash val="sysDash"/>
                          <a:round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4175" name="Полилиния 6"/>
                    <p:cNvSpPr>
                      <a:spLocks/>
                    </p:cNvSpPr>
                    <p:nvPr/>
                  </p:nvSpPr>
                  <p:spPr bwMode="auto">
                    <a:xfrm>
                      <a:off x="2406650" y="1630610"/>
                      <a:ext cx="89569" cy="1701949"/>
                    </a:xfrm>
                    <a:custGeom>
                      <a:avLst/>
                      <a:gdLst>
                        <a:gd name="T0" fmla="*/ 28409 w 393272"/>
                        <a:gd name="T1" fmla="*/ 0 h 2114550"/>
                        <a:gd name="T2" fmla="*/ 6715 w 393272"/>
                        <a:gd name="T3" fmla="*/ 214660 h 2114550"/>
                        <a:gd name="T4" fmla="*/ 41425 w 393272"/>
                        <a:gd name="T5" fmla="*/ 360323 h 2114550"/>
                        <a:gd name="T6" fmla="*/ 2376 w 393272"/>
                        <a:gd name="T7" fmla="*/ 505985 h 2114550"/>
                        <a:gd name="T8" fmla="*/ 89150 w 393272"/>
                        <a:gd name="T9" fmla="*/ 697646 h 2114550"/>
                        <a:gd name="T10" fmla="*/ 37086 w 393272"/>
                        <a:gd name="T11" fmla="*/ 904640 h 2114550"/>
                        <a:gd name="T12" fmla="*/ 78304 w 393272"/>
                        <a:gd name="T13" fmla="*/ 1088634 h 2114550"/>
                        <a:gd name="T14" fmla="*/ 207 w 393272"/>
                        <a:gd name="T15" fmla="*/ 1287961 h 2114550"/>
                        <a:gd name="T16" fmla="*/ 54441 w 393272"/>
                        <a:gd name="T17" fmla="*/ 1410624 h 2114550"/>
                        <a:gd name="T18" fmla="*/ 21901 w 393272"/>
                        <a:gd name="T19" fmla="*/ 1494955 h 2114550"/>
                        <a:gd name="T20" fmla="*/ 52271 w 393272"/>
                        <a:gd name="T21" fmla="*/ 1617618 h 2114550"/>
                        <a:gd name="T22" fmla="*/ 56610 w 393272"/>
                        <a:gd name="T23" fmla="*/ 1701949 h 2114550"/>
                        <a:gd name="T24" fmla="*/ 56610 w 393272"/>
                        <a:gd name="T25" fmla="*/ 1701949 h 2114550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0" t="0" r="r" b="b"/>
                      <a:pathLst>
                        <a:path w="393272" h="2114550">
                          <a:moveTo>
                            <a:pt x="124734" y="0"/>
                          </a:moveTo>
                          <a:cubicBezTo>
                            <a:pt x="72346" y="96044"/>
                            <a:pt x="19959" y="192088"/>
                            <a:pt x="29484" y="266700"/>
                          </a:cubicBezTo>
                          <a:cubicBezTo>
                            <a:pt x="39009" y="341312"/>
                            <a:pt x="185059" y="387350"/>
                            <a:pt x="181884" y="447675"/>
                          </a:cubicBezTo>
                          <a:cubicBezTo>
                            <a:pt x="178709" y="508000"/>
                            <a:pt x="-24491" y="558800"/>
                            <a:pt x="10434" y="628650"/>
                          </a:cubicBezTo>
                          <a:cubicBezTo>
                            <a:pt x="45359" y="698500"/>
                            <a:pt x="366034" y="784225"/>
                            <a:pt x="391434" y="866775"/>
                          </a:cubicBezTo>
                          <a:cubicBezTo>
                            <a:pt x="416834" y="949325"/>
                            <a:pt x="170771" y="1042988"/>
                            <a:pt x="162834" y="1123950"/>
                          </a:cubicBezTo>
                          <a:cubicBezTo>
                            <a:pt x="154897" y="1204912"/>
                            <a:pt x="370796" y="1273175"/>
                            <a:pt x="343809" y="1352550"/>
                          </a:cubicBezTo>
                          <a:cubicBezTo>
                            <a:pt x="316822" y="1431925"/>
                            <a:pt x="18371" y="1533525"/>
                            <a:pt x="909" y="1600200"/>
                          </a:cubicBezTo>
                          <a:cubicBezTo>
                            <a:pt x="-16553" y="1666875"/>
                            <a:pt x="223159" y="1709738"/>
                            <a:pt x="239034" y="1752600"/>
                          </a:cubicBezTo>
                          <a:cubicBezTo>
                            <a:pt x="254909" y="1795462"/>
                            <a:pt x="97746" y="1814513"/>
                            <a:pt x="96159" y="1857375"/>
                          </a:cubicBezTo>
                          <a:cubicBezTo>
                            <a:pt x="94572" y="1900237"/>
                            <a:pt x="204109" y="1966913"/>
                            <a:pt x="229509" y="2009775"/>
                          </a:cubicBezTo>
                          <a:cubicBezTo>
                            <a:pt x="254909" y="2052637"/>
                            <a:pt x="248559" y="2114550"/>
                            <a:pt x="248559" y="2114550"/>
                          </a:cubicBezTo>
                        </a:path>
                      </a:pathLst>
                    </a:custGeom>
                    <a:noFill/>
                    <a:ln w="2540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4172" name="Стрелка вправо 14"/>
                  <p:cNvSpPr>
                    <a:spLocks noChangeArrowheads="1"/>
                  </p:cNvSpPr>
                  <p:nvPr/>
                </p:nvSpPr>
                <p:spPr bwMode="auto">
                  <a:xfrm>
                    <a:off x="3112228" y="2434208"/>
                    <a:ext cx="360040" cy="274712"/>
                  </a:xfrm>
                  <a:prstGeom prst="rightArrow">
                    <a:avLst>
                      <a:gd name="adj1" fmla="val 50000"/>
                      <a:gd name="adj2" fmla="val 49997"/>
                    </a:avLst>
                  </a:prstGeom>
                  <a:noFill/>
                  <a:ln w="25400" algn="ctr">
                    <a:solidFill>
                      <a:srgbClr val="C00000"/>
                    </a:solidFill>
                    <a:prstDash val="sys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b="1"/>
                  </a:p>
                </p:txBody>
              </p:sp>
              <p:sp>
                <p:nvSpPr>
                  <p:cNvPr id="4173" name="Стрелка вправо 56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1475656" y="2434207"/>
                    <a:ext cx="360040" cy="274712"/>
                  </a:xfrm>
                  <a:prstGeom prst="rightArrow">
                    <a:avLst>
                      <a:gd name="adj1" fmla="val 50000"/>
                      <a:gd name="adj2" fmla="val 49997"/>
                    </a:avLst>
                  </a:prstGeom>
                  <a:noFill/>
                  <a:ln w="25400" algn="ctr">
                    <a:solidFill>
                      <a:srgbClr val="C00000"/>
                    </a:solidFill>
                    <a:prstDash val="sys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b="1"/>
                  </a:p>
                </p:txBody>
              </p:sp>
            </p:grpSp>
            <p:sp>
              <p:nvSpPr>
                <p:cNvPr id="58" name="Прямоугольник 57"/>
                <p:cNvSpPr/>
                <p:nvPr/>
              </p:nvSpPr>
              <p:spPr>
                <a:xfrm>
                  <a:off x="2814374" y="1333948"/>
                  <a:ext cx="1776070" cy="753530"/>
                </a:xfrm>
                <a:prstGeom prst="rect">
                  <a:avLst/>
                </a:prstGeom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115000"/>
                    </a:lnSpc>
                    <a:defRPr/>
                  </a:pPr>
                  <a:r>
                    <a:rPr lang="ru-RU" sz="750" b="1" dirty="0">
                      <a:latin typeface="Arial" charset="0"/>
                    </a:rPr>
                    <a:t>Исполнитель</a:t>
                  </a:r>
                </a:p>
                <a:p>
                  <a:pPr algn="ctr">
                    <a:lnSpc>
                      <a:spcPct val="115000"/>
                    </a:lnSpc>
                    <a:defRPr/>
                  </a:pPr>
                  <a:r>
                    <a:rPr lang="ru-RU" sz="750" b="1" dirty="0">
                      <a:latin typeface="Arial" charset="0"/>
                    </a:rPr>
                    <a:t>услуг</a:t>
                  </a:r>
                </a:p>
              </p:txBody>
            </p:sp>
            <p:sp>
              <p:nvSpPr>
                <p:cNvPr id="4170" name="Прямоугольник 58"/>
                <p:cNvSpPr>
                  <a:spLocks noChangeArrowheads="1"/>
                </p:cNvSpPr>
                <p:nvPr/>
              </p:nvSpPr>
              <p:spPr bwMode="auto">
                <a:xfrm>
                  <a:off x="-1898868" y="1199089"/>
                  <a:ext cx="2564629" cy="4934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115000"/>
                    </a:lnSpc>
                  </a:pPr>
                  <a:r>
                    <a:rPr lang="ru-RU" sz="800" b="1"/>
                    <a:t>Собственники</a:t>
                  </a:r>
                </a:p>
              </p:txBody>
            </p:sp>
          </p:grpSp>
          <p:pic>
            <p:nvPicPr>
              <p:cNvPr id="4160" name="Рисунок 18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8061" y="2568518"/>
                <a:ext cx="518073" cy="2124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4161" name="Группа 76"/>
              <p:cNvGrpSpPr>
                <a:grpSpLocks/>
              </p:cNvGrpSpPr>
              <p:nvPr/>
            </p:nvGrpSpPr>
            <p:grpSpPr bwMode="auto">
              <a:xfrm>
                <a:off x="108264" y="3580436"/>
                <a:ext cx="415580" cy="209239"/>
                <a:chOff x="5764388" y="855583"/>
                <a:chExt cx="773767" cy="437612"/>
              </a:xfrm>
            </p:grpSpPr>
            <p:pic>
              <p:nvPicPr>
                <p:cNvPr id="4166" name="Рисунок 77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764388" y="855583"/>
                  <a:ext cx="435684" cy="4356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67" name="Рисунок 78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102473" y="857513"/>
                  <a:ext cx="435682" cy="4356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4162" name="Группа 80"/>
              <p:cNvGrpSpPr>
                <a:grpSpLocks/>
              </p:cNvGrpSpPr>
              <p:nvPr/>
            </p:nvGrpSpPr>
            <p:grpSpPr bwMode="auto">
              <a:xfrm>
                <a:off x="1033879" y="3580436"/>
                <a:ext cx="419972" cy="209239"/>
                <a:chOff x="5789112" y="845534"/>
                <a:chExt cx="781942" cy="437612"/>
              </a:xfrm>
            </p:grpSpPr>
            <p:pic>
              <p:nvPicPr>
                <p:cNvPr id="4164" name="Рисунок 81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789112" y="845534"/>
                  <a:ext cx="435683" cy="4356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65" name="Рисунок 82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135372" y="847462"/>
                  <a:ext cx="435682" cy="4356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4163" name="Рисунок 30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60081" y="3292790"/>
                <a:ext cx="212301" cy="1658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101" name="TextBox 97"/>
          <p:cNvSpPr txBox="1">
            <a:spLocks noChangeArrowheads="1"/>
          </p:cNvSpPr>
          <p:nvPr/>
        </p:nvSpPr>
        <p:spPr bwMode="auto">
          <a:xfrm>
            <a:off x="412750" y="5453158"/>
            <a:ext cx="19764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1200" b="1">
                <a:solidFill>
                  <a:srgbClr val="C00000"/>
                </a:solidFill>
              </a:rPr>
              <a:t>Недостатки:</a:t>
            </a:r>
          </a:p>
        </p:txBody>
      </p:sp>
      <p:pic>
        <p:nvPicPr>
          <p:cNvPr id="4102" name="Рисунок 3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" y="5439664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Рисунок 9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463" y="5546725"/>
            <a:ext cx="271462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" name="Прямоугольник 99"/>
          <p:cNvSpPr/>
          <p:nvPr/>
        </p:nvSpPr>
        <p:spPr>
          <a:xfrm>
            <a:off x="-21928" y="5673459"/>
            <a:ext cx="4103687" cy="1446550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indent="88900" algn="just">
              <a:buFont typeface="Arial" pitchFamily="34" charset="0"/>
              <a:buChar char="•"/>
              <a:defRPr/>
            </a:pPr>
            <a:r>
              <a:rPr lang="ru-RU" sz="1050" i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1200" i="1" dirty="0">
                <a:solidFill>
                  <a:srgbClr val="000000"/>
                </a:solidFill>
                <a:latin typeface="+mj-lt"/>
              </a:rPr>
              <a:t>объем потребления воды на общедомовые нужды распределяется между всеми потребителями пропорционально площади помещений, не учитывается </a:t>
            </a:r>
            <a:r>
              <a:rPr lang="ru-RU" sz="1200" i="1" dirty="0" err="1">
                <a:solidFill>
                  <a:srgbClr val="000000"/>
                </a:solidFill>
                <a:latin typeface="+mj-lt"/>
              </a:rPr>
              <a:t>сверхпотребление</a:t>
            </a:r>
            <a:r>
              <a:rPr lang="ru-RU" sz="1200" i="1" dirty="0">
                <a:solidFill>
                  <a:srgbClr val="000000"/>
                </a:solidFill>
                <a:latin typeface="+mj-lt"/>
              </a:rPr>
              <a:t> воды жителями, не установившими ИПУ</a:t>
            </a:r>
            <a:r>
              <a:rPr lang="ru-RU" sz="1200" i="1" dirty="0" smtClean="0">
                <a:solidFill>
                  <a:srgbClr val="000000"/>
                </a:solidFill>
                <a:latin typeface="+mj-lt"/>
              </a:rPr>
              <a:t>;</a:t>
            </a:r>
            <a:endParaRPr lang="ru-RU" sz="700" i="1" dirty="0">
              <a:solidFill>
                <a:srgbClr val="000000"/>
              </a:solidFill>
              <a:latin typeface="+mj-lt"/>
            </a:endParaRPr>
          </a:p>
          <a:p>
            <a:pPr indent="88900" algn="just">
              <a:buFont typeface="Arial" pitchFamily="34" charset="0"/>
              <a:buChar char="•"/>
              <a:tabLst>
                <a:tab pos="177800" algn="l"/>
              </a:tabLst>
              <a:defRPr/>
            </a:pPr>
            <a:r>
              <a:rPr lang="ru-RU" sz="1200" i="1" dirty="0">
                <a:solidFill>
                  <a:srgbClr val="000000"/>
                </a:solidFill>
                <a:latin typeface="+mj-lt"/>
              </a:rPr>
              <a:t>отсутствует стимул к установке ОПУ и ИПУ</a:t>
            </a:r>
          </a:p>
          <a:p>
            <a:pPr indent="361950" algn="just">
              <a:buFont typeface="Arial" pitchFamily="34" charset="0"/>
              <a:buChar char="•"/>
              <a:defRPr/>
            </a:pPr>
            <a:endParaRPr lang="ru-RU" sz="1600" i="1" dirty="0">
              <a:latin typeface="+mj-lt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4089400" y="5830971"/>
            <a:ext cx="5038725" cy="101566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indent="88900" algn="just">
              <a:buFont typeface="Arial" pitchFamily="34" charset="0"/>
              <a:buChar char="•"/>
              <a:defRPr/>
            </a:pPr>
            <a:r>
              <a:rPr lang="ru-RU" sz="1200" i="1" dirty="0">
                <a:solidFill>
                  <a:srgbClr val="000000"/>
                </a:solidFill>
                <a:latin typeface="+mj-lt"/>
              </a:rPr>
              <a:t>адекватное распределение потребления воды на общедомовые </a:t>
            </a:r>
            <a:r>
              <a:rPr lang="ru-RU" sz="1200" i="1" dirty="0" smtClean="0">
                <a:solidFill>
                  <a:srgbClr val="000000"/>
                </a:solidFill>
                <a:latin typeface="+mj-lt"/>
              </a:rPr>
              <a:t>нужды</a:t>
            </a:r>
            <a:endParaRPr lang="ru-RU" sz="700" i="1" dirty="0">
              <a:solidFill>
                <a:srgbClr val="000000"/>
              </a:solidFill>
              <a:latin typeface="+mj-lt"/>
            </a:endParaRPr>
          </a:p>
          <a:p>
            <a:pPr indent="88900" algn="just">
              <a:buFont typeface="Arial" pitchFamily="34" charset="0"/>
              <a:buChar char="•"/>
              <a:defRPr/>
            </a:pPr>
            <a:r>
              <a:rPr lang="ru-RU" sz="1200" i="1" dirty="0">
                <a:solidFill>
                  <a:srgbClr val="000000"/>
                </a:solidFill>
                <a:latin typeface="+mj-lt"/>
              </a:rPr>
              <a:t>стимулирование потребителей к установке ИПУ и </a:t>
            </a:r>
            <a:r>
              <a:rPr lang="ru-RU" sz="1200" i="1" dirty="0" smtClean="0">
                <a:solidFill>
                  <a:srgbClr val="000000"/>
                </a:solidFill>
                <a:latin typeface="+mj-lt"/>
              </a:rPr>
              <a:t>ОПУ</a:t>
            </a:r>
            <a:endParaRPr lang="ru-RU" sz="700" i="1" dirty="0">
              <a:solidFill>
                <a:srgbClr val="000000"/>
              </a:solidFill>
              <a:latin typeface="+mj-lt"/>
            </a:endParaRPr>
          </a:p>
          <a:p>
            <a:pPr indent="88900" algn="just">
              <a:buFont typeface="Arial" pitchFamily="34" charset="0"/>
              <a:buChar char="•"/>
              <a:defRPr/>
            </a:pPr>
            <a:r>
              <a:rPr lang="ru-RU" sz="1200" i="1" dirty="0">
                <a:solidFill>
                  <a:srgbClr val="000000"/>
                </a:solidFill>
                <a:latin typeface="+mj-lt"/>
              </a:rPr>
              <a:t>понятный и прозрачный порядок распределения между потребителями объема коммунальной услуги на ОДН </a:t>
            </a:r>
          </a:p>
        </p:txBody>
      </p:sp>
      <p:cxnSp>
        <p:nvCxnSpPr>
          <p:cNvPr id="115" name="Прямая соединительная линия 114"/>
          <p:cNvCxnSpPr/>
          <p:nvPr/>
        </p:nvCxnSpPr>
        <p:spPr bwMode="auto">
          <a:xfrm>
            <a:off x="3995738" y="784225"/>
            <a:ext cx="74612" cy="59213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60000"/>
                <a:lumOff val="40000"/>
                <a:alpha val="4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Прямоугольник 53"/>
          <p:cNvSpPr/>
          <p:nvPr/>
        </p:nvSpPr>
        <p:spPr>
          <a:xfrm>
            <a:off x="3851920" y="817563"/>
            <a:ext cx="5357168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1200" b="1" i="1" dirty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Предлагаемый порядок расчета и распределения объема потребления воды на общедомовые нужды в формате пилотного проекта, </a:t>
            </a:r>
            <a:r>
              <a:rPr lang="ru-RU" sz="1200" b="1" i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согласованного </a:t>
            </a:r>
            <a:r>
              <a:rPr lang="ru-RU" sz="1200" b="1" i="1" dirty="0" err="1" smtClean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Минрегионом</a:t>
            </a:r>
            <a:r>
              <a:rPr lang="ru-RU" sz="1200" b="1" i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 РФ, с </a:t>
            </a:r>
            <a:r>
              <a:rPr lang="ru-RU" sz="1200" b="1" i="1" dirty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дальнейшим распространением практики в других </a:t>
            </a:r>
            <a:r>
              <a:rPr lang="ru-RU" sz="1200" b="1" i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субъектах РФ</a:t>
            </a:r>
            <a:endParaRPr lang="ru-RU" sz="1200" b="1" i="1" dirty="0">
              <a:solidFill>
                <a:schemeClr val="accent5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108" name="Прямоугольник 105"/>
          <p:cNvSpPr>
            <a:spLocks noChangeArrowheads="1"/>
          </p:cNvSpPr>
          <p:nvPr/>
        </p:nvSpPr>
        <p:spPr bwMode="auto">
          <a:xfrm>
            <a:off x="285306" y="4023519"/>
            <a:ext cx="34575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200" b="1" i="1" dirty="0" smtClean="0">
                <a:solidFill>
                  <a:srgbClr val="C00000"/>
                </a:solidFill>
                <a:latin typeface="+mj-lt"/>
                <a:cs typeface="Calibri" pitchFamily="34" charset="0"/>
              </a:rPr>
              <a:t>Распределение объема потребления воды на ОДН </a:t>
            </a:r>
            <a:r>
              <a:rPr lang="ru-RU" sz="1200" b="1" i="1" dirty="0">
                <a:solidFill>
                  <a:srgbClr val="C00000"/>
                </a:solidFill>
                <a:latin typeface="+mj-lt"/>
                <a:cs typeface="Calibri" pitchFamily="34" charset="0"/>
              </a:rPr>
              <a:t>пропорционально площади жилых и нежилых помещений </a:t>
            </a:r>
          </a:p>
        </p:txBody>
      </p:sp>
      <p:pic>
        <p:nvPicPr>
          <p:cNvPr id="4109" name="Picture 1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3101975"/>
            <a:ext cx="43942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0" name="Picture 3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3771900"/>
            <a:ext cx="15335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1" name="Picture 3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359" y="4422179"/>
            <a:ext cx="166052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2" name="Picture 3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358" y="4923727"/>
            <a:ext cx="90646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13" name="Группа 125"/>
          <p:cNvGrpSpPr>
            <a:grpSpLocks/>
          </p:cNvGrpSpPr>
          <p:nvPr/>
        </p:nvGrpSpPr>
        <p:grpSpPr bwMode="auto">
          <a:xfrm>
            <a:off x="5192211" y="4754865"/>
            <a:ext cx="2118445" cy="170551"/>
            <a:chOff x="5175631" y="3832883"/>
            <a:chExt cx="2560520" cy="272515"/>
          </a:xfrm>
        </p:grpSpPr>
        <p:sp>
          <p:nvSpPr>
            <p:cNvPr id="127" name="Стрелка вправо 126"/>
            <p:cNvSpPr/>
            <p:nvPr/>
          </p:nvSpPr>
          <p:spPr bwMode="auto">
            <a:xfrm rot="6631166">
              <a:off x="5153716" y="3854798"/>
              <a:ext cx="258734" cy="214903"/>
            </a:xfrm>
            <a:prstGeom prst="rightArrow">
              <a:avLst/>
            </a:prstGeom>
            <a:noFill/>
            <a:ln w="254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b="1">
                <a:latin typeface="Arial" charset="0"/>
              </a:endParaRPr>
            </a:p>
          </p:txBody>
        </p:sp>
        <p:sp>
          <p:nvSpPr>
            <p:cNvPr id="128" name="Стрелка вправо 127"/>
            <p:cNvSpPr/>
            <p:nvPr/>
          </p:nvSpPr>
          <p:spPr bwMode="auto">
            <a:xfrm rot="4177727">
              <a:off x="7499675" y="3868922"/>
              <a:ext cx="263806" cy="209146"/>
            </a:xfrm>
            <a:prstGeom prst="rightArrow">
              <a:avLst/>
            </a:prstGeom>
            <a:noFill/>
            <a:ln w="254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b="1">
                <a:latin typeface="Arial" charset="0"/>
              </a:endParaRPr>
            </a:p>
          </p:txBody>
        </p:sp>
      </p:grpSp>
      <p:sp>
        <p:nvSpPr>
          <p:cNvPr id="129" name="Прямоугольник 128"/>
          <p:cNvSpPr/>
          <p:nvPr/>
        </p:nvSpPr>
        <p:spPr>
          <a:xfrm>
            <a:off x="4486489" y="4996078"/>
            <a:ext cx="617236" cy="215444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800" b="1">
                <a:cs typeface="Calibri" pitchFamily="34" charset="0"/>
              </a:rPr>
              <a:t>С ИПУ</a:t>
            </a:r>
          </a:p>
        </p:txBody>
      </p:sp>
      <p:sp>
        <p:nvSpPr>
          <p:cNvPr id="130" name="Прямоугольник 129"/>
          <p:cNvSpPr/>
          <p:nvPr/>
        </p:nvSpPr>
        <p:spPr>
          <a:xfrm>
            <a:off x="8367367" y="4996078"/>
            <a:ext cx="599274" cy="215444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800" b="1">
                <a:cs typeface="Calibri" pitchFamily="34" charset="0"/>
              </a:rPr>
              <a:t>без ИПУ</a:t>
            </a:r>
          </a:p>
        </p:txBody>
      </p:sp>
      <p:pic>
        <p:nvPicPr>
          <p:cNvPr id="4120" name="Picture 34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995" y="4888802"/>
            <a:ext cx="97631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1" name="Прямоугольник 131"/>
          <p:cNvSpPr>
            <a:spLocks noChangeArrowheads="1"/>
          </p:cNvSpPr>
          <p:nvPr/>
        </p:nvSpPr>
        <p:spPr bwMode="auto">
          <a:xfrm>
            <a:off x="3997320" y="5284090"/>
            <a:ext cx="50609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800" i="1">
                <a:cs typeface="Calibri" pitchFamily="34" charset="0"/>
              </a:rPr>
              <a:t>Расчет коэффициента выполняется по аналогии с подходами к дифференциации нормативов потребления воды на ОДН</a:t>
            </a:r>
          </a:p>
        </p:txBody>
      </p:sp>
      <p:sp>
        <p:nvSpPr>
          <p:cNvPr id="133" name="Прямоугольник 132"/>
          <p:cNvSpPr/>
          <p:nvPr/>
        </p:nvSpPr>
        <p:spPr>
          <a:xfrm>
            <a:off x="4029075" y="4037013"/>
            <a:ext cx="509905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000" b="1" i="1" dirty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3. </a:t>
            </a:r>
            <a:r>
              <a:rPr lang="ru-RU" sz="1200" b="1" i="1" dirty="0">
                <a:solidFill>
                  <a:srgbClr val="009644"/>
                </a:solidFill>
                <a:latin typeface="Arial" charset="0"/>
              </a:rPr>
              <a:t>Распределение объема потребления воды на ОДН пропорционально «вкладу» собственников</a:t>
            </a:r>
          </a:p>
        </p:txBody>
      </p:sp>
      <p:sp>
        <p:nvSpPr>
          <p:cNvPr id="134" name="Прямоугольник 133"/>
          <p:cNvSpPr/>
          <p:nvPr/>
        </p:nvSpPr>
        <p:spPr>
          <a:xfrm>
            <a:off x="4067175" y="2884488"/>
            <a:ext cx="3190875" cy="25391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000" b="1" i="1" dirty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1. </a:t>
            </a:r>
            <a:r>
              <a:rPr lang="ru-RU" sz="1050" b="1" i="1" dirty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Определение объема КУ на ОДН в МКД</a:t>
            </a:r>
          </a:p>
        </p:txBody>
      </p:sp>
      <p:sp>
        <p:nvSpPr>
          <p:cNvPr id="135" name="Прямоугольник 134"/>
          <p:cNvSpPr/>
          <p:nvPr/>
        </p:nvSpPr>
        <p:spPr>
          <a:xfrm>
            <a:off x="3995738" y="3389313"/>
            <a:ext cx="5132387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000" b="1" i="1" dirty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2. </a:t>
            </a:r>
            <a:r>
              <a:rPr lang="ru-RU" sz="1050" b="1" i="1" dirty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Сравнение объема КУ на ОДН (исходя из показаний ОПУ) и объема КУ на ОДН (исходя из нормативов)</a:t>
            </a:r>
          </a:p>
        </p:txBody>
      </p:sp>
      <p:grpSp>
        <p:nvGrpSpPr>
          <p:cNvPr id="4125" name="Группа 11"/>
          <p:cNvGrpSpPr>
            <a:grpSpLocks/>
          </p:cNvGrpSpPr>
          <p:nvPr/>
        </p:nvGrpSpPr>
        <p:grpSpPr bwMode="auto">
          <a:xfrm>
            <a:off x="4477925" y="1582738"/>
            <a:ext cx="3859625" cy="1198562"/>
            <a:chOff x="4477430" y="1268760"/>
            <a:chExt cx="3860402" cy="1198036"/>
          </a:xfrm>
        </p:grpSpPr>
        <p:grpSp>
          <p:nvGrpSpPr>
            <p:cNvPr id="4127" name="Группа 5"/>
            <p:cNvGrpSpPr>
              <a:grpSpLocks/>
            </p:cNvGrpSpPr>
            <p:nvPr/>
          </p:nvGrpSpPr>
          <p:grpSpPr bwMode="auto">
            <a:xfrm>
              <a:off x="4477430" y="1268760"/>
              <a:ext cx="3860402" cy="1198036"/>
              <a:chOff x="4744046" y="1556792"/>
              <a:chExt cx="3860402" cy="1198036"/>
            </a:xfrm>
          </p:grpSpPr>
          <p:pic>
            <p:nvPicPr>
              <p:cNvPr id="4130" name="Рисунок 84"/>
              <p:cNvPicPr>
                <a:picLocks noChangeAspect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55143" y="2242356"/>
                <a:ext cx="228521" cy="1785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4" name="Прямоугольник 113"/>
              <p:cNvSpPr/>
              <p:nvPr/>
            </p:nvSpPr>
            <p:spPr>
              <a:xfrm>
                <a:off x="4744046" y="1855111"/>
                <a:ext cx="1411984" cy="4107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  <a:defRPr/>
                </a:pPr>
                <a:r>
                  <a:rPr lang="ru-RU" sz="900" b="1" dirty="0">
                    <a:latin typeface="Arial" charset="0"/>
                  </a:rPr>
                  <a:t>Исполнитель</a:t>
                </a:r>
              </a:p>
              <a:p>
                <a:pPr algn="ctr">
                  <a:lnSpc>
                    <a:spcPct val="115000"/>
                  </a:lnSpc>
                  <a:defRPr/>
                </a:pPr>
                <a:r>
                  <a:rPr lang="ru-RU" sz="900" b="1" dirty="0">
                    <a:latin typeface="Arial" charset="0"/>
                  </a:rPr>
                  <a:t>услуг</a:t>
                </a:r>
              </a:p>
            </p:txBody>
          </p:sp>
          <p:grpSp>
            <p:nvGrpSpPr>
              <p:cNvPr id="4132" name="Группа 4"/>
              <p:cNvGrpSpPr>
                <a:grpSpLocks/>
              </p:cNvGrpSpPr>
              <p:nvPr/>
            </p:nvGrpSpPr>
            <p:grpSpPr bwMode="auto">
              <a:xfrm>
                <a:off x="5874140" y="1556792"/>
                <a:ext cx="1290148" cy="1198036"/>
                <a:chOff x="5370084" y="2276872"/>
                <a:chExt cx="1290148" cy="1198036"/>
              </a:xfrm>
            </p:grpSpPr>
            <p:pic>
              <p:nvPicPr>
                <p:cNvPr id="4145" name="Рисунок 61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0084" y="2276872"/>
                  <a:ext cx="1290148" cy="11980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algn="ctr">
                      <a:solidFill>
                        <a:srgbClr val="000000"/>
                      </a:solidFill>
                      <a:prstDash val="sysDash"/>
                      <a:round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146" name="Полилиния 63"/>
                <p:cNvSpPr>
                  <a:spLocks/>
                </p:cNvSpPr>
                <p:nvPr/>
              </p:nvSpPr>
              <p:spPr bwMode="auto">
                <a:xfrm flipH="1">
                  <a:off x="5796136" y="2696220"/>
                  <a:ext cx="45719" cy="707380"/>
                </a:xfrm>
                <a:custGeom>
                  <a:avLst/>
                  <a:gdLst>
                    <a:gd name="T0" fmla="*/ 14501 w 393272"/>
                    <a:gd name="T1" fmla="*/ 0 h 2114550"/>
                    <a:gd name="T2" fmla="*/ 3428 w 393272"/>
                    <a:gd name="T3" fmla="*/ 89219 h 2114550"/>
                    <a:gd name="T4" fmla="*/ 21145 w 393272"/>
                    <a:gd name="T5" fmla="*/ 149761 h 2114550"/>
                    <a:gd name="T6" fmla="*/ 1213 w 393272"/>
                    <a:gd name="T7" fmla="*/ 210302 h 2114550"/>
                    <a:gd name="T8" fmla="*/ 45505 w 393272"/>
                    <a:gd name="T9" fmla="*/ 289962 h 2114550"/>
                    <a:gd name="T10" fmla="*/ 18930 w 393272"/>
                    <a:gd name="T11" fmla="*/ 375995 h 2114550"/>
                    <a:gd name="T12" fmla="*/ 39969 w 393272"/>
                    <a:gd name="T13" fmla="*/ 452468 h 2114550"/>
                    <a:gd name="T14" fmla="*/ 106 w 393272"/>
                    <a:gd name="T15" fmla="*/ 535315 h 2114550"/>
                    <a:gd name="T16" fmla="*/ 27788 w 393272"/>
                    <a:gd name="T17" fmla="*/ 586297 h 2114550"/>
                    <a:gd name="T18" fmla="*/ 11179 w 393272"/>
                    <a:gd name="T19" fmla="*/ 621347 h 2114550"/>
                    <a:gd name="T20" fmla="*/ 26681 w 393272"/>
                    <a:gd name="T21" fmla="*/ 672330 h 2114550"/>
                    <a:gd name="T22" fmla="*/ 28896 w 393272"/>
                    <a:gd name="T23" fmla="*/ 707380 h 2114550"/>
                    <a:gd name="T24" fmla="*/ 28896 w 393272"/>
                    <a:gd name="T25" fmla="*/ 707380 h 211455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3272" h="2114550">
                      <a:moveTo>
                        <a:pt x="124734" y="0"/>
                      </a:moveTo>
                      <a:cubicBezTo>
                        <a:pt x="72346" y="96044"/>
                        <a:pt x="19959" y="192088"/>
                        <a:pt x="29484" y="266700"/>
                      </a:cubicBezTo>
                      <a:cubicBezTo>
                        <a:pt x="39009" y="341312"/>
                        <a:pt x="185059" y="387350"/>
                        <a:pt x="181884" y="447675"/>
                      </a:cubicBezTo>
                      <a:cubicBezTo>
                        <a:pt x="178709" y="508000"/>
                        <a:pt x="-24491" y="558800"/>
                        <a:pt x="10434" y="628650"/>
                      </a:cubicBezTo>
                      <a:cubicBezTo>
                        <a:pt x="45359" y="698500"/>
                        <a:pt x="366034" y="784225"/>
                        <a:pt x="391434" y="866775"/>
                      </a:cubicBezTo>
                      <a:cubicBezTo>
                        <a:pt x="416834" y="949325"/>
                        <a:pt x="170771" y="1042988"/>
                        <a:pt x="162834" y="1123950"/>
                      </a:cubicBezTo>
                      <a:cubicBezTo>
                        <a:pt x="154897" y="1204912"/>
                        <a:pt x="370796" y="1273175"/>
                        <a:pt x="343809" y="1352550"/>
                      </a:cubicBezTo>
                      <a:cubicBezTo>
                        <a:pt x="316822" y="1431925"/>
                        <a:pt x="18371" y="1533525"/>
                        <a:pt x="909" y="1600200"/>
                      </a:cubicBezTo>
                      <a:cubicBezTo>
                        <a:pt x="-16553" y="1666875"/>
                        <a:pt x="223159" y="1709738"/>
                        <a:pt x="239034" y="1752600"/>
                      </a:cubicBezTo>
                      <a:cubicBezTo>
                        <a:pt x="254909" y="1795462"/>
                        <a:pt x="97746" y="1814513"/>
                        <a:pt x="96159" y="1857375"/>
                      </a:cubicBezTo>
                      <a:cubicBezTo>
                        <a:pt x="94572" y="1900237"/>
                        <a:pt x="204109" y="1966913"/>
                        <a:pt x="229509" y="2009775"/>
                      </a:cubicBezTo>
                      <a:cubicBezTo>
                        <a:pt x="254909" y="2052637"/>
                        <a:pt x="248559" y="2114550"/>
                        <a:pt x="248559" y="2114550"/>
                      </a:cubicBezTo>
                    </a:path>
                  </a:pathLst>
                </a:custGeom>
                <a:noFill/>
                <a:ln w="25400" cap="flat" cmpd="sng" algn="ctr">
                  <a:solidFill>
                    <a:srgbClr val="C00000"/>
                  </a:solidFill>
                  <a:prstDash val="sysDash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7" name="Стрелка вправо 67"/>
                <p:cNvSpPr>
                  <a:spLocks noChangeArrowheads="1"/>
                </p:cNvSpPr>
                <p:nvPr/>
              </p:nvSpPr>
              <p:spPr bwMode="auto">
                <a:xfrm>
                  <a:off x="6268939" y="2976240"/>
                  <a:ext cx="183777" cy="130211"/>
                </a:xfrm>
                <a:prstGeom prst="rightArrow">
                  <a:avLst>
                    <a:gd name="adj1" fmla="val 50000"/>
                    <a:gd name="adj2" fmla="val 49999"/>
                  </a:avLst>
                </a:prstGeom>
                <a:noFill/>
                <a:ln w="25400" algn="ctr">
                  <a:solidFill>
                    <a:srgbClr val="C00000"/>
                  </a:solidFill>
                  <a:prstDash val="sys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b="1"/>
                </a:p>
              </p:txBody>
            </p:sp>
            <p:sp>
              <p:nvSpPr>
                <p:cNvPr id="4148" name="Стрелка вправо 79"/>
                <p:cNvSpPr>
                  <a:spLocks noChangeArrowheads="1"/>
                </p:cNvSpPr>
                <p:nvPr/>
              </p:nvSpPr>
              <p:spPr bwMode="auto">
                <a:xfrm rot="10800000">
                  <a:off x="5433576" y="2976240"/>
                  <a:ext cx="183777" cy="130211"/>
                </a:xfrm>
                <a:prstGeom prst="rightArrow">
                  <a:avLst>
                    <a:gd name="adj1" fmla="val 50000"/>
                    <a:gd name="adj2" fmla="val 49999"/>
                  </a:avLst>
                </a:prstGeom>
                <a:noFill/>
                <a:ln w="25400" algn="ctr">
                  <a:solidFill>
                    <a:srgbClr val="C00000"/>
                  </a:solidFill>
                  <a:prstDash val="sys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b="1"/>
                </a:p>
              </p:txBody>
            </p:sp>
          </p:grpSp>
          <p:sp>
            <p:nvSpPr>
              <p:cNvPr id="89" name="Прямоугольник 88"/>
              <p:cNvSpPr/>
              <p:nvPr/>
            </p:nvSpPr>
            <p:spPr>
              <a:xfrm>
                <a:off x="7109032" y="2283583"/>
                <a:ext cx="666236" cy="215444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ru-RU" sz="800" b="1">
                    <a:cs typeface="Calibri" pitchFamily="34" charset="0"/>
                  </a:rPr>
                  <a:t>С ИПУ</a:t>
                </a:r>
              </a:p>
            </p:txBody>
          </p:sp>
          <p:sp>
            <p:nvSpPr>
              <p:cNvPr id="91" name="Прямоугольник 90"/>
              <p:cNvSpPr/>
              <p:nvPr/>
            </p:nvSpPr>
            <p:spPr>
              <a:xfrm>
                <a:off x="7873626" y="2276872"/>
                <a:ext cx="730822" cy="21544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ru-RU" sz="800" b="1">
                    <a:cs typeface="Calibri" pitchFamily="34" charset="0"/>
                  </a:rPr>
                  <a:t>БЕЗ ИПУ</a:t>
                </a:r>
              </a:p>
            </p:txBody>
          </p:sp>
          <p:sp>
            <p:nvSpPr>
              <p:cNvPr id="4139" name="Прямоугольник 91"/>
              <p:cNvSpPr>
                <a:spLocks noChangeArrowheads="1"/>
              </p:cNvSpPr>
              <p:nvPr/>
            </p:nvSpPr>
            <p:spPr bwMode="auto">
              <a:xfrm>
                <a:off x="7138657" y="1817861"/>
                <a:ext cx="1309075" cy="2339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ru-RU" sz="800" b="1"/>
                  <a:t>Собственники</a:t>
                </a:r>
              </a:p>
            </p:txBody>
          </p:sp>
          <p:pic>
            <p:nvPicPr>
              <p:cNvPr id="4140" name="Рисунок 96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10311" y="1582192"/>
                <a:ext cx="518073" cy="2124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41" name="Рисунок 101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04544" y="2506128"/>
                <a:ext cx="234000" cy="2083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42" name="Рисунок 102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70448" y="2505511"/>
                <a:ext cx="234000" cy="2083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43" name="Рисунок 103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54424" y="2513304"/>
                <a:ext cx="234000" cy="2083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44" name="Рисунок 104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38400" y="2513304"/>
                <a:ext cx="234000" cy="2083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36" name="Стрелка вправо 135"/>
            <p:cNvSpPr/>
            <p:nvPr/>
          </p:nvSpPr>
          <p:spPr bwMode="auto">
            <a:xfrm rot="6631166">
              <a:off x="7033509" y="1697907"/>
              <a:ext cx="218979" cy="261990"/>
            </a:xfrm>
            <a:prstGeom prst="rightArrow">
              <a:avLst/>
            </a:prstGeom>
            <a:noFill/>
            <a:ln w="254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b="1">
                <a:latin typeface="Arial" charset="0"/>
              </a:endParaRPr>
            </a:p>
          </p:txBody>
        </p:sp>
        <p:sp>
          <p:nvSpPr>
            <p:cNvPr id="137" name="Стрелка вправо 136"/>
            <p:cNvSpPr/>
            <p:nvPr/>
          </p:nvSpPr>
          <p:spPr bwMode="auto">
            <a:xfrm rot="4177727">
              <a:off x="7881404" y="1691558"/>
              <a:ext cx="217393" cy="263578"/>
            </a:xfrm>
            <a:prstGeom prst="rightArrow">
              <a:avLst/>
            </a:prstGeom>
            <a:noFill/>
            <a:ln w="254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b="1">
                <a:latin typeface="Arial" charset="0"/>
              </a:endParaRPr>
            </a:p>
          </p:txBody>
        </p:sp>
      </p:grpSp>
      <p:sp>
        <p:nvSpPr>
          <p:cNvPr id="72" name="Овал 71"/>
          <p:cNvSpPr/>
          <p:nvPr/>
        </p:nvSpPr>
        <p:spPr>
          <a:xfrm>
            <a:off x="7869128" y="86152"/>
            <a:ext cx="1192523" cy="676662"/>
          </a:xfrm>
          <a:prstGeom prst="ellipse">
            <a:avLst/>
          </a:prstGeom>
          <a:solidFill>
            <a:srgbClr val="93BF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9476"/>
            <a:ext cx="9128125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Определение объема потребления коммунальной услуги по водоснабжению </a:t>
            </a:r>
            <a:r>
              <a:rPr lang="ru-RU" sz="1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на</a:t>
            </a:r>
          </a:p>
          <a:p>
            <a:pPr algn="ctr" eaLnBrk="1" hangingPunct="1">
              <a:defRPr/>
            </a:pPr>
            <a:r>
              <a:rPr lang="ru-RU" sz="1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общедомовые </a:t>
            </a:r>
            <a:r>
              <a:rPr lang="ru-RU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нужды в МКД, оборудованном общедомовым (коллективным) прибором учета</a:t>
            </a:r>
          </a:p>
        </p:txBody>
      </p:sp>
    </p:spTree>
    <p:extLst>
      <p:ext uri="{BB962C8B-B14F-4D97-AF65-F5344CB8AC3E}">
        <p14:creationId xmlns:p14="http://schemas.microsoft.com/office/powerpoint/2010/main" val="46418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-1" y="3514725"/>
            <a:ext cx="4333875" cy="43180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Дополнительная информация:</a:t>
            </a: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2317750" y="3730625"/>
            <a:ext cx="365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b="1">
              <a:latin typeface="Calibri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3937397"/>
            <a:ext cx="9144000" cy="3785652"/>
          </a:xfrm>
          <a:prstGeom prst="rect">
            <a:avLst/>
          </a:prstGeom>
          <a:gradFill>
            <a:gsLst>
              <a:gs pos="0">
                <a:srgbClr val="FFFF99">
                  <a:alpha val="0"/>
                </a:srgbClr>
              </a:gs>
              <a:gs pos="100000">
                <a:schemeClr val="accent3">
                  <a:lumMod val="50000"/>
                  <a:alpha val="55000"/>
                </a:schemeClr>
              </a:gs>
              <a:gs pos="0">
                <a:schemeClr val="bg1"/>
              </a:gs>
            </a:gsLst>
            <a:lin ang="5400000" scaled="0"/>
          </a:gradFill>
        </p:spPr>
        <p:txBody>
          <a:bodyPr>
            <a:spAutoFit/>
          </a:bodyPr>
          <a:lstStyle>
            <a:defPPr>
              <a:defRPr lang="ru-RU"/>
            </a:defPPr>
            <a:lvl1pPr marL="352425" indent="-171450">
              <a:buFont typeface="Arial" pitchFamily="34" charset="0"/>
              <a:buChar char="•"/>
              <a:tabLst>
                <a:tab pos="180975" algn="l"/>
              </a:tabLst>
              <a:defRPr sz="1300" b="1"/>
            </a:lvl1pPr>
          </a:lstStyle>
          <a:p>
            <a:pPr>
              <a:defRPr/>
            </a:pPr>
            <a:r>
              <a:rPr lang="ru-RU" sz="1800" dirty="0" smtClean="0">
                <a:latin typeface="Arial" charset="0"/>
              </a:rPr>
              <a:t>Тел. (3452) 29-64-15 (приемная </a:t>
            </a:r>
            <a:r>
              <a:rPr lang="ru-RU" sz="1800" dirty="0">
                <a:latin typeface="Arial" charset="0"/>
              </a:rPr>
              <a:t>департамента тарифной и ценовой политики Тюменской </a:t>
            </a:r>
            <a:r>
              <a:rPr lang="ru-RU" sz="1800" dirty="0" smtClean="0">
                <a:latin typeface="Arial" charset="0"/>
              </a:rPr>
              <a:t>области);</a:t>
            </a:r>
          </a:p>
          <a:p>
            <a:pPr>
              <a:defRPr/>
            </a:pPr>
            <a:r>
              <a:rPr lang="ru-RU" sz="1800" dirty="0" smtClean="0">
                <a:latin typeface="Arial" charset="0"/>
              </a:rPr>
              <a:t>Адрес </a:t>
            </a:r>
            <a:r>
              <a:rPr lang="ru-RU" sz="1800" dirty="0">
                <a:latin typeface="Arial" charset="0"/>
              </a:rPr>
              <a:t>электронной почты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hlinkClick r:id="rId3"/>
              </a:rPr>
              <a:t>dtcp@72to.ru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;</a:t>
            </a:r>
          </a:p>
          <a:p>
            <a:pPr>
              <a:defRPr/>
            </a:pPr>
            <a:r>
              <a:rPr lang="ru-RU" sz="1800" dirty="0" smtClean="0">
                <a:latin typeface="Arial" charset="0"/>
              </a:rPr>
              <a:t>Официальный </a:t>
            </a:r>
            <a:r>
              <a:rPr lang="ru-RU" sz="1800" dirty="0">
                <a:latin typeface="Arial" charset="0"/>
              </a:rPr>
              <a:t>Портал органов государственной власти Тюменской области</a:t>
            </a:r>
          </a:p>
          <a:p>
            <a:pPr marL="355600" indent="-174625">
              <a:buFont typeface="Arial" pitchFamily="34" charset="0"/>
              <a:buNone/>
              <a:tabLst>
                <a:tab pos="355600" algn="l"/>
              </a:tabLst>
              <a:defRPr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  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Arial" charset="0"/>
                <a:hlinkClick r:id="rId4"/>
              </a:rPr>
              <a:t>http://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hlinkClick r:id="rId4"/>
              </a:rPr>
              <a:t>www.admtyumen.ru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,     </a:t>
            </a:r>
            <a:r>
              <a:rPr lang="ru-RU" sz="1800" dirty="0" smtClean="0">
                <a:latin typeface="Arial" charset="0"/>
              </a:rPr>
              <a:t>разделы: </a:t>
            </a:r>
          </a:p>
          <a:p>
            <a:pPr>
              <a:buFontTx/>
              <a:buChar char="-"/>
              <a:tabLst>
                <a:tab pos="355600" algn="l"/>
              </a:tabLst>
              <a:defRPr/>
            </a:pPr>
            <a:r>
              <a:rPr lang="ru-RU" sz="1800" dirty="0">
                <a:latin typeface="Arial" charset="0"/>
              </a:rPr>
              <a:t>Экономика и финансы \ Цены и тарифы \ Сколько мы платим за услуги ЖКХ?;  </a:t>
            </a:r>
          </a:p>
          <a:p>
            <a:pPr>
              <a:buFontTx/>
              <a:buChar char="-"/>
              <a:tabLst>
                <a:tab pos="355600" algn="l"/>
              </a:tabLst>
              <a:defRPr/>
            </a:pPr>
            <a:r>
              <a:rPr lang="ru-RU" sz="1800" dirty="0">
                <a:latin typeface="Arial" charset="0"/>
              </a:rPr>
              <a:t>Власть \ Исполнительные органы власти \ Департамент тарифной и ценовой политики Тюменской области.</a:t>
            </a:r>
          </a:p>
          <a:p>
            <a:pPr>
              <a:defRPr/>
            </a:pPr>
            <a:endParaRPr lang="ru-RU" sz="1500" dirty="0" smtClean="0">
              <a:solidFill>
                <a:schemeClr val="accent5">
                  <a:lumMod val="50000"/>
                </a:schemeClr>
              </a:solidFill>
              <a:latin typeface="Arial" charset="0"/>
            </a:endParaRPr>
          </a:p>
          <a:p>
            <a:pPr>
              <a:defRPr/>
            </a:pPr>
            <a:endParaRPr lang="ru-RU" sz="1500" dirty="0">
              <a:solidFill>
                <a:schemeClr val="accent5">
                  <a:lumMod val="50000"/>
                </a:schemeClr>
              </a:solidFill>
              <a:latin typeface="Arial" charset="0"/>
            </a:endParaRPr>
          </a:p>
          <a:p>
            <a:pPr>
              <a:defRPr/>
            </a:pPr>
            <a:endParaRPr lang="ru-RU" sz="1500" dirty="0" smtClean="0">
              <a:solidFill>
                <a:schemeClr val="accent5">
                  <a:lumMod val="50000"/>
                </a:schemeClr>
              </a:solidFill>
              <a:latin typeface="Arial" charset="0"/>
            </a:endParaRPr>
          </a:p>
          <a:p>
            <a:pPr>
              <a:defRPr/>
            </a:pPr>
            <a:endParaRPr lang="en-US" sz="1500" dirty="0" smtClean="0">
              <a:solidFill>
                <a:schemeClr val="accent5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3509" y="1844824"/>
            <a:ext cx="8640960" cy="1362928"/>
          </a:xfrm>
          <a:prstGeom prst="rect">
            <a:avLst/>
          </a:prstGeom>
          <a:solidFill>
            <a:schemeClr val="bg1"/>
          </a:solidFill>
          <a:ln w="12700" cap="rnd" algn="ctr">
            <a:solidFill>
              <a:srgbClr val="800000"/>
            </a:solidFill>
            <a:round/>
            <a:headEnd/>
            <a:tailEnd/>
          </a:ln>
        </p:spPr>
        <p:txBody>
          <a:bodyPr anchor="ctr"/>
          <a:lstStyle/>
          <a:p>
            <a:pPr algn="just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009644"/>
                </a:solidFill>
                <a:latin typeface="Arial" pitchFamily="34" charset="0"/>
                <a:cs typeface="Arial" pitchFamily="34" charset="0"/>
              </a:rPr>
              <a:t>Сформированная в Тюменской области </a:t>
            </a:r>
            <a:r>
              <a:rPr lang="ru-RU" sz="2000" b="1" dirty="0">
                <a:solidFill>
                  <a:srgbClr val="009644"/>
                </a:solidFill>
                <a:latin typeface="Arial" pitchFamily="34" charset="0"/>
                <a:cs typeface="Arial" pitchFamily="34" charset="0"/>
              </a:rPr>
              <a:t>система определения величины объемов потребления коммунальных ресурсов стала более логичной и понятной для потребителей и стимулирует к ресурсосбережению</a:t>
            </a:r>
            <a:r>
              <a:rPr lang="ru-RU" sz="2000" b="1" dirty="0" smtClean="0">
                <a:solidFill>
                  <a:srgbClr val="009644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000" b="1" dirty="0">
              <a:solidFill>
                <a:srgbClr val="00964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991" y="908720"/>
            <a:ext cx="4333875" cy="43180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n w="11430"/>
                <a:solidFill>
                  <a:srgbClr val="0066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Результат:</a:t>
            </a:r>
          </a:p>
        </p:txBody>
      </p:sp>
      <p:pic>
        <p:nvPicPr>
          <p:cNvPr id="7" name="Picture 29" descr="22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" y="1689735"/>
            <a:ext cx="3238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Овал 7"/>
          <p:cNvSpPr/>
          <p:nvPr/>
        </p:nvSpPr>
        <p:spPr>
          <a:xfrm>
            <a:off x="7812360" y="86152"/>
            <a:ext cx="1192523" cy="676662"/>
          </a:xfrm>
          <a:prstGeom prst="ellipse">
            <a:avLst/>
          </a:prstGeom>
          <a:solidFill>
            <a:srgbClr val="93BF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48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cdb2004111l">
  <a:themeElements>
    <a:clrScheme name="3_cdb2004111l 2">
      <a:dk1>
        <a:srgbClr val="104A8A"/>
      </a:dk1>
      <a:lt1>
        <a:srgbClr val="FFFFFF"/>
      </a:lt1>
      <a:dk2>
        <a:srgbClr val="E1E1E7"/>
      </a:dk2>
      <a:lt2>
        <a:srgbClr val="B2B2B2"/>
      </a:lt2>
      <a:accent1>
        <a:srgbClr val="6D77BF"/>
      </a:accent1>
      <a:accent2>
        <a:srgbClr val="E19966"/>
      </a:accent2>
      <a:accent3>
        <a:srgbClr val="FFFFFF"/>
      </a:accent3>
      <a:accent4>
        <a:srgbClr val="0C3E75"/>
      </a:accent4>
      <a:accent5>
        <a:srgbClr val="BABDDC"/>
      </a:accent5>
      <a:accent6>
        <a:srgbClr val="CC8A5C"/>
      </a:accent6>
      <a:hlink>
        <a:srgbClr val="A959A1"/>
      </a:hlink>
      <a:folHlink>
        <a:srgbClr val="3AABC6"/>
      </a:folHlink>
    </a:clrScheme>
    <a:fontScheme name="3_cdb2004111l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db2004111l 1">
        <a:dk1>
          <a:srgbClr val="000066"/>
        </a:dk1>
        <a:lt1>
          <a:srgbClr val="FFFFFF"/>
        </a:lt1>
        <a:dk2>
          <a:srgbClr val="E1E1E7"/>
        </a:dk2>
        <a:lt2>
          <a:srgbClr val="B2B2B2"/>
        </a:lt2>
        <a:accent1>
          <a:srgbClr val="009999"/>
        </a:accent1>
        <a:accent2>
          <a:srgbClr val="FF9933"/>
        </a:accent2>
        <a:accent3>
          <a:srgbClr val="FFFFFF"/>
        </a:accent3>
        <a:accent4>
          <a:srgbClr val="000056"/>
        </a:accent4>
        <a:accent5>
          <a:srgbClr val="AACACA"/>
        </a:accent5>
        <a:accent6>
          <a:srgbClr val="E78A2D"/>
        </a:accent6>
        <a:hlink>
          <a:srgbClr val="6A9EB0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db2004111l 2">
        <a:dk1>
          <a:srgbClr val="104A8A"/>
        </a:dk1>
        <a:lt1>
          <a:srgbClr val="FFFFFF"/>
        </a:lt1>
        <a:dk2>
          <a:srgbClr val="E1E1E7"/>
        </a:dk2>
        <a:lt2>
          <a:srgbClr val="B2B2B2"/>
        </a:lt2>
        <a:accent1>
          <a:srgbClr val="6D77BF"/>
        </a:accent1>
        <a:accent2>
          <a:srgbClr val="E19966"/>
        </a:accent2>
        <a:accent3>
          <a:srgbClr val="FFFFFF"/>
        </a:accent3>
        <a:accent4>
          <a:srgbClr val="0C3E75"/>
        </a:accent4>
        <a:accent5>
          <a:srgbClr val="BABDDC"/>
        </a:accent5>
        <a:accent6>
          <a:srgbClr val="CC8A5C"/>
        </a:accent6>
        <a:hlink>
          <a:srgbClr val="A959A1"/>
        </a:hlink>
        <a:folHlink>
          <a:srgbClr val="3AAB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db2004111l 3">
        <a:dk1>
          <a:srgbClr val="003366"/>
        </a:dk1>
        <a:lt1>
          <a:srgbClr val="FFFFFF"/>
        </a:lt1>
        <a:dk2>
          <a:srgbClr val="FFFFFF"/>
        </a:dk2>
        <a:lt2>
          <a:srgbClr val="B2B2B2"/>
        </a:lt2>
        <a:accent1>
          <a:srgbClr val="C0D070"/>
        </a:accent1>
        <a:accent2>
          <a:srgbClr val="0099CC"/>
        </a:accent2>
        <a:accent3>
          <a:srgbClr val="FFFFFF"/>
        </a:accent3>
        <a:accent4>
          <a:srgbClr val="002A56"/>
        </a:accent4>
        <a:accent5>
          <a:srgbClr val="DCE4BB"/>
        </a:accent5>
        <a:accent6>
          <a:srgbClr val="008AB9"/>
        </a:accent6>
        <a:hlink>
          <a:srgbClr val="CA9938"/>
        </a:hlink>
        <a:folHlink>
          <a:srgbClr val="166A8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Губернатор">
  <a:themeElements>
    <a:clrScheme name="3_cdb2004111l 2">
      <a:dk1>
        <a:srgbClr val="104A8A"/>
      </a:dk1>
      <a:lt1>
        <a:srgbClr val="FFFFFF"/>
      </a:lt1>
      <a:dk2>
        <a:srgbClr val="E1E1E7"/>
      </a:dk2>
      <a:lt2>
        <a:srgbClr val="B2B2B2"/>
      </a:lt2>
      <a:accent1>
        <a:srgbClr val="6D77BF"/>
      </a:accent1>
      <a:accent2>
        <a:srgbClr val="E19966"/>
      </a:accent2>
      <a:accent3>
        <a:srgbClr val="FFFFFF"/>
      </a:accent3>
      <a:accent4>
        <a:srgbClr val="0C3E75"/>
      </a:accent4>
      <a:accent5>
        <a:srgbClr val="BABDDC"/>
      </a:accent5>
      <a:accent6>
        <a:srgbClr val="CC8A5C"/>
      </a:accent6>
      <a:hlink>
        <a:srgbClr val="A959A1"/>
      </a:hlink>
      <a:folHlink>
        <a:srgbClr val="3AABC6"/>
      </a:folHlink>
    </a:clrScheme>
    <a:fontScheme name="3_cdb2004111l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db2004111l 1">
        <a:dk1>
          <a:srgbClr val="000066"/>
        </a:dk1>
        <a:lt1>
          <a:srgbClr val="FFFFFF"/>
        </a:lt1>
        <a:dk2>
          <a:srgbClr val="E1E1E7"/>
        </a:dk2>
        <a:lt2>
          <a:srgbClr val="B2B2B2"/>
        </a:lt2>
        <a:accent1>
          <a:srgbClr val="009999"/>
        </a:accent1>
        <a:accent2>
          <a:srgbClr val="FF9933"/>
        </a:accent2>
        <a:accent3>
          <a:srgbClr val="FFFFFF"/>
        </a:accent3>
        <a:accent4>
          <a:srgbClr val="000056"/>
        </a:accent4>
        <a:accent5>
          <a:srgbClr val="AACACA"/>
        </a:accent5>
        <a:accent6>
          <a:srgbClr val="E78A2D"/>
        </a:accent6>
        <a:hlink>
          <a:srgbClr val="6A9EB0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db2004111l 2">
        <a:dk1>
          <a:srgbClr val="104A8A"/>
        </a:dk1>
        <a:lt1>
          <a:srgbClr val="FFFFFF"/>
        </a:lt1>
        <a:dk2>
          <a:srgbClr val="E1E1E7"/>
        </a:dk2>
        <a:lt2>
          <a:srgbClr val="B2B2B2"/>
        </a:lt2>
        <a:accent1>
          <a:srgbClr val="6D77BF"/>
        </a:accent1>
        <a:accent2>
          <a:srgbClr val="E19966"/>
        </a:accent2>
        <a:accent3>
          <a:srgbClr val="FFFFFF"/>
        </a:accent3>
        <a:accent4>
          <a:srgbClr val="0C3E75"/>
        </a:accent4>
        <a:accent5>
          <a:srgbClr val="BABDDC"/>
        </a:accent5>
        <a:accent6>
          <a:srgbClr val="CC8A5C"/>
        </a:accent6>
        <a:hlink>
          <a:srgbClr val="A959A1"/>
        </a:hlink>
        <a:folHlink>
          <a:srgbClr val="3AAB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db2004111l 3">
        <a:dk1>
          <a:srgbClr val="003366"/>
        </a:dk1>
        <a:lt1>
          <a:srgbClr val="FFFFFF"/>
        </a:lt1>
        <a:dk2>
          <a:srgbClr val="FFFFFF"/>
        </a:dk2>
        <a:lt2>
          <a:srgbClr val="B2B2B2"/>
        </a:lt2>
        <a:accent1>
          <a:srgbClr val="C0D070"/>
        </a:accent1>
        <a:accent2>
          <a:srgbClr val="0099CC"/>
        </a:accent2>
        <a:accent3>
          <a:srgbClr val="FFFFFF"/>
        </a:accent3>
        <a:accent4>
          <a:srgbClr val="002A56"/>
        </a:accent4>
        <a:accent5>
          <a:srgbClr val="DCE4BB"/>
        </a:accent5>
        <a:accent6>
          <a:srgbClr val="008AB9"/>
        </a:accent6>
        <a:hlink>
          <a:srgbClr val="CA9938"/>
        </a:hlink>
        <a:folHlink>
          <a:srgbClr val="166A8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33763</TotalTime>
  <Words>1469</Words>
  <Application>Microsoft Office PowerPoint</Application>
  <PresentationFormat>Экран (4:3)</PresentationFormat>
  <Paragraphs>240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3_cdb2004111l</vt:lpstr>
      <vt:lpstr>Тема Губернатор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Богатько Надежда Витальевна</dc:creator>
  <cp:lastModifiedBy>Карташков Евгений Александрович</cp:lastModifiedBy>
  <cp:revision>313</cp:revision>
  <cp:lastPrinted>2013-10-13T11:14:32Z</cp:lastPrinted>
  <dcterms:created xsi:type="dcterms:W3CDTF">2013-01-10T10:09:44Z</dcterms:created>
  <dcterms:modified xsi:type="dcterms:W3CDTF">2013-10-15T11:44:50Z</dcterms:modified>
</cp:coreProperties>
</file>